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1.xml" ContentType="application/vnd.openxmlformats-officedocument.theme+xml"/>
  <Override PartName="/ppt/slideLayouts/slideLayout33.xml" ContentType="application/vnd.openxmlformats-officedocument.presentationml.slideLayout+xml"/>
  <Override PartName="/ppt/theme/theme1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5.xml" ContentType="application/vnd.openxmlformats-officedocument.theme+xml"/>
  <Override PartName="/ppt/slideLayouts/slideLayout64.xml" ContentType="application/vnd.openxmlformats-officedocument.presentationml.slideLayout+xml"/>
  <Override PartName="/ppt/theme/theme16.xml" ContentType="application/vnd.openxmlformats-officedocument.theme+xml"/>
  <Override PartName="/ppt/slideLayouts/slideLayout65.xml" ContentType="application/vnd.openxmlformats-officedocument.presentationml.slideLayout+xml"/>
  <Override PartName="/ppt/theme/theme1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81" r:id="rId2"/>
    <p:sldMasterId id="2147483683" r:id="rId3"/>
    <p:sldMasterId id="2147483685" r:id="rId4"/>
    <p:sldMasterId id="2147483692" r:id="rId5"/>
    <p:sldMasterId id="2147483699" r:id="rId6"/>
    <p:sldMasterId id="2147483701" r:id="rId7"/>
    <p:sldMasterId id="2147483709" r:id="rId8"/>
    <p:sldMasterId id="2147483717" r:id="rId9"/>
    <p:sldMasterId id="2147483720" r:id="rId10"/>
    <p:sldMasterId id="2147483723" r:id="rId11"/>
    <p:sldMasterId id="2147483726" r:id="rId12"/>
    <p:sldMasterId id="2147483728" r:id="rId13"/>
    <p:sldMasterId id="2147483743" r:id="rId14"/>
    <p:sldMasterId id="2147483758" r:id="rId15"/>
    <p:sldMasterId id="2147483761" r:id="rId16"/>
    <p:sldMasterId id="2147483764" r:id="rId17"/>
    <p:sldMasterId id="2147483766" r:id="rId18"/>
    <p:sldMasterId id="2147483781" r:id="rId19"/>
  </p:sldMasterIdLst>
  <p:notesMasterIdLst>
    <p:notesMasterId r:id="rId36"/>
  </p:notesMasterIdLst>
  <p:handoutMasterIdLst>
    <p:handoutMasterId r:id="rId37"/>
  </p:handoutMasterIdLst>
  <p:sldIdLst>
    <p:sldId id="2147482324" r:id="rId20"/>
    <p:sldId id="2147482354" r:id="rId21"/>
    <p:sldId id="266" r:id="rId22"/>
    <p:sldId id="288" r:id="rId23"/>
    <p:sldId id="2147482375" r:id="rId24"/>
    <p:sldId id="2147482381" r:id="rId25"/>
    <p:sldId id="2147482398" r:id="rId26"/>
    <p:sldId id="2147482367" r:id="rId27"/>
    <p:sldId id="2147482368" r:id="rId28"/>
    <p:sldId id="2147482389" r:id="rId29"/>
    <p:sldId id="2147482394" r:id="rId30"/>
    <p:sldId id="2147482396" r:id="rId31"/>
    <p:sldId id="2147482397" r:id="rId32"/>
    <p:sldId id="1887" r:id="rId33"/>
    <p:sldId id="2147482391" r:id="rId34"/>
    <p:sldId id="21474823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B2AC26-0683-ACED-CB84-9BF339A983C5}" name="Terri Brown" initials="TB" userId="S::t.brown@procept-biorobotics.com::69fd5a88-6975-4f78-b485-dc70d0b3a3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0F"/>
    <a:srgbClr val="00A2D0"/>
    <a:srgbClr val="0076CF"/>
    <a:srgbClr val="00CF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6357" autoAdjust="0"/>
  </p:normalViewPr>
  <p:slideViewPr>
    <p:cSldViewPr snapToGrid="0">
      <p:cViewPr varScale="1">
        <p:scale>
          <a:sx n="127" d="100"/>
          <a:sy n="127" d="100"/>
        </p:scale>
        <p:origin x="472"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viewProps" Target="viewProps.xml"/><Relationship Id="rId21" Type="http://schemas.openxmlformats.org/officeDocument/2006/relationships/slide" Target="slides/slide2.xml"/><Relationship Id="rId34" Type="http://schemas.openxmlformats.org/officeDocument/2006/relationships/slide" Target="slides/slide15.xml"/><Relationship Id="rId42" Type="http://schemas.microsoft.com/office/2018/10/relationships/authors" Targe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8817BB-E44D-CF0D-8724-2676AA903C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8B6D4B-D792-2533-573E-334F984EE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D2AA0C-5E93-4E70-8B89-60BB19F8B724}" type="datetimeFigureOut">
              <a:rPr lang="en-US" smtClean="0"/>
              <a:t>5/19/26</a:t>
            </a:fld>
            <a:endParaRPr lang="en-US"/>
          </a:p>
        </p:txBody>
      </p:sp>
      <p:sp>
        <p:nvSpPr>
          <p:cNvPr id="4" name="Footer Placeholder 3">
            <a:extLst>
              <a:ext uri="{FF2B5EF4-FFF2-40B4-BE49-F238E27FC236}">
                <a16:creationId xmlns:a16="http://schemas.microsoft.com/office/drawing/2014/main" id="{6B1D747D-15A0-E0B1-A8A1-2F4ED9F87D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7CE39FE-BA5A-B1A5-3D44-1899CDB549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74191-F95C-4902-843A-EBC819A8ECEB}" type="slidenum">
              <a:rPr lang="en-US" smtClean="0"/>
              <a:t>‹#›</a:t>
            </a:fld>
            <a:endParaRPr lang="en-US"/>
          </a:p>
        </p:txBody>
      </p:sp>
    </p:spTree>
    <p:extLst>
      <p:ext uri="{BB962C8B-B14F-4D97-AF65-F5344CB8AC3E}">
        <p14:creationId xmlns:p14="http://schemas.microsoft.com/office/powerpoint/2010/main" val="642850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93BFE-4844-489B-9160-5D02CE43BF27}" type="datetimeFigureOut">
              <a:rPr lang="en-US" smtClean="0"/>
              <a:t>5/19/26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3E01B-E96E-4587-9884-31CB9999848D}" type="slidenum">
              <a:rPr lang="en-US" smtClean="0"/>
              <a:t>‹#›</a:t>
            </a:fld>
            <a:endParaRPr lang="en-US"/>
          </a:p>
        </p:txBody>
      </p:sp>
    </p:spTree>
    <p:extLst>
      <p:ext uri="{BB962C8B-B14F-4D97-AF65-F5344CB8AC3E}">
        <p14:creationId xmlns:p14="http://schemas.microsoft.com/office/powerpoint/2010/main" val="41470746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7FBCC-F6AB-4E42-BCC0-906721002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440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2648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https://www.ncbi.nlm.nih.gov/pmc/articles/PMC8170717/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7FBCC-F6AB-4E42-BCC0-906721002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51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197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TO SNEHA - is this the correct slide from what Sneha was working on</a:t>
            </a:r>
          </a:p>
          <a:p>
            <a:endParaRPr lang="en-US"/>
          </a:p>
          <a:p>
            <a:r>
              <a:rPr lang="en-US"/>
              <a:t>Move image up so disclaimers are separated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B9F9F5-2CED-2445-9FAD-21C452670C9F}" type="slidenum">
              <a:rPr kumimoji="0" lang="en-US"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0783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HYDROS offers AI-Powered treatment planning, advanced image guidance, robotic resection and a streamlined workflow designed to improve efficiency, enhance surgeon and staff experience and deliver a more accurate and consistent treatment plan.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7FBCC-F6AB-4E42-BCC0-906721002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0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7FBCC-F6AB-4E42-BCC0-906721002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77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7FBCC-F6AB-4E42-BCC0-906721002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81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7FBCC-F6AB-4E42-BCC0-906721002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732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Calibri" panose="020F0502020204030204" pitchFamily="34" charset="0"/>
                <a:cs typeface="+mn-cs"/>
              </a:rPr>
              <a:t>Through robotic-automation, there is less variability in resection times, regardless of surgeon experience with Aquablation therapy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7FBCC-F6AB-4E42-BCC0-906721002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316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procept-biorobotics.com/" TargetMode="Externa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procept-biorobotics.com/" TargetMode="External"/><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procept-biorobotics.com/" TargetMode="External"/><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procept-biorobotics.com/" TargetMode="External"/><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procept-biorobotics.com/" TargetMode="External"/><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3.xml"/><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3.xml"/><Relationship Id="rId6" Type="http://schemas.openxmlformats.org/officeDocument/2006/relationships/hyperlink" Target="https://aquablation.com/" TargetMode="External"/><Relationship Id="rId5" Type="http://schemas.openxmlformats.org/officeDocument/2006/relationships/image" Target="../media/image18.png"/><Relationship Id="rId4" Type="http://schemas.openxmlformats.org/officeDocument/2006/relationships/hyperlink" Target="https://www.procept-biorobotics.com/"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4.xml"/><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 Id="rId6" Type="http://schemas.openxmlformats.org/officeDocument/2006/relationships/hyperlink" Target="https://aquablation.com/" TargetMode="External"/><Relationship Id="rId5" Type="http://schemas.openxmlformats.org/officeDocument/2006/relationships/image" Target="../media/image18.png"/><Relationship Id="rId4" Type="http://schemas.openxmlformats.org/officeDocument/2006/relationships/hyperlink" Target="https://www.procept-biorobotics.com/" TargetMode="Externa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8.xml"/><Relationship Id="rId4"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8.xml"/><Relationship Id="rId6" Type="http://schemas.openxmlformats.org/officeDocument/2006/relationships/hyperlink" Target="https://aquablation.com/" TargetMode="External"/><Relationship Id="rId5" Type="http://schemas.openxmlformats.org/officeDocument/2006/relationships/image" Target="../media/image18.png"/><Relationship Id="rId4" Type="http://schemas.openxmlformats.org/officeDocument/2006/relationships/hyperlink" Target="https://www.procept-biorobotics.com/" TargetMode="Externa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19401"/>
            <a:ext cx="10363200" cy="780143"/>
          </a:xfrm>
          <a:prstGeom prst="rect">
            <a:avLst/>
          </a:prstGeom>
        </p:spPr>
        <p:txBody>
          <a:bodyPr lIns="0" tIns="0" rIns="0" bIns="0" anchor="ctr" anchorCtr="0"/>
          <a:lstStyle>
            <a:lvl1pPr>
              <a:defRPr sz="5333" b="1" i="0" spc="-27" baseline="0">
                <a:solidFill>
                  <a:schemeClr val="tx1"/>
                </a:solidFill>
                <a:latin typeface="calibri" charset="0"/>
              </a:defRPr>
            </a:lvl1pPr>
          </a:lstStyle>
          <a:p>
            <a:r>
              <a:rPr lang="en-US"/>
              <a:t>Click to edit Master title style</a:t>
            </a:r>
            <a:endParaRPr lang="en-US" dirty="0"/>
          </a:p>
        </p:txBody>
      </p:sp>
      <p:sp>
        <p:nvSpPr>
          <p:cNvPr id="3" name="Subtitle 2"/>
          <p:cNvSpPr>
            <a:spLocks noGrp="1"/>
          </p:cNvSpPr>
          <p:nvPr>
            <p:ph type="subTitle" idx="1"/>
          </p:nvPr>
        </p:nvSpPr>
        <p:spPr>
          <a:xfrm>
            <a:off x="1219200" y="3673325"/>
            <a:ext cx="8534400" cy="487439"/>
          </a:xfrm>
          <a:prstGeom prst="rect">
            <a:avLst/>
          </a:prstGeom>
        </p:spPr>
        <p:txBody>
          <a:bodyPr lIns="0" tIns="0" rIns="0" bIns="0" anchor="ctr" anchorCtr="0"/>
          <a:lstStyle>
            <a:lvl1pPr marL="0" indent="0" algn="l">
              <a:spcBef>
                <a:spcPts val="0"/>
              </a:spcBef>
              <a:buNone/>
              <a:defRPr sz="2133" b="1" i="0" cap="none" baseline="0">
                <a:solidFill>
                  <a:schemeClr val="accent5"/>
                </a:solidFill>
                <a:latin typeface="calibri" charset="0"/>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2" y="1132115"/>
            <a:ext cx="2601637" cy="424519"/>
          </a:xfrm>
          <a:prstGeom prst="rect">
            <a:avLst/>
          </a:prstGeom>
        </p:spPr>
      </p:pic>
    </p:spTree>
    <p:extLst>
      <p:ext uri="{BB962C8B-B14F-4D97-AF65-F5344CB8AC3E}">
        <p14:creationId xmlns:p14="http://schemas.microsoft.com/office/powerpoint/2010/main" val="41471673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1CA5C425-178B-99C5-D921-A46F2EC1F212}"/>
              </a:ext>
            </a:extLst>
          </p:cNvPr>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29146419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F44F723-6EE4-CBDE-CA82-8E269E0203D5}"/>
              </a:ext>
            </a:extLst>
          </p:cNvPr>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34867547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733802" y="2918541"/>
            <a:ext cx="3313091" cy="332231"/>
          </a:xfrm>
          <a:prstGeom prst="rect">
            <a:avLst/>
          </a:prstGeom>
        </p:spPr>
        <p:txBody>
          <a:bodyPr lIns="0" tIns="0" rIns="0" bIns="0" anchor="ctr" anchorCtr="0"/>
          <a:lstStyle>
            <a:lvl1pPr marL="0" indent="0" algn="l">
              <a:buNone/>
              <a:defRPr sz="1067" kern="800" baseline="0">
                <a:solidFill>
                  <a:schemeClr val="bg1">
                    <a:lumMod val="50000"/>
                  </a:schemeClr>
                </a:solidFill>
                <a:latin typeface="calibri"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900 Island Drive, Suite 210  /  Redwood City, CA 94065  /</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0" y="2918539"/>
            <a:ext cx="2036064" cy="332232"/>
          </a:xfrm>
          <a:prstGeom prst="rect">
            <a:avLst/>
          </a:prstGeom>
        </p:spPr>
      </p:pic>
      <p:sp>
        <p:nvSpPr>
          <p:cNvPr id="8" name="Subtitle 2"/>
          <p:cNvSpPr txBox="1">
            <a:spLocks/>
          </p:cNvSpPr>
          <p:nvPr userDrawn="1"/>
        </p:nvSpPr>
        <p:spPr>
          <a:xfrm>
            <a:off x="6894491" y="2918541"/>
            <a:ext cx="3372655" cy="332231"/>
          </a:xfrm>
          <a:prstGeom prst="rect">
            <a:avLst/>
          </a:prstGeom>
        </p:spPr>
        <p:txBody>
          <a:bodyPr lIns="0" tIns="0" rIns="0" bIns="0" anchor="ctr" anchorCtr="0"/>
          <a:lstStyle>
            <a:lvl1pPr marL="0" indent="0" algn="l" defTabSz="914400" rtl="0" eaLnBrk="1" latinLnBrk="0" hangingPunct="1">
              <a:lnSpc>
                <a:spcPct val="90000"/>
              </a:lnSpc>
              <a:spcBef>
                <a:spcPts val="1000"/>
              </a:spcBef>
              <a:buFont typeface="Arial"/>
              <a:buNone/>
              <a:defRPr sz="800" kern="800" baseline="0">
                <a:solidFill>
                  <a:schemeClr val="bg1">
                    <a:lumMod val="50000"/>
                  </a:schemeClr>
                </a:solidFill>
                <a:latin typeface="calibri"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auto">
              <a:spcAft>
                <a:spcPts val="0"/>
              </a:spcAft>
            </a:pPr>
            <a:r>
              <a:rPr lang="en-US" sz="1067" b="1" i="0" baseline="0" dirty="0">
                <a:solidFill>
                  <a:srgbClr val="0070C0"/>
                </a:solidFill>
                <a:hlinkClick r:id="rId3"/>
              </a:rPr>
              <a:t>PROCEPT-</a:t>
            </a:r>
            <a:r>
              <a:rPr lang="en-US" sz="1067" b="1" i="0" baseline="0" dirty="0" err="1">
                <a:solidFill>
                  <a:srgbClr val="0070C0"/>
                </a:solidFill>
                <a:hlinkClick r:id="rId3"/>
              </a:rPr>
              <a:t>BioRobotics.com</a:t>
            </a:r>
            <a:endParaRPr lang="en-US" sz="1067" b="1" i="0" baseline="0" dirty="0">
              <a:solidFill>
                <a:srgbClr val="0070C0"/>
              </a:solidFill>
            </a:endParaRPr>
          </a:p>
        </p:txBody>
      </p:sp>
      <p:sp>
        <p:nvSpPr>
          <p:cNvPr id="5" name="Footer Placeholder 4">
            <a:extLst>
              <a:ext uri="{FF2B5EF4-FFF2-40B4-BE49-F238E27FC236}">
                <a16:creationId xmlns:a16="http://schemas.microsoft.com/office/drawing/2014/main" id="{0E3C4D10-529B-FAE8-CA78-4CF73D368D31}"/>
              </a:ext>
            </a:extLst>
          </p:cNvPr>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353289329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umn/No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
        <p:nvSpPr>
          <p:cNvPr id="9" name="Content Placeholder 2"/>
          <p:cNvSpPr>
            <a:spLocks noGrp="1"/>
          </p:cNvSpPr>
          <p:nvPr>
            <p:ph idx="1"/>
          </p:nvPr>
        </p:nvSpPr>
        <p:spPr>
          <a:xfrm>
            <a:off x="609599" y="1163443"/>
            <a:ext cx="11058660"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376986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umns">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
        <p:nvSpPr>
          <p:cNvPr id="5" name="Subtitle 2"/>
          <p:cNvSpPr>
            <a:spLocks noGrp="1"/>
          </p:cNvSpPr>
          <p:nvPr>
            <p:ph type="subTitle" idx="13"/>
          </p:nvPr>
        </p:nvSpPr>
        <p:spPr>
          <a:xfrm>
            <a:off x="609600" y="1163443"/>
            <a:ext cx="5486400" cy="281111"/>
          </a:xfrm>
          <a:prstGeom prst="rect">
            <a:avLst/>
          </a:prstGeom>
        </p:spPr>
        <p:txBody>
          <a:bodyPr lIns="0" tIns="0" rIns="0" bIns="0" anchor="ctr" anchorCtr="0"/>
          <a:lstStyle>
            <a:lvl1pPr marL="0" indent="0" algn="l">
              <a:buNone/>
              <a:defRPr sz="2400" b="1" i="0"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8" name="Content Placeholder 7"/>
          <p:cNvSpPr>
            <a:spLocks noGrp="1"/>
          </p:cNvSpPr>
          <p:nvPr>
            <p:ph sz="quarter" idx="15"/>
          </p:nvPr>
        </p:nvSpPr>
        <p:spPr>
          <a:xfrm>
            <a:off x="6181858" y="1163443"/>
            <a:ext cx="5486401" cy="281111"/>
          </a:xfrm>
          <a:prstGeom prst="rect">
            <a:avLst/>
          </a:prstGeom>
        </p:spPr>
        <p:txBody>
          <a:bodyPr lIns="0" tIns="0" rIns="0" bIns="0"/>
          <a:lstStyle>
            <a:lvl1pPr marL="0" indent="0" algn="l" defTabSz="1219170" rtl="0" eaLnBrk="1" latinLnBrk="0" hangingPunct="1">
              <a:lnSpc>
                <a:spcPct val="90000"/>
              </a:lnSpc>
              <a:spcBef>
                <a:spcPts val="1333"/>
              </a:spcBef>
              <a:buFont typeface="Arial"/>
              <a:buNone/>
              <a:defRPr lang="en-US" sz="2400" b="1" i="0" kern="1200" baseline="0" smtClean="0">
                <a:solidFill>
                  <a:schemeClr val="tx1"/>
                </a:solidFill>
                <a:latin typeface="+mn-lt"/>
                <a:ea typeface="+mn-ea"/>
                <a:cs typeface="+mn-cs"/>
              </a:defRPr>
            </a:lvl1pPr>
          </a:lstStyle>
          <a:p>
            <a:pPr lvl="0"/>
            <a:r>
              <a:rPr lang="en-US"/>
              <a:t>Click to edit Master text styles</a:t>
            </a:r>
          </a:p>
        </p:txBody>
      </p:sp>
      <p:sp>
        <p:nvSpPr>
          <p:cNvPr id="9" name="Content Placeholder 2"/>
          <p:cNvSpPr>
            <a:spLocks noGrp="1"/>
          </p:cNvSpPr>
          <p:nvPr>
            <p:ph idx="1"/>
          </p:nvPr>
        </p:nvSpPr>
        <p:spPr>
          <a:xfrm>
            <a:off x="609600"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6181858"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432446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umns/No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
        <p:nvSpPr>
          <p:cNvPr id="9" name="Content Placeholder 2"/>
          <p:cNvSpPr>
            <a:spLocks noGrp="1"/>
          </p:cNvSpPr>
          <p:nvPr>
            <p:ph idx="1"/>
          </p:nvPr>
        </p:nvSpPr>
        <p:spPr>
          <a:xfrm>
            <a:off x="609600" y="1163443"/>
            <a:ext cx="5486401"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6181858" y="1163443"/>
            <a:ext cx="5486401"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780642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Tree>
    <p:extLst>
      <p:ext uri="{BB962C8B-B14F-4D97-AF65-F5344CB8AC3E}">
        <p14:creationId xmlns:p14="http://schemas.microsoft.com/office/powerpoint/2010/main" val="25979192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37401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0" y="2918539"/>
            <a:ext cx="2036064" cy="332232"/>
          </a:xfrm>
          <a:prstGeom prst="rect">
            <a:avLst/>
          </a:prstGeom>
        </p:spPr>
      </p:pic>
      <p:sp>
        <p:nvSpPr>
          <p:cNvPr id="5" name="Subtitle 2">
            <a:extLst>
              <a:ext uri="{FF2B5EF4-FFF2-40B4-BE49-F238E27FC236}">
                <a16:creationId xmlns:a16="http://schemas.microsoft.com/office/drawing/2014/main" id="{6F331557-D91F-41E2-B0B3-F7F910445376}"/>
              </a:ext>
            </a:extLst>
          </p:cNvPr>
          <p:cNvSpPr>
            <a:spLocks noGrp="1"/>
          </p:cNvSpPr>
          <p:nvPr>
            <p:ph type="subTitle" idx="1" hasCustomPrompt="1"/>
          </p:nvPr>
        </p:nvSpPr>
        <p:spPr>
          <a:xfrm>
            <a:off x="3411945" y="2918541"/>
            <a:ext cx="2531650" cy="332231"/>
          </a:xfrm>
          <a:prstGeom prst="rect">
            <a:avLst/>
          </a:prstGeom>
        </p:spPr>
        <p:txBody>
          <a:bodyPr lIns="0" tIns="0" rIns="0" bIns="0" anchor="ctr" anchorCtr="0"/>
          <a:lstStyle>
            <a:lvl1pPr marL="0" marR="0" indent="0" algn="l" defTabSz="1219170" rtl="0" eaLnBrk="1" fontAlgn="auto" latinLnBrk="0" hangingPunct="1">
              <a:lnSpc>
                <a:spcPct val="90000"/>
              </a:lnSpc>
              <a:spcBef>
                <a:spcPts val="1333"/>
              </a:spcBef>
              <a:spcAft>
                <a:spcPts val="0"/>
              </a:spcAft>
              <a:buClrTx/>
              <a:buSzTx/>
              <a:buFont typeface="Arial"/>
              <a:buNone/>
              <a:tabLst/>
              <a:defRPr sz="1067" kern="800" baseline="0">
                <a:solidFill>
                  <a:schemeClr val="bg1">
                    <a:lumMod val="50000"/>
                  </a:schemeClr>
                </a:solidFill>
                <a:latin typeface="calibri"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lang="en-US" dirty="0"/>
              <a:t>900 Island Drive  /  Redwood City, CA 94065  /</a:t>
            </a:r>
          </a:p>
        </p:txBody>
      </p:sp>
      <p:sp>
        <p:nvSpPr>
          <p:cNvPr id="6" name="Rectangle 5">
            <a:extLst>
              <a:ext uri="{FF2B5EF4-FFF2-40B4-BE49-F238E27FC236}">
                <a16:creationId xmlns:a16="http://schemas.microsoft.com/office/drawing/2014/main" id="{35FA790A-D55D-4DA5-9EDE-423B0721A3A5}"/>
              </a:ext>
            </a:extLst>
          </p:cNvPr>
          <p:cNvSpPr/>
          <p:nvPr userDrawn="1"/>
        </p:nvSpPr>
        <p:spPr>
          <a:xfrm>
            <a:off x="5879370" y="2956159"/>
            <a:ext cx="1707519" cy="256993"/>
          </a:xfrm>
          <a:prstGeom prst="rect">
            <a:avLst/>
          </a:prstGeom>
        </p:spPr>
        <p:txBody>
          <a:bodyPr wrap="none">
            <a:spAutoFit/>
          </a:bodyPr>
          <a:lstStyle/>
          <a:p>
            <a:r>
              <a:rPr lang="en-US" sz="1070" b="1" i="0" baseline="0" dirty="0">
                <a:solidFill>
                  <a:srgbClr val="0070C0"/>
                </a:solidFill>
                <a:latin typeface="+mn-lt"/>
                <a:hlinkClick r:id="rId3"/>
              </a:rPr>
              <a:t>PROCEPT-BioRobotics.com</a:t>
            </a:r>
            <a:endParaRPr lang="en-US" sz="1070" dirty="0">
              <a:latin typeface="+mn-lt"/>
            </a:endParaRPr>
          </a:p>
        </p:txBody>
      </p:sp>
    </p:spTree>
    <p:extLst>
      <p:ext uri="{BB962C8B-B14F-4D97-AF65-F5344CB8AC3E}">
        <p14:creationId xmlns:p14="http://schemas.microsoft.com/office/powerpoint/2010/main" val="34461333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0" y="2918539"/>
            <a:ext cx="2036064" cy="332232"/>
          </a:xfrm>
          <a:prstGeom prst="rect">
            <a:avLst/>
          </a:prstGeom>
        </p:spPr>
      </p:pic>
      <p:sp>
        <p:nvSpPr>
          <p:cNvPr id="5" name="Subtitle 2">
            <a:extLst>
              <a:ext uri="{FF2B5EF4-FFF2-40B4-BE49-F238E27FC236}">
                <a16:creationId xmlns:a16="http://schemas.microsoft.com/office/drawing/2014/main" id="{CC8CBCB9-7C67-45F3-8153-CB434B4A4E90}"/>
              </a:ext>
            </a:extLst>
          </p:cNvPr>
          <p:cNvSpPr>
            <a:spLocks noGrp="1"/>
          </p:cNvSpPr>
          <p:nvPr>
            <p:ph type="subTitle" idx="1" hasCustomPrompt="1"/>
          </p:nvPr>
        </p:nvSpPr>
        <p:spPr>
          <a:xfrm>
            <a:off x="3411945" y="2918541"/>
            <a:ext cx="2531650" cy="332231"/>
          </a:xfrm>
          <a:prstGeom prst="rect">
            <a:avLst/>
          </a:prstGeom>
        </p:spPr>
        <p:txBody>
          <a:bodyPr lIns="0" tIns="0" rIns="0" bIns="0" anchor="ctr" anchorCtr="0"/>
          <a:lstStyle>
            <a:lvl1pPr marL="0" marR="0" indent="0" algn="l" defTabSz="1219170" rtl="0" eaLnBrk="1" fontAlgn="auto" latinLnBrk="0" hangingPunct="1">
              <a:lnSpc>
                <a:spcPct val="90000"/>
              </a:lnSpc>
              <a:spcBef>
                <a:spcPts val="1333"/>
              </a:spcBef>
              <a:spcAft>
                <a:spcPts val="0"/>
              </a:spcAft>
              <a:buClrTx/>
              <a:buSzTx/>
              <a:buFont typeface="Arial"/>
              <a:buNone/>
              <a:tabLst/>
              <a:defRPr sz="1067" kern="800" baseline="0">
                <a:solidFill>
                  <a:schemeClr val="bg1">
                    <a:lumMod val="50000"/>
                  </a:schemeClr>
                </a:solidFill>
                <a:latin typeface="calibri"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lang="en-US" dirty="0"/>
              <a:t>900 Island Drive  /  Redwood City, CA 94065  /</a:t>
            </a:r>
          </a:p>
        </p:txBody>
      </p:sp>
      <p:sp>
        <p:nvSpPr>
          <p:cNvPr id="6" name="Rectangle 5">
            <a:extLst>
              <a:ext uri="{FF2B5EF4-FFF2-40B4-BE49-F238E27FC236}">
                <a16:creationId xmlns:a16="http://schemas.microsoft.com/office/drawing/2014/main" id="{C348101A-125F-4A54-909C-FF6F7EEBD84B}"/>
              </a:ext>
            </a:extLst>
          </p:cNvPr>
          <p:cNvSpPr/>
          <p:nvPr userDrawn="1"/>
        </p:nvSpPr>
        <p:spPr>
          <a:xfrm>
            <a:off x="5879370" y="2956159"/>
            <a:ext cx="1707519" cy="256993"/>
          </a:xfrm>
          <a:prstGeom prst="rect">
            <a:avLst/>
          </a:prstGeom>
        </p:spPr>
        <p:txBody>
          <a:bodyPr wrap="none">
            <a:spAutoFit/>
          </a:bodyPr>
          <a:lstStyle/>
          <a:p>
            <a:r>
              <a:rPr lang="en-US" sz="1070" b="1" i="0" baseline="0" dirty="0">
                <a:solidFill>
                  <a:srgbClr val="0070C0"/>
                </a:solidFill>
                <a:latin typeface="+mn-lt"/>
                <a:hlinkClick r:id="rId3"/>
              </a:rPr>
              <a:t>PROCEPT-BioRobotics.com</a:t>
            </a:r>
            <a:endParaRPr lang="en-US" sz="1070" dirty="0">
              <a:latin typeface="+mn-lt"/>
            </a:endParaRPr>
          </a:p>
        </p:txBody>
      </p:sp>
    </p:spTree>
    <p:extLst>
      <p:ext uri="{BB962C8B-B14F-4D97-AF65-F5344CB8AC3E}">
        <p14:creationId xmlns:p14="http://schemas.microsoft.com/office/powerpoint/2010/main" val="6499895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column/No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dirty="0"/>
              <a:t>Click to edit Master title style</a:t>
            </a:r>
          </a:p>
        </p:txBody>
      </p:sp>
      <p:sp>
        <p:nvSpPr>
          <p:cNvPr id="9" name="Content Placeholder 2"/>
          <p:cNvSpPr>
            <a:spLocks noGrp="1"/>
          </p:cNvSpPr>
          <p:nvPr>
            <p:ph idx="1"/>
          </p:nvPr>
        </p:nvSpPr>
        <p:spPr>
          <a:xfrm>
            <a:off x="609599" y="1163443"/>
            <a:ext cx="11058660"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302330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0" y="2918539"/>
            <a:ext cx="2036064" cy="332232"/>
          </a:xfrm>
          <a:prstGeom prst="rect">
            <a:avLst/>
          </a:prstGeom>
        </p:spPr>
      </p:pic>
      <p:sp>
        <p:nvSpPr>
          <p:cNvPr id="5" name="Subtitle 2">
            <a:extLst>
              <a:ext uri="{FF2B5EF4-FFF2-40B4-BE49-F238E27FC236}">
                <a16:creationId xmlns:a16="http://schemas.microsoft.com/office/drawing/2014/main" id="{CC8CBCB9-7C67-45F3-8153-CB434B4A4E90}"/>
              </a:ext>
            </a:extLst>
          </p:cNvPr>
          <p:cNvSpPr>
            <a:spLocks noGrp="1"/>
          </p:cNvSpPr>
          <p:nvPr>
            <p:ph type="subTitle" idx="1" hasCustomPrompt="1"/>
          </p:nvPr>
        </p:nvSpPr>
        <p:spPr>
          <a:xfrm>
            <a:off x="3411945" y="2918541"/>
            <a:ext cx="2531650" cy="332231"/>
          </a:xfrm>
          <a:prstGeom prst="rect">
            <a:avLst/>
          </a:prstGeom>
        </p:spPr>
        <p:txBody>
          <a:bodyPr lIns="0" tIns="0" rIns="0" bIns="0" anchor="ctr" anchorCtr="0"/>
          <a:lstStyle>
            <a:lvl1pPr marL="0" marR="0" indent="0" algn="l" defTabSz="1219170" rtl="0" eaLnBrk="1" fontAlgn="auto" latinLnBrk="0" hangingPunct="1">
              <a:lnSpc>
                <a:spcPct val="90000"/>
              </a:lnSpc>
              <a:spcBef>
                <a:spcPts val="1333"/>
              </a:spcBef>
              <a:spcAft>
                <a:spcPts val="0"/>
              </a:spcAft>
              <a:buClrTx/>
              <a:buSzTx/>
              <a:buFont typeface="Arial"/>
              <a:buNone/>
              <a:tabLst/>
              <a:defRPr sz="1067" kern="800" baseline="0">
                <a:solidFill>
                  <a:schemeClr val="bg1">
                    <a:lumMod val="50000"/>
                  </a:schemeClr>
                </a:solidFill>
                <a:latin typeface="calibri"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lang="en-US" dirty="0"/>
              <a:t>900 Island Drive  /  Redwood City, CA 94065  /</a:t>
            </a:r>
          </a:p>
        </p:txBody>
      </p:sp>
      <p:sp>
        <p:nvSpPr>
          <p:cNvPr id="6" name="Rectangle 5">
            <a:extLst>
              <a:ext uri="{FF2B5EF4-FFF2-40B4-BE49-F238E27FC236}">
                <a16:creationId xmlns:a16="http://schemas.microsoft.com/office/drawing/2014/main" id="{C348101A-125F-4A54-909C-FF6F7EEBD84B}"/>
              </a:ext>
            </a:extLst>
          </p:cNvPr>
          <p:cNvSpPr/>
          <p:nvPr userDrawn="1"/>
        </p:nvSpPr>
        <p:spPr>
          <a:xfrm>
            <a:off x="5879370" y="2956159"/>
            <a:ext cx="1707519" cy="256993"/>
          </a:xfrm>
          <a:prstGeom prst="rect">
            <a:avLst/>
          </a:prstGeom>
        </p:spPr>
        <p:txBody>
          <a:bodyPr wrap="none">
            <a:spAutoFit/>
          </a:bodyPr>
          <a:lstStyle/>
          <a:p>
            <a:r>
              <a:rPr lang="en-US" sz="1070" b="1" i="0" baseline="0" dirty="0">
                <a:solidFill>
                  <a:srgbClr val="0070C0"/>
                </a:solidFill>
                <a:latin typeface="+mn-lt"/>
                <a:hlinkClick r:id="rId3"/>
              </a:rPr>
              <a:t>PROCEPT-BioRobotics.com</a:t>
            </a:r>
            <a:endParaRPr lang="en-US" sz="1070" dirty="0">
              <a:latin typeface="+mn-lt"/>
            </a:endParaRPr>
          </a:p>
        </p:txBody>
      </p:sp>
    </p:spTree>
    <p:extLst>
      <p:ext uri="{BB962C8B-B14F-4D97-AF65-F5344CB8AC3E}">
        <p14:creationId xmlns:p14="http://schemas.microsoft.com/office/powerpoint/2010/main" val="8870321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96029"/>
            <a:ext cx="10992985"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000" b="0" i="0" cap="all" spc="100" baseline="0">
                <a:solidFill>
                  <a:schemeClr val="tx1"/>
                </a:solidFill>
                <a:latin typeface="calibri" charset="0"/>
              </a:defRPr>
            </a:lvl1pPr>
          </a:lstStyle>
          <a:p>
            <a:r>
              <a:rPr lang="en-US" dirty="0"/>
              <a:t>Click to edit Master title style</a:t>
            </a:r>
          </a:p>
        </p:txBody>
      </p:sp>
      <p:sp>
        <p:nvSpPr>
          <p:cNvPr id="8" name="Subtitle 2"/>
          <p:cNvSpPr>
            <a:spLocks noGrp="1"/>
          </p:cNvSpPr>
          <p:nvPr>
            <p:ph type="subTitle" idx="13"/>
          </p:nvPr>
        </p:nvSpPr>
        <p:spPr>
          <a:xfrm>
            <a:off x="609600" y="1163443"/>
            <a:ext cx="9144000" cy="281111"/>
          </a:xfrm>
          <a:prstGeom prst="rect">
            <a:avLst/>
          </a:prstGeom>
        </p:spPr>
        <p:txBody>
          <a:bodyPr lIns="0" tIns="0" rIns="0" bIns="0" anchor="ctr" anchorCtr="0"/>
          <a:lstStyle>
            <a:lvl1pPr marL="0" indent="0" algn="l">
              <a:buNone/>
              <a:defRPr sz="2400" b="1" i="0"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12" name="Footer Placeholder 4"/>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11563783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columns">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dirty="0"/>
              <a:t>Click to edit Master title style</a:t>
            </a:r>
          </a:p>
        </p:txBody>
      </p:sp>
      <p:sp>
        <p:nvSpPr>
          <p:cNvPr id="5" name="Subtitle 2"/>
          <p:cNvSpPr>
            <a:spLocks noGrp="1"/>
          </p:cNvSpPr>
          <p:nvPr>
            <p:ph type="subTitle" idx="13"/>
          </p:nvPr>
        </p:nvSpPr>
        <p:spPr>
          <a:xfrm>
            <a:off x="609600" y="1163443"/>
            <a:ext cx="5486400" cy="281111"/>
          </a:xfrm>
          <a:prstGeom prst="rect">
            <a:avLst/>
          </a:prstGeom>
        </p:spPr>
        <p:txBody>
          <a:bodyPr lIns="0" tIns="0" rIns="0" bIns="0" anchor="ctr" anchorCtr="0"/>
          <a:lstStyle>
            <a:lvl1pPr marL="0" indent="0" algn="l">
              <a:buNone/>
              <a:defRPr sz="2400" b="1" i="0"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8" name="Content Placeholder 7"/>
          <p:cNvSpPr>
            <a:spLocks noGrp="1"/>
          </p:cNvSpPr>
          <p:nvPr>
            <p:ph sz="quarter" idx="15"/>
          </p:nvPr>
        </p:nvSpPr>
        <p:spPr>
          <a:xfrm>
            <a:off x="6181858" y="1163443"/>
            <a:ext cx="5486401" cy="281111"/>
          </a:xfrm>
          <a:prstGeom prst="rect">
            <a:avLst/>
          </a:prstGeom>
        </p:spPr>
        <p:txBody>
          <a:bodyPr lIns="0" tIns="0" rIns="0" bIns="0"/>
          <a:lstStyle>
            <a:lvl1pPr marL="0" indent="0" algn="l" defTabSz="1219170" rtl="0" eaLnBrk="1" latinLnBrk="0" hangingPunct="1">
              <a:lnSpc>
                <a:spcPct val="90000"/>
              </a:lnSpc>
              <a:spcBef>
                <a:spcPts val="1333"/>
              </a:spcBef>
              <a:buFont typeface="Arial"/>
              <a:buNone/>
              <a:defRPr lang="en-US" sz="2400" b="1" i="0" kern="1200" baseline="0" smtClean="0">
                <a:solidFill>
                  <a:schemeClr val="tx1"/>
                </a:solidFill>
                <a:latin typeface="+mn-lt"/>
                <a:ea typeface="+mn-ea"/>
                <a:cs typeface="+mn-cs"/>
              </a:defRPr>
            </a:lvl1pPr>
          </a:lstStyle>
          <a:p>
            <a:pPr lvl="0"/>
            <a:r>
              <a:rPr lang="en-US" dirty="0"/>
              <a:t>Click to edit Master </a:t>
            </a:r>
            <a:r>
              <a:rPr lang="en-US"/>
              <a:t>text style</a:t>
            </a:r>
            <a:endParaRPr lang="en-US" dirty="0"/>
          </a:p>
        </p:txBody>
      </p:sp>
      <p:sp>
        <p:nvSpPr>
          <p:cNvPr id="9" name="Content Placeholder 2"/>
          <p:cNvSpPr>
            <a:spLocks noGrp="1"/>
          </p:cNvSpPr>
          <p:nvPr>
            <p:ph idx="1"/>
          </p:nvPr>
        </p:nvSpPr>
        <p:spPr>
          <a:xfrm>
            <a:off x="609600"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6"/>
          </p:nvPr>
        </p:nvSpPr>
        <p:spPr>
          <a:xfrm>
            <a:off x="6181858"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3822581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columns/No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dirty="0"/>
              <a:t>Click to edit Master title style</a:t>
            </a:r>
          </a:p>
        </p:txBody>
      </p:sp>
      <p:sp>
        <p:nvSpPr>
          <p:cNvPr id="9" name="Content Placeholder 2"/>
          <p:cNvSpPr>
            <a:spLocks noGrp="1"/>
          </p:cNvSpPr>
          <p:nvPr>
            <p:ph idx="1"/>
          </p:nvPr>
        </p:nvSpPr>
        <p:spPr>
          <a:xfrm>
            <a:off x="609600" y="1163443"/>
            <a:ext cx="5486401"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6"/>
          </p:nvPr>
        </p:nvSpPr>
        <p:spPr>
          <a:xfrm>
            <a:off x="6181858" y="1163443"/>
            <a:ext cx="5486401"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36086897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column/No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dirty="0"/>
              <a:t>Click to edit Master title style</a:t>
            </a:r>
          </a:p>
        </p:txBody>
      </p:sp>
      <p:sp>
        <p:nvSpPr>
          <p:cNvPr id="9" name="Content Placeholder 2"/>
          <p:cNvSpPr>
            <a:spLocks noGrp="1"/>
          </p:cNvSpPr>
          <p:nvPr>
            <p:ph idx="1"/>
          </p:nvPr>
        </p:nvSpPr>
        <p:spPr>
          <a:xfrm>
            <a:off x="609599" y="1163443"/>
            <a:ext cx="11058660"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24782719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dirty="0"/>
              <a:t>Click to edit Master title style</a:t>
            </a:r>
          </a:p>
        </p:txBody>
      </p:sp>
      <p:sp>
        <p:nvSpPr>
          <p:cNvPr id="7" name="Footer Placeholder 4"/>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106858916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4"/>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423517799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733802" y="2918541"/>
            <a:ext cx="3313091" cy="332231"/>
          </a:xfrm>
          <a:prstGeom prst="rect">
            <a:avLst/>
          </a:prstGeom>
        </p:spPr>
        <p:txBody>
          <a:bodyPr lIns="0" tIns="0" rIns="0" bIns="0" anchor="ctr" anchorCtr="0"/>
          <a:lstStyle>
            <a:lvl1pPr marL="0" indent="0" algn="l">
              <a:buNone/>
              <a:defRPr sz="1067" kern="800" baseline="0">
                <a:solidFill>
                  <a:schemeClr val="bg1">
                    <a:lumMod val="50000"/>
                  </a:schemeClr>
                </a:solidFill>
                <a:latin typeface="calibri"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900 Island Drive, Suite 210  /  Redwood City, CA 94065  /</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0" y="2918539"/>
            <a:ext cx="2036064" cy="332232"/>
          </a:xfrm>
          <a:prstGeom prst="rect">
            <a:avLst/>
          </a:prstGeom>
        </p:spPr>
      </p:pic>
      <p:sp>
        <p:nvSpPr>
          <p:cNvPr id="8" name="Subtitle 2"/>
          <p:cNvSpPr txBox="1">
            <a:spLocks/>
          </p:cNvSpPr>
          <p:nvPr userDrawn="1"/>
        </p:nvSpPr>
        <p:spPr>
          <a:xfrm>
            <a:off x="6894491" y="2918541"/>
            <a:ext cx="3372655" cy="332231"/>
          </a:xfrm>
          <a:prstGeom prst="rect">
            <a:avLst/>
          </a:prstGeom>
        </p:spPr>
        <p:txBody>
          <a:bodyPr lIns="0" tIns="0" rIns="0" bIns="0" anchor="ctr" anchorCtr="0"/>
          <a:lstStyle>
            <a:lvl1pPr marL="0" indent="0" algn="l" defTabSz="914400" rtl="0" eaLnBrk="1" latinLnBrk="0" hangingPunct="1">
              <a:lnSpc>
                <a:spcPct val="90000"/>
              </a:lnSpc>
              <a:spcBef>
                <a:spcPts val="1000"/>
              </a:spcBef>
              <a:buFont typeface="Arial"/>
              <a:buNone/>
              <a:defRPr sz="800" kern="800" baseline="0">
                <a:solidFill>
                  <a:schemeClr val="bg1">
                    <a:lumMod val="50000"/>
                  </a:schemeClr>
                </a:solidFill>
                <a:latin typeface="calibri"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auto">
              <a:spcAft>
                <a:spcPts val="0"/>
              </a:spcAft>
            </a:pPr>
            <a:r>
              <a:rPr lang="en-US" sz="1067" b="1" i="0" baseline="0" dirty="0">
                <a:solidFill>
                  <a:srgbClr val="0070C0"/>
                </a:solidFill>
                <a:hlinkClick r:id="rId3"/>
              </a:rPr>
              <a:t>PROCEPT-BioRobotics.com</a:t>
            </a:r>
            <a:endParaRPr lang="en-US" sz="1067" b="1" i="0" baseline="0" dirty="0">
              <a:solidFill>
                <a:srgbClr val="0070C0"/>
              </a:solidFill>
            </a:endParaRPr>
          </a:p>
        </p:txBody>
      </p:sp>
      <p:sp>
        <p:nvSpPr>
          <p:cNvPr id="5" name="Footer Placeholder 4">
            <a:extLst>
              <a:ext uri="{FF2B5EF4-FFF2-40B4-BE49-F238E27FC236}">
                <a16:creationId xmlns:a16="http://schemas.microsoft.com/office/drawing/2014/main" id="{5E525432-0F07-9A87-DEE2-E3D3B50A7634}"/>
              </a:ext>
            </a:extLst>
          </p:cNvPr>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272446849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8564-AE78-2CB7-A7FB-BB4BA9733F4B}"/>
              </a:ext>
            </a:extLst>
          </p:cNvPr>
          <p:cNvSpPr>
            <a:spLocks noGrp="1"/>
          </p:cNvSpPr>
          <p:nvPr>
            <p:ph type="ctrTitle"/>
          </p:nvPr>
        </p:nvSpPr>
        <p:spPr>
          <a:xfrm>
            <a:off x="364273"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93A44E-7E71-790F-7E1E-2C3825851B8C}"/>
              </a:ext>
            </a:extLst>
          </p:cNvPr>
          <p:cNvSpPr>
            <a:spLocks noGrp="1"/>
          </p:cNvSpPr>
          <p:nvPr>
            <p:ph type="subTitle" idx="1"/>
          </p:nvPr>
        </p:nvSpPr>
        <p:spPr>
          <a:xfrm>
            <a:off x="364273"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53556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B0F59-7C95-23CB-9631-A4175D99C950}"/>
              </a:ext>
            </a:extLst>
          </p:cNvPr>
          <p:cNvSpPr>
            <a:spLocks noGrp="1"/>
          </p:cNvSpPr>
          <p:nvPr>
            <p:ph type="title"/>
          </p:nvPr>
        </p:nvSpPr>
        <p:spPr>
          <a:xfrm>
            <a:off x="5743504" y="2766219"/>
            <a:ext cx="5680269" cy="1325563"/>
          </a:xfrm>
          <a:prstGeom prst="rect">
            <a:avLst/>
          </a:prstGeom>
        </p:spPr>
        <p:txBody>
          <a:bodyPr vert="horz" lIns="91440" tIns="45720" rIns="91440" bIns="45720" rtlCol="0" anchor="ctr">
            <a:normAutofit/>
          </a:bodyPr>
          <a:lstStyle>
            <a:lvl1pPr>
              <a:defRPr sz="3733">
                <a:solidFill>
                  <a:srgbClr val="2B286F"/>
                </a:solidFill>
              </a:defRPr>
            </a:lvl1pPr>
          </a:lstStyle>
          <a:p>
            <a:r>
              <a:rPr lang="en-US" dirty="0"/>
              <a:t>Transition slide</a:t>
            </a:r>
          </a:p>
        </p:txBody>
      </p:sp>
    </p:spTree>
    <p:extLst>
      <p:ext uri="{BB962C8B-B14F-4D97-AF65-F5344CB8AC3E}">
        <p14:creationId xmlns:p14="http://schemas.microsoft.com/office/powerpoint/2010/main" val="36449188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96029"/>
            <a:ext cx="10992985"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dirty="0"/>
              <a:t>Click to edit Master title style</a:t>
            </a:r>
          </a:p>
        </p:txBody>
      </p:sp>
      <p:sp>
        <p:nvSpPr>
          <p:cNvPr id="8" name="Subtitle 2"/>
          <p:cNvSpPr>
            <a:spLocks noGrp="1"/>
          </p:cNvSpPr>
          <p:nvPr>
            <p:ph type="subTitle" idx="13"/>
          </p:nvPr>
        </p:nvSpPr>
        <p:spPr>
          <a:xfrm>
            <a:off x="609600" y="1163443"/>
            <a:ext cx="9144000" cy="281111"/>
          </a:xfrm>
          <a:prstGeom prst="rect">
            <a:avLst/>
          </a:prstGeom>
        </p:spPr>
        <p:txBody>
          <a:bodyPr lIns="0" tIns="0" rIns="0" bIns="0" anchor="ctr" anchorCtr="0"/>
          <a:lstStyle>
            <a:lvl1pPr marL="0" indent="0" algn="l">
              <a:buNone/>
              <a:defRPr sz="2400" b="1" i="0"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12" name="Footer Placeholder 4"/>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78866711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721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077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B115AFE-7D87-2E65-9963-2AE67A130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5E56D0C9-AF02-50E6-9D03-B5B4B0DD1C6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Content:</a:t>
            </a:r>
          </a:p>
        </p:txBody>
      </p:sp>
    </p:spTree>
    <p:extLst>
      <p:ext uri="{BB962C8B-B14F-4D97-AF65-F5344CB8AC3E}">
        <p14:creationId xmlns:p14="http://schemas.microsoft.com/office/powerpoint/2010/main" val="1745649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B115AFE-7D87-2E65-9963-2AE67A130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5E56D0C9-AF02-50E6-9D03-B5B4B0DD1C6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Content:</a:t>
            </a:r>
          </a:p>
        </p:txBody>
      </p:sp>
    </p:spTree>
    <p:extLst>
      <p:ext uri="{BB962C8B-B14F-4D97-AF65-F5344CB8AC3E}">
        <p14:creationId xmlns:p14="http://schemas.microsoft.com/office/powerpoint/2010/main" val="3506607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4" name="Picture 5" descr="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3" y="-28426"/>
            <a:ext cx="12202004" cy="6167206"/>
          </a:xfrm>
          <a:prstGeom prst="rect">
            <a:avLst/>
          </a:prstGeom>
          <a:ln w="12700">
            <a:miter lim="400000"/>
          </a:ln>
        </p:spPr>
      </p:pic>
      <p:sp>
        <p:nvSpPr>
          <p:cNvPr id="15" name="TextBox 8"/>
          <p:cNvSpPr txBox="1"/>
          <p:nvPr/>
        </p:nvSpPr>
        <p:spPr>
          <a:xfrm>
            <a:off x="8411458" y="6468810"/>
            <a:ext cx="351338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00" b="0">
                <a:solidFill>
                  <a:srgbClr val="808080"/>
                </a:solidFill>
              </a:defRPr>
            </a:lvl1pPr>
          </a:lstStyle>
          <a:p>
            <a:r>
              <a:t>© 2024 PROCEPT BioRobotics Corporation. All Rights Reserved.</a:t>
            </a:r>
          </a:p>
        </p:txBody>
      </p:sp>
      <p:pic>
        <p:nvPicPr>
          <p:cNvPr id="16" name="Picture 9" descr="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4541" y="234281"/>
            <a:ext cx="2523621" cy="402833"/>
          </a:xfrm>
          <a:prstGeom prst="rect">
            <a:avLst/>
          </a:prstGeom>
          <a:ln w="12700">
            <a:miter lim="400000"/>
          </a:ln>
        </p:spPr>
      </p:pic>
      <p:pic>
        <p:nvPicPr>
          <p:cNvPr id="17" name="Picture 10" descr="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131" y="6147279"/>
            <a:ext cx="1861867" cy="588272"/>
          </a:xfrm>
          <a:prstGeom prst="rect">
            <a:avLst/>
          </a:prstGeom>
          <a:ln w="12700">
            <a:miter lim="400000"/>
          </a:ln>
        </p:spPr>
      </p:pic>
      <p:sp>
        <p:nvSpPr>
          <p:cNvPr id="18" name="Title Text"/>
          <p:cNvSpPr txBox="1">
            <a:spLocks noGrp="1"/>
          </p:cNvSpPr>
          <p:nvPr>
            <p:ph type="title"/>
          </p:nvPr>
        </p:nvSpPr>
        <p:spPr>
          <a:xfrm>
            <a:off x="1117600" y="1613062"/>
            <a:ext cx="10004929" cy="1493264"/>
          </a:xfrm>
          <a:prstGeom prst="rect">
            <a:avLst/>
          </a:prstGeom>
        </p:spPr>
        <p:txBody>
          <a:bodyPr lIns="45719" tIns="45719" rIns="45719" bIns="45719" anchor="ctr"/>
          <a:lstStyle>
            <a:lvl1pPr defTabSz="914400">
              <a:lnSpc>
                <a:spcPct val="100000"/>
              </a:lnSpc>
              <a:defRPr sz="5300">
                <a:solidFill>
                  <a:srgbClr val="FFFFFF"/>
                </a:solidFill>
              </a:defRPr>
            </a:lvl1pPr>
          </a:lstStyle>
          <a:p>
            <a:r>
              <a:rPr lang="en-US"/>
              <a:t>Click to edit Master title style</a:t>
            </a:r>
            <a:endParaRPr/>
          </a:p>
        </p:txBody>
      </p:sp>
      <p:sp>
        <p:nvSpPr>
          <p:cNvPr id="19" name="Body Level One…"/>
          <p:cNvSpPr txBox="1">
            <a:spLocks noGrp="1"/>
          </p:cNvSpPr>
          <p:nvPr>
            <p:ph type="body" sz="quarter" idx="1"/>
          </p:nvPr>
        </p:nvSpPr>
        <p:spPr>
          <a:xfrm>
            <a:off x="1117600" y="3266125"/>
            <a:ext cx="9192129" cy="844004"/>
          </a:xfrm>
          <a:prstGeom prst="rect">
            <a:avLst/>
          </a:prstGeom>
        </p:spPr>
        <p:txBody>
          <a:bodyPr lIns="45719" tIns="45719" rIns="45719" bIns="45719"/>
          <a:lstStyle>
            <a:lvl1pPr marL="0" indent="0" defTabSz="914400">
              <a:lnSpc>
                <a:spcPct val="100000"/>
              </a:lnSpc>
              <a:spcBef>
                <a:spcPts val="700"/>
              </a:spcBef>
              <a:buSzTx/>
              <a:buFontTx/>
              <a:buNone/>
              <a:defRPr sz="3200">
                <a:solidFill>
                  <a:srgbClr val="F7F7F7"/>
                </a:solidFill>
              </a:defRPr>
            </a:lvl1pPr>
            <a:lvl2pPr marL="783752" indent="-326564" defTabSz="914400">
              <a:lnSpc>
                <a:spcPct val="100000"/>
              </a:lnSpc>
              <a:spcBef>
                <a:spcPts val="700"/>
              </a:spcBef>
              <a:buSzPct val="100000"/>
              <a:buFontTx/>
              <a:buChar char="–"/>
              <a:defRPr sz="3200">
                <a:solidFill>
                  <a:srgbClr val="F7F7F7"/>
                </a:solidFill>
              </a:defRPr>
            </a:lvl2pPr>
            <a:lvl3pPr marL="1219168" indent="-304791" defTabSz="914400">
              <a:lnSpc>
                <a:spcPct val="100000"/>
              </a:lnSpc>
              <a:spcBef>
                <a:spcPts val="700"/>
              </a:spcBef>
              <a:buSzPct val="100000"/>
              <a:buFontTx/>
              <a:buChar char="•"/>
              <a:defRPr sz="3200">
                <a:solidFill>
                  <a:srgbClr val="F7F7F7"/>
                </a:solidFill>
              </a:defRPr>
            </a:lvl3pPr>
            <a:lvl4pPr marL="1737316" indent="-365750" defTabSz="914400">
              <a:lnSpc>
                <a:spcPct val="100000"/>
              </a:lnSpc>
              <a:spcBef>
                <a:spcPts val="700"/>
              </a:spcBef>
              <a:buSzPct val="100000"/>
              <a:buFontTx/>
              <a:buChar char="–"/>
              <a:defRPr sz="3200">
                <a:solidFill>
                  <a:srgbClr val="F7F7F7"/>
                </a:solidFill>
              </a:defRPr>
            </a:lvl4pPr>
            <a:lvl5pPr marL="2194505" indent="-365750" defTabSz="914400">
              <a:lnSpc>
                <a:spcPct val="100000"/>
              </a:lnSpc>
              <a:spcBef>
                <a:spcPts val="700"/>
              </a:spcBef>
              <a:buSzPct val="100000"/>
              <a:buFontTx/>
              <a:buChar char="»"/>
              <a:defRPr sz="3200">
                <a:solidFill>
                  <a:srgbClr val="F7F7F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44792914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180850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58" name="Body Level One…"/>
          <p:cNvSpPr txBox="1">
            <a:spLocks noGrp="1"/>
          </p:cNvSpPr>
          <p:nvPr>
            <p:ph type="body" idx="1"/>
          </p:nvPr>
        </p:nvSpPr>
        <p:spPr>
          <a:xfrm>
            <a:off x="570993" y="1537523"/>
            <a:ext cx="10992985" cy="4349750"/>
          </a:xfrm>
          <a:prstGeom prst="rect">
            <a:avLst/>
          </a:prstGeom>
        </p:spPr>
        <p:txBody>
          <a:bodyPr lIns="0" tIns="0" rIns="0" bIns="0"/>
          <a:lstStyle>
            <a:lvl1pPr marL="380990" indent="-380990">
              <a:lnSpc>
                <a:spcPct val="100000"/>
              </a:lnSpc>
              <a:spcBef>
                <a:spcPts val="800"/>
              </a:spcBef>
              <a:buClr>
                <a:srgbClr val="0094D9"/>
              </a:buClr>
              <a:buSzPct val="100000"/>
              <a:buChar char="•"/>
              <a:defRPr sz="2200" spc="-39"/>
            </a:lvl1pPr>
            <a:lvl2pPr marL="1150107" indent="-399132">
              <a:lnSpc>
                <a:spcPct val="100000"/>
              </a:lnSpc>
              <a:spcBef>
                <a:spcPts val="800"/>
              </a:spcBef>
              <a:buClr>
                <a:srgbClr val="0094D9"/>
              </a:buClr>
              <a:buSzPct val="100000"/>
              <a:buChar char="•"/>
              <a:defRPr sz="2200" spc="-39"/>
            </a:lvl2pPr>
            <a:lvl3pPr marL="1779649" indent="-419089">
              <a:lnSpc>
                <a:spcPct val="100000"/>
              </a:lnSpc>
              <a:spcBef>
                <a:spcPts val="800"/>
              </a:spcBef>
              <a:buClr>
                <a:srgbClr val="0094D9"/>
              </a:buClr>
              <a:buSzPct val="100000"/>
              <a:buChar char="•"/>
              <a:defRPr sz="2200" spc="-39"/>
            </a:lvl3pPr>
            <a:lvl4pPr marL="2433683" indent="-465654">
              <a:lnSpc>
                <a:spcPct val="100000"/>
              </a:lnSpc>
              <a:spcBef>
                <a:spcPts val="800"/>
              </a:spcBef>
              <a:buClr>
                <a:srgbClr val="0094D9"/>
              </a:buClr>
              <a:buSzPct val="100000"/>
              <a:buChar char="•"/>
              <a:defRPr sz="2200" spc="-39"/>
            </a:lvl4pPr>
            <a:lvl5pPr marL="3068541" indent="-493045">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1F0122C9-8CEE-3EE4-846B-6DC687DB357D}"/>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D2FDA51A-6D81-8B3E-FD28-9423C490F04B}"/>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396615578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column/No Sub-title">
    <p:spTree>
      <p:nvGrpSpPr>
        <p:cNvPr id="1" name=""/>
        <p:cNvGrpSpPr/>
        <p:nvPr/>
      </p:nvGrpSpPr>
      <p:grpSpPr>
        <a:xfrm>
          <a:off x="0" y="0"/>
          <a:ext cx="0" cy="0"/>
          <a:chOff x="0" y="0"/>
          <a:chExt cx="0" cy="0"/>
        </a:xfrm>
      </p:grpSpPr>
      <p:pic>
        <p:nvPicPr>
          <p:cNvPr id="6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6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70" name="Body Level One…"/>
          <p:cNvSpPr txBox="1">
            <a:spLocks noGrp="1"/>
          </p:cNvSpPr>
          <p:nvPr>
            <p:ph type="body" sz="quarter" idx="1" hasCustomPrompt="1"/>
          </p:nvPr>
        </p:nvSpPr>
        <p:spPr>
          <a:xfrm>
            <a:off x="558800" y="970726"/>
            <a:ext cx="9144000" cy="281112"/>
          </a:xfrm>
          <a:prstGeom prst="rect">
            <a:avLst/>
          </a:prstGeom>
        </p:spPr>
        <p:txBody>
          <a:bodyPr lIns="0" tIns="0" rIns="0" bIns="0" anchor="ctr"/>
          <a:lstStyle>
            <a:lvl1pPr marL="0" indent="0">
              <a:spcBef>
                <a:spcPts val="1300"/>
              </a:spcBef>
              <a:buSzTx/>
              <a:buFontTx/>
              <a:buNone/>
              <a:defRPr sz="2400">
                <a:solidFill>
                  <a:srgbClr val="0094D9"/>
                </a:solidFill>
              </a:defRPr>
            </a:lvl1pPr>
            <a:lvl2pPr marL="0" indent="609584">
              <a:spcBef>
                <a:spcPts val="1300"/>
              </a:spcBef>
              <a:buSzTx/>
              <a:buFontTx/>
              <a:buNone/>
              <a:defRPr sz="2400">
                <a:solidFill>
                  <a:srgbClr val="0094D9"/>
                </a:solidFill>
              </a:defRPr>
            </a:lvl2pPr>
            <a:lvl3pPr marL="0" indent="1219169">
              <a:spcBef>
                <a:spcPts val="1300"/>
              </a:spcBef>
              <a:buSzTx/>
              <a:buFontTx/>
              <a:buNone/>
              <a:defRPr sz="2400">
                <a:solidFill>
                  <a:srgbClr val="0094D9"/>
                </a:solidFill>
              </a:defRPr>
            </a:lvl3pPr>
            <a:lvl4pPr marL="0" indent="1828754">
              <a:spcBef>
                <a:spcPts val="1300"/>
              </a:spcBef>
              <a:buSzTx/>
              <a:buFontTx/>
              <a:buNone/>
              <a:defRPr sz="2400">
                <a:solidFill>
                  <a:srgbClr val="0094D9"/>
                </a:solidFill>
              </a:defRPr>
            </a:lvl4pPr>
            <a:lvl5pPr marL="0" indent="2438338">
              <a:spcBef>
                <a:spcPts val="1300"/>
              </a:spcBef>
              <a:buSzTx/>
              <a:buFontTx/>
              <a:buNone/>
              <a:defRPr sz="2400">
                <a:solidFill>
                  <a:srgbClr val="0094D9"/>
                </a:solidFill>
              </a:defRPr>
            </a:lvl5pPr>
          </a:lstStyle>
          <a:p>
            <a:r>
              <a:t>CLICK TO EDIT MASTER SUBTITLE STYLE</a:t>
            </a:r>
          </a:p>
          <a:p>
            <a:pPr lvl="1"/>
            <a:endParaRPr/>
          </a:p>
          <a:p>
            <a:pPr lvl="2"/>
            <a:endParaRPr/>
          </a:p>
          <a:p>
            <a:pPr lvl="3"/>
            <a:endParaRPr/>
          </a:p>
          <a:p>
            <a:pPr lvl="4"/>
            <a:endParaRPr/>
          </a:p>
        </p:txBody>
      </p:sp>
      <p:sp>
        <p:nvSpPr>
          <p:cNvPr id="2" name="TextBox 1">
            <a:extLst>
              <a:ext uri="{FF2B5EF4-FFF2-40B4-BE49-F238E27FC236}">
                <a16:creationId xmlns:a16="http://schemas.microsoft.com/office/drawing/2014/main" id="{B1AFB5E3-E433-E00B-CFFF-BB942A1DAD00}"/>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9AD61008-71A4-1685-5789-4678D1FA0488}"/>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144294381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2-columns">
    <p:spTree>
      <p:nvGrpSpPr>
        <p:cNvPr id="1" name=""/>
        <p:cNvGrpSpPr/>
        <p:nvPr/>
      </p:nvGrpSpPr>
      <p:grpSpPr>
        <a:xfrm>
          <a:off x="0" y="0"/>
          <a:ext cx="0" cy="0"/>
          <a:chOff x="0" y="0"/>
          <a:chExt cx="0" cy="0"/>
        </a:xfrm>
      </p:grpSpPr>
      <p:pic>
        <p:nvPicPr>
          <p:cNvPr id="7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78" name="Body Level One…"/>
          <p:cNvSpPr txBox="1">
            <a:spLocks noGrp="1"/>
          </p:cNvSpPr>
          <p:nvPr>
            <p:ph type="body" sz="half" idx="1"/>
          </p:nvPr>
        </p:nvSpPr>
        <p:spPr>
          <a:xfrm>
            <a:off x="570993" y="1596029"/>
            <a:ext cx="5486402" cy="4349749"/>
          </a:xfrm>
          <a:prstGeom prst="rect">
            <a:avLst/>
          </a:prstGeom>
        </p:spPr>
        <p:txBody>
          <a:bodyPr lIns="0" tIns="0" rIns="0" bIns="0"/>
          <a:lstStyle>
            <a:lvl1pPr marL="306910" indent="-306910">
              <a:lnSpc>
                <a:spcPct val="100000"/>
              </a:lnSpc>
              <a:spcBef>
                <a:spcPts val="800"/>
              </a:spcBef>
              <a:buClr>
                <a:srgbClr val="0094D9"/>
              </a:buClr>
              <a:buSzPct val="100000"/>
              <a:buChar char="•"/>
              <a:defRPr sz="2200" spc="-39"/>
            </a:lvl1pPr>
            <a:lvl2pPr marL="1006419" indent="-255445">
              <a:lnSpc>
                <a:spcPct val="100000"/>
              </a:lnSpc>
              <a:spcBef>
                <a:spcPts val="800"/>
              </a:spcBef>
              <a:buClr>
                <a:srgbClr val="0094D9"/>
              </a:buClr>
              <a:buSzPct val="100000"/>
              <a:buChar char="•"/>
              <a:defRPr sz="2200" spc="-39"/>
            </a:lvl2pPr>
            <a:lvl3pPr marL="1628776" indent="-268217">
              <a:lnSpc>
                <a:spcPct val="100000"/>
              </a:lnSpc>
              <a:spcBef>
                <a:spcPts val="800"/>
              </a:spcBef>
              <a:buClr>
                <a:srgbClr val="0094D9"/>
              </a:buClr>
              <a:buSzPct val="100000"/>
              <a:buChar char="•"/>
              <a:defRPr sz="2200" spc="-39"/>
            </a:lvl3pPr>
            <a:lvl4pPr marL="2266047" indent="-298019">
              <a:lnSpc>
                <a:spcPct val="100000"/>
              </a:lnSpc>
              <a:spcBef>
                <a:spcPts val="800"/>
              </a:spcBef>
              <a:buClr>
                <a:srgbClr val="0094D9"/>
              </a:buClr>
              <a:buSzPct val="100000"/>
              <a:buChar char="•"/>
              <a:defRPr sz="2200" spc="-39"/>
            </a:lvl4pPr>
            <a:lvl5pPr marL="2891046" indent="-315549">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F12F6B19-F32A-5EE3-BA93-4E9BD27F28F8}"/>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F15FF5DC-9D4F-AEB7-EFA4-A8CAB9F54F7C}"/>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22561773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2columns/No Sub-title">
    <p:spTree>
      <p:nvGrpSpPr>
        <p:cNvPr id="1" name=""/>
        <p:cNvGrpSpPr/>
        <p:nvPr/>
      </p:nvGrpSpPr>
      <p:grpSpPr>
        <a:xfrm>
          <a:off x="0" y="0"/>
          <a:ext cx="0" cy="0"/>
          <a:chOff x="0" y="0"/>
          <a:chExt cx="0" cy="0"/>
        </a:xfrm>
      </p:grpSpPr>
      <p:pic>
        <p:nvPicPr>
          <p:cNvPr id="8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89" name="Body Level One…"/>
          <p:cNvSpPr txBox="1">
            <a:spLocks noGrp="1"/>
          </p:cNvSpPr>
          <p:nvPr>
            <p:ph type="body" sz="half" idx="1"/>
          </p:nvPr>
        </p:nvSpPr>
        <p:spPr>
          <a:xfrm>
            <a:off x="570993" y="1596029"/>
            <a:ext cx="5486402" cy="4349749"/>
          </a:xfrm>
          <a:prstGeom prst="rect">
            <a:avLst/>
          </a:prstGeom>
        </p:spPr>
        <p:txBody>
          <a:bodyPr lIns="0" tIns="0" rIns="0" bIns="0"/>
          <a:lstStyle>
            <a:lvl1pPr marL="306910" indent="-306910">
              <a:lnSpc>
                <a:spcPct val="100000"/>
              </a:lnSpc>
              <a:spcBef>
                <a:spcPts val="800"/>
              </a:spcBef>
              <a:buClr>
                <a:srgbClr val="0094D9"/>
              </a:buClr>
              <a:buSzPct val="100000"/>
              <a:buChar char="•"/>
              <a:defRPr sz="2200" spc="-39"/>
            </a:lvl1pPr>
            <a:lvl2pPr marL="1006419" indent="-255445">
              <a:lnSpc>
                <a:spcPct val="100000"/>
              </a:lnSpc>
              <a:spcBef>
                <a:spcPts val="800"/>
              </a:spcBef>
              <a:buClr>
                <a:srgbClr val="0094D9"/>
              </a:buClr>
              <a:buSzPct val="100000"/>
              <a:buChar char="•"/>
              <a:defRPr sz="2200" spc="-39"/>
            </a:lvl2pPr>
            <a:lvl3pPr marL="1628776" indent="-268217">
              <a:lnSpc>
                <a:spcPct val="100000"/>
              </a:lnSpc>
              <a:spcBef>
                <a:spcPts val="800"/>
              </a:spcBef>
              <a:buClr>
                <a:srgbClr val="0094D9"/>
              </a:buClr>
              <a:buSzPct val="100000"/>
              <a:buChar char="•"/>
              <a:defRPr sz="2200" spc="-39"/>
            </a:lvl3pPr>
            <a:lvl4pPr marL="2266047" indent="-298019">
              <a:lnSpc>
                <a:spcPct val="100000"/>
              </a:lnSpc>
              <a:spcBef>
                <a:spcPts val="800"/>
              </a:spcBef>
              <a:buClr>
                <a:srgbClr val="0094D9"/>
              </a:buClr>
              <a:buSzPct val="100000"/>
              <a:buChar char="•"/>
              <a:defRPr sz="2200" spc="-39"/>
            </a:lvl4pPr>
            <a:lvl5pPr marL="2891046" indent="-315549">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CDC2E25B-FCDA-A397-876A-57D173834276}"/>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4E7907D9-FC54-6EDF-DCAF-4A60EB85AF61}"/>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318612600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columns">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dirty="0"/>
              <a:t>Click to edit Master title style</a:t>
            </a:r>
          </a:p>
        </p:txBody>
      </p:sp>
      <p:sp>
        <p:nvSpPr>
          <p:cNvPr id="5" name="Subtitle 2"/>
          <p:cNvSpPr>
            <a:spLocks noGrp="1"/>
          </p:cNvSpPr>
          <p:nvPr>
            <p:ph type="subTitle" idx="13"/>
          </p:nvPr>
        </p:nvSpPr>
        <p:spPr>
          <a:xfrm>
            <a:off x="609600" y="1163443"/>
            <a:ext cx="5486400" cy="281111"/>
          </a:xfrm>
          <a:prstGeom prst="rect">
            <a:avLst/>
          </a:prstGeom>
        </p:spPr>
        <p:txBody>
          <a:bodyPr lIns="0" tIns="0" rIns="0" bIns="0" anchor="ctr" anchorCtr="0"/>
          <a:lstStyle>
            <a:lvl1pPr marL="0" indent="0" algn="l">
              <a:buNone/>
              <a:defRPr sz="2400" b="1" i="0"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8" name="Content Placeholder 7"/>
          <p:cNvSpPr>
            <a:spLocks noGrp="1"/>
          </p:cNvSpPr>
          <p:nvPr>
            <p:ph sz="quarter" idx="15"/>
          </p:nvPr>
        </p:nvSpPr>
        <p:spPr>
          <a:xfrm>
            <a:off x="6181858" y="1163443"/>
            <a:ext cx="5486401" cy="281111"/>
          </a:xfrm>
          <a:prstGeom prst="rect">
            <a:avLst/>
          </a:prstGeom>
        </p:spPr>
        <p:txBody>
          <a:bodyPr lIns="0" tIns="0" rIns="0" bIns="0"/>
          <a:lstStyle>
            <a:lvl1pPr marL="0" indent="0" algn="l" defTabSz="1219170" rtl="0" eaLnBrk="1" latinLnBrk="0" hangingPunct="1">
              <a:lnSpc>
                <a:spcPct val="90000"/>
              </a:lnSpc>
              <a:spcBef>
                <a:spcPts val="1333"/>
              </a:spcBef>
              <a:buFont typeface="Arial"/>
              <a:buNone/>
              <a:defRPr lang="en-US" sz="2400" b="1" i="0" kern="1200" baseline="0" smtClean="0">
                <a:solidFill>
                  <a:schemeClr val="tx1"/>
                </a:solidFill>
                <a:latin typeface="+mn-lt"/>
                <a:ea typeface="+mn-ea"/>
                <a:cs typeface="+mn-cs"/>
              </a:defRPr>
            </a:lvl1pPr>
          </a:lstStyle>
          <a:p>
            <a:pPr lvl="0"/>
            <a:r>
              <a:rPr lang="en-US" dirty="0"/>
              <a:t>Click to edit Master </a:t>
            </a:r>
            <a:r>
              <a:rPr lang="en-US"/>
              <a:t>text style</a:t>
            </a:r>
            <a:endParaRPr lang="en-US" dirty="0"/>
          </a:p>
        </p:txBody>
      </p:sp>
      <p:sp>
        <p:nvSpPr>
          <p:cNvPr id="9" name="Content Placeholder 2"/>
          <p:cNvSpPr>
            <a:spLocks noGrp="1"/>
          </p:cNvSpPr>
          <p:nvPr>
            <p:ph idx="1"/>
          </p:nvPr>
        </p:nvSpPr>
        <p:spPr>
          <a:xfrm>
            <a:off x="609600"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6"/>
          </p:nvPr>
        </p:nvSpPr>
        <p:spPr>
          <a:xfrm>
            <a:off x="6181858"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320044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2columns/No Sub-title">
    <p:spTree>
      <p:nvGrpSpPr>
        <p:cNvPr id="1" name=""/>
        <p:cNvGrpSpPr/>
        <p:nvPr/>
      </p:nvGrpSpPr>
      <p:grpSpPr>
        <a:xfrm>
          <a:off x="0" y="0"/>
          <a:ext cx="0" cy="0"/>
          <a:chOff x="0" y="0"/>
          <a:chExt cx="0" cy="0"/>
        </a:xfrm>
      </p:grpSpPr>
      <p:pic>
        <p:nvPicPr>
          <p:cNvPr id="9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99" name="Body Level One…"/>
          <p:cNvSpPr txBox="1">
            <a:spLocks noGrp="1"/>
          </p:cNvSpPr>
          <p:nvPr>
            <p:ph type="body" idx="1" hasCustomPrompt="1"/>
          </p:nvPr>
        </p:nvSpPr>
        <p:spPr>
          <a:xfrm>
            <a:off x="570993" y="1064014"/>
            <a:ext cx="11022493" cy="4499973"/>
          </a:xfrm>
          <a:prstGeom prst="rect">
            <a:avLst/>
          </a:prstGeom>
        </p:spPr>
        <p:txBody>
          <a:bodyPr lIns="0" tIns="0" rIns="0" bIns="0"/>
          <a:lstStyle>
            <a:lvl1pPr marL="0" indent="0">
              <a:lnSpc>
                <a:spcPct val="100000"/>
              </a:lnSpc>
              <a:spcBef>
                <a:spcPts val="800"/>
              </a:spcBef>
              <a:buSzTx/>
              <a:buFontTx/>
              <a:buNone/>
              <a:defRPr sz="1300" spc="-40"/>
            </a:lvl1pPr>
            <a:lvl2pPr marL="0" indent="750974">
              <a:lnSpc>
                <a:spcPct val="100000"/>
              </a:lnSpc>
              <a:spcBef>
                <a:spcPts val="800"/>
              </a:spcBef>
              <a:buSzTx/>
              <a:buFontTx/>
              <a:buNone/>
              <a:defRPr sz="1300" spc="-40"/>
            </a:lvl2pPr>
            <a:lvl3pPr marL="0" indent="1360559">
              <a:lnSpc>
                <a:spcPct val="100000"/>
              </a:lnSpc>
              <a:spcBef>
                <a:spcPts val="800"/>
              </a:spcBef>
              <a:buSzTx/>
              <a:buFontTx/>
              <a:buNone/>
              <a:defRPr sz="1300" spc="-40"/>
            </a:lvl3pPr>
            <a:lvl4pPr marL="0" indent="1968027">
              <a:lnSpc>
                <a:spcPct val="100000"/>
              </a:lnSpc>
              <a:spcBef>
                <a:spcPts val="800"/>
              </a:spcBef>
              <a:buSzTx/>
              <a:buFontTx/>
              <a:buNone/>
              <a:defRPr sz="1300" spc="-40"/>
            </a:lvl4pPr>
            <a:lvl5pPr marL="0" indent="2575496">
              <a:lnSpc>
                <a:spcPct val="100000"/>
              </a:lnSpc>
              <a:spcBef>
                <a:spcPts val="800"/>
              </a:spcBef>
              <a:buSzTx/>
              <a:buFontTx/>
              <a:buNone/>
              <a:defRPr sz="1300" spc="-40"/>
            </a:lvl5pPr>
          </a:lstStyle>
          <a:p>
            <a:r>
              <a:t>Body Copy</a:t>
            </a:r>
          </a:p>
          <a:p>
            <a:pPr lvl="1"/>
            <a:endParaRPr/>
          </a:p>
          <a:p>
            <a:pPr lvl="2"/>
            <a:endParaRPr/>
          </a:p>
          <a:p>
            <a:pPr lvl="3"/>
            <a:endParaRPr/>
          </a:p>
          <a:p>
            <a:pPr lvl="4"/>
            <a:endParaRPr/>
          </a:p>
        </p:txBody>
      </p:sp>
      <p:sp>
        <p:nvSpPr>
          <p:cNvPr id="10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16CCE553-FD72-F41B-DBA6-22FF88ADDC01}"/>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A9F8544D-31A0-6298-5CE6-406461B91ECC}"/>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38448335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0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0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F0DEF586-0F05-B8B7-133B-BFE27729D0AA}"/>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CACE771A-E1FC-55D1-3C97-FCF296A77001}"/>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41390080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16"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2" name="TextBox 1">
            <a:extLst>
              <a:ext uri="{FF2B5EF4-FFF2-40B4-BE49-F238E27FC236}">
                <a16:creationId xmlns:a16="http://schemas.microsoft.com/office/drawing/2014/main" id="{BDFAC7BC-A818-AADD-0FE5-1CD04CA7CD02}"/>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B864843B-9EF9-93DF-DE13-5E0D052701C7}"/>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397334617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12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graphicFrame>
        <p:nvGraphicFramePr>
          <p:cNvPr id="125" name="Table 9"/>
          <p:cNvGraphicFramePr/>
          <p:nvPr/>
        </p:nvGraphicFramePr>
        <p:xfrm>
          <a:off x="570991" y="1102579"/>
          <a:ext cx="8128000" cy="1828800"/>
        </p:xfrm>
        <a:graphic>
          <a:graphicData uri="http://schemas.openxmlformats.org/drawingml/2006/table">
            <a:tbl>
              <a:tblPr firstRow="1" bandRow="1"/>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609600">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extLst>
                  <a:ext uri="{0D108BD9-81ED-4DB2-BD59-A6C34878D82A}">
                    <a16:rowId xmlns:a16="http://schemas.microsoft.com/office/drawing/2014/main" val="10000"/>
                  </a:ext>
                </a:extLst>
              </a:tr>
              <a:tr h="609600">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extLst>
                  <a:ext uri="{0D108BD9-81ED-4DB2-BD59-A6C34878D82A}">
                    <a16:rowId xmlns:a16="http://schemas.microsoft.com/office/drawing/2014/main" val="10001"/>
                  </a:ext>
                </a:extLst>
              </a:tr>
              <a:tr h="609600">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extLst>
                  <a:ext uri="{0D108BD9-81ED-4DB2-BD59-A6C34878D82A}">
                    <a16:rowId xmlns:a16="http://schemas.microsoft.com/office/drawing/2014/main" val="10002"/>
                  </a:ext>
                </a:extLst>
              </a:tr>
            </a:tbl>
          </a:graphicData>
        </a:graphic>
      </p:graphicFrame>
      <p:sp>
        <p:nvSpPr>
          <p:cNvPr id="127"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6CA5857E-2C32-29C0-F1C7-1C45185E753A}"/>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1C5624E8-2A3C-5F47-B973-9591E9889A00}"/>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212477832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3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35" name="Title Text"/>
          <p:cNvSpPr txBox="1">
            <a:spLocks noGrp="1"/>
          </p:cNvSpPr>
          <p:nvPr>
            <p:ph type="title"/>
          </p:nvPr>
        </p:nvSpPr>
        <p:spPr>
          <a:xfrm>
            <a:off x="838200" y="365125"/>
            <a:ext cx="10515600" cy="1325600"/>
          </a:xfrm>
          <a:prstGeom prst="rect">
            <a:avLst/>
          </a:prstGeom>
        </p:spPr>
        <p:txBody>
          <a:bodyPr lIns="34275" tIns="34275" rIns="34275" bIns="34275" anchor="ctr"/>
          <a:lstStyle/>
          <a:p>
            <a:r>
              <a:rPr lang="en-US"/>
              <a:t>Click to edit Master title style</a:t>
            </a:r>
            <a:endParaRPr/>
          </a:p>
        </p:txBody>
      </p:sp>
      <p:sp>
        <p:nvSpPr>
          <p:cNvPr id="136" name="Body Level One…"/>
          <p:cNvSpPr txBox="1">
            <a:spLocks noGrp="1"/>
          </p:cNvSpPr>
          <p:nvPr>
            <p:ph type="body" idx="1"/>
          </p:nvPr>
        </p:nvSpPr>
        <p:spPr>
          <a:xfrm>
            <a:off x="838200" y="1825625"/>
            <a:ext cx="10515600" cy="4351200"/>
          </a:xfrm>
          <a:prstGeom prst="rect">
            <a:avLst/>
          </a:prstGeom>
        </p:spPr>
        <p:txBody>
          <a:bodyPr lIns="34275" tIns="34275" rIns="34275" bIns="34275"/>
          <a:lstStyle>
            <a:lvl1pPr indent="-423322">
              <a:spcBef>
                <a:spcPts val="1000"/>
              </a:spcBef>
              <a:buClr>
                <a:srgbClr val="53565A"/>
              </a:buClr>
              <a:buChar char="•"/>
            </a:lvl1pPr>
            <a:lvl2pPr>
              <a:spcBef>
                <a:spcPts val="1000"/>
              </a:spcBef>
              <a:buClr>
                <a:srgbClr val="53565A"/>
              </a:buClr>
              <a:buChar char="•"/>
            </a:lvl2pPr>
            <a:lvl3pPr>
              <a:spcBef>
                <a:spcPts val="1000"/>
              </a:spcBef>
              <a:buClr>
                <a:srgbClr val="53565A"/>
              </a:buClr>
              <a:buChar char="•"/>
            </a:lvl3pPr>
            <a:lvl4pPr>
              <a:spcBef>
                <a:spcPts val="1000"/>
              </a:spcBef>
              <a:buClr>
                <a:srgbClr val="53565A"/>
              </a:buClr>
              <a:buChar char="•"/>
            </a:lvl4pPr>
            <a:lvl5pPr>
              <a:spcBef>
                <a:spcPts val="1000"/>
              </a:spcBef>
              <a:buClr>
                <a:srgbClr val="53565A"/>
              </a:buClr>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extBox 1">
            <a:extLst>
              <a:ext uri="{FF2B5EF4-FFF2-40B4-BE49-F238E27FC236}">
                <a16:creationId xmlns:a16="http://schemas.microsoft.com/office/drawing/2014/main" id="{158CB06F-5519-5E68-C170-F1C7B10DB35C}"/>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281864D6-538E-B9A8-5407-9C119F03C268}"/>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150154325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_Title and body">
    <p:spTree>
      <p:nvGrpSpPr>
        <p:cNvPr id="1" name=""/>
        <p:cNvGrpSpPr/>
        <p:nvPr/>
      </p:nvGrpSpPr>
      <p:grpSpPr>
        <a:xfrm>
          <a:off x="0" y="0"/>
          <a:ext cx="0" cy="0"/>
          <a:chOff x="0" y="0"/>
          <a:chExt cx="0" cy="0"/>
        </a:xfrm>
      </p:grpSpPr>
      <p:pic>
        <p:nvPicPr>
          <p:cNvPr id="14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45" name="Title Text"/>
          <p:cNvSpPr txBox="1">
            <a:spLocks noGrp="1"/>
          </p:cNvSpPr>
          <p:nvPr>
            <p:ph type="title"/>
          </p:nvPr>
        </p:nvSpPr>
        <p:spPr>
          <a:prstGeom prst="rect">
            <a:avLst/>
          </a:prstGeom>
        </p:spPr>
        <p:txBody>
          <a:bodyPr/>
          <a:lstStyle/>
          <a:p>
            <a:r>
              <a:rPr lang="en-US"/>
              <a:t>Click to edit Master title style</a:t>
            </a:r>
            <a:endParaRPr/>
          </a:p>
        </p:txBody>
      </p:sp>
      <p:sp>
        <p:nvSpPr>
          <p:cNvPr id="146"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extBox 1">
            <a:extLst>
              <a:ext uri="{FF2B5EF4-FFF2-40B4-BE49-F238E27FC236}">
                <a16:creationId xmlns:a16="http://schemas.microsoft.com/office/drawing/2014/main" id="{65B5361E-5497-37D5-AA36-576E99D61707}"/>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A05588D2-1D13-FE2A-AF07-04FA22ACC2C4}"/>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2171495233"/>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54" name="Picture 2" descr="Picture 2"/>
          <p:cNvPicPr>
            <a:picLocks noChangeAspect="1"/>
          </p:cNvPicPr>
          <p:nvPr/>
        </p:nvPicPr>
        <p:blipFill>
          <a:blip r:embed="rId2"/>
          <a:stretch>
            <a:fillRect/>
          </a:stretch>
        </p:blipFill>
        <p:spPr>
          <a:xfrm>
            <a:off x="1" y="-108283"/>
            <a:ext cx="12384506" cy="6966285"/>
          </a:xfrm>
          <a:prstGeom prst="rect">
            <a:avLst/>
          </a:prstGeom>
          <a:ln w="12700">
            <a:miter lim="400000"/>
          </a:ln>
        </p:spPr>
      </p:pic>
      <p:sp>
        <p:nvSpPr>
          <p:cNvPr id="155" name="TextBox 7"/>
          <p:cNvSpPr txBox="1"/>
          <p:nvPr/>
        </p:nvSpPr>
        <p:spPr>
          <a:xfrm>
            <a:off x="3167790" y="1536282"/>
            <a:ext cx="5856421"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7200">
                <a:solidFill>
                  <a:srgbClr val="FFFFFF"/>
                </a:solidFill>
              </a:defRPr>
            </a:lvl1pPr>
          </a:lstStyle>
          <a:p>
            <a:r>
              <a:t>Thank You</a:t>
            </a:r>
          </a:p>
        </p:txBody>
      </p:sp>
      <p:pic>
        <p:nvPicPr>
          <p:cNvPr id="156" name="Picture 5" descr="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2765" y="3207368"/>
            <a:ext cx="3307062" cy="527889"/>
          </a:xfrm>
          <a:prstGeom prst="rect">
            <a:avLst/>
          </a:prstGeom>
          <a:ln w="12700">
            <a:miter lim="400000"/>
          </a:ln>
        </p:spPr>
      </p:pic>
      <p:sp>
        <p:nvSpPr>
          <p:cNvPr id="157" name="TextBox 6"/>
          <p:cNvSpPr txBox="1"/>
          <p:nvPr/>
        </p:nvSpPr>
        <p:spPr>
          <a:xfrm>
            <a:off x="6477310" y="3915452"/>
            <a:ext cx="2816208"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0" u="sng">
                <a:solidFill>
                  <a:srgbClr val="0092D9"/>
                </a:solidFill>
                <a:uFill>
                  <a:solidFill>
                    <a:srgbClr val="0092D9"/>
                  </a:solidFill>
                </a:uFill>
                <a:hlinkClick r:id="rId4"/>
              </a:defRPr>
            </a:lvl1pPr>
          </a:lstStyle>
          <a:p>
            <a:pPr>
              <a:defRPr u="none">
                <a:solidFill>
                  <a:srgbClr val="FFFFFF"/>
                </a:solidFill>
                <a:uFillTx/>
              </a:defRPr>
            </a:pPr>
            <a:r>
              <a:rPr u="sng">
                <a:solidFill>
                  <a:srgbClr val="0092D9"/>
                </a:solidFill>
                <a:uFill>
                  <a:solidFill>
                    <a:srgbClr val="0092D9"/>
                  </a:solidFill>
                </a:uFill>
                <a:hlinkClick r:id="rId4"/>
              </a:rPr>
              <a:t>www.procept-biorobotics.com</a:t>
            </a:r>
          </a:p>
        </p:txBody>
      </p:sp>
      <p:pic>
        <p:nvPicPr>
          <p:cNvPr id="158" name="Picture 8" descr="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3294" y="3063958"/>
            <a:ext cx="2584352" cy="811392"/>
          </a:xfrm>
          <a:prstGeom prst="rect">
            <a:avLst/>
          </a:prstGeom>
          <a:ln w="12700">
            <a:miter lim="400000"/>
          </a:ln>
        </p:spPr>
      </p:pic>
      <p:sp>
        <p:nvSpPr>
          <p:cNvPr id="159" name="Straight Connector 10"/>
          <p:cNvSpPr/>
          <p:nvPr/>
        </p:nvSpPr>
        <p:spPr>
          <a:xfrm>
            <a:off x="6323014" y="2937450"/>
            <a:ext cx="1" cy="1411604"/>
          </a:xfrm>
          <a:prstGeom prst="line">
            <a:avLst/>
          </a:prstGeom>
          <a:ln w="19050">
            <a:solidFill>
              <a:srgbClr val="FFFFFF"/>
            </a:solidFill>
            <a:miter/>
          </a:ln>
        </p:spPr>
        <p:txBody>
          <a:bodyPr lIns="45719" rIns="45719"/>
          <a:lstStyle/>
          <a:p>
            <a:endParaRPr/>
          </a:p>
        </p:txBody>
      </p:sp>
      <p:sp>
        <p:nvSpPr>
          <p:cNvPr id="160" name="TextBox 12"/>
          <p:cNvSpPr txBox="1"/>
          <p:nvPr/>
        </p:nvSpPr>
        <p:spPr>
          <a:xfrm>
            <a:off x="3498025" y="3873000"/>
            <a:ext cx="2140440"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0" u="sng">
                <a:solidFill>
                  <a:srgbClr val="0092D9"/>
                </a:solidFill>
                <a:uFill>
                  <a:solidFill>
                    <a:srgbClr val="0092D9"/>
                  </a:solidFill>
                </a:uFill>
                <a:hlinkClick r:id="rId6"/>
              </a:defRPr>
            </a:lvl1pPr>
          </a:lstStyle>
          <a:p>
            <a:pPr>
              <a:defRPr u="none">
                <a:solidFill>
                  <a:srgbClr val="FFFFFF"/>
                </a:solidFill>
                <a:uFillTx/>
              </a:defRPr>
            </a:pPr>
            <a:r>
              <a:rPr u="sng">
                <a:solidFill>
                  <a:srgbClr val="0092D9"/>
                </a:solidFill>
                <a:uFill>
                  <a:solidFill>
                    <a:srgbClr val="0092D9"/>
                  </a:solidFill>
                </a:uFill>
                <a:hlinkClick r:id="rId6"/>
              </a:rPr>
              <a:t>www.aquablation.com</a:t>
            </a:r>
          </a:p>
        </p:txBody>
      </p:sp>
      <p:sp>
        <p:nvSpPr>
          <p:cNvPr id="161" name="TextBox 21"/>
          <p:cNvSpPr txBox="1"/>
          <p:nvPr/>
        </p:nvSpPr>
        <p:spPr>
          <a:xfrm>
            <a:off x="4228589" y="6442538"/>
            <a:ext cx="4101442"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00" b="0">
                <a:solidFill>
                  <a:srgbClr val="FFFFFF"/>
                </a:solidFill>
              </a:defRPr>
            </a:lvl1pPr>
          </a:lstStyle>
          <a:p>
            <a:r>
              <a:rPr dirty="0"/>
              <a:t>© 2024 PROCEPT </a:t>
            </a:r>
            <a:r>
              <a:rPr dirty="0" err="1"/>
              <a:t>BioRobotics</a:t>
            </a:r>
            <a:r>
              <a:rPr dirty="0"/>
              <a:t> Corporation. All Rights Reserved.</a:t>
            </a:r>
            <a:r>
              <a:rPr lang="en-US" dirty="0">
                <a:solidFill>
                  <a:schemeClr val="bg1"/>
                </a:solidFill>
              </a:rPr>
              <a:t> </a:t>
            </a:r>
            <a:r>
              <a:rPr lang="en-US" sz="900" kern="100" spc="0" dirty="0">
                <a:solidFill>
                  <a:schemeClr val="bg1"/>
                </a:solidFill>
                <a:effectLst/>
                <a:latin typeface="Century Gothic" panose="020B0502020202020204" pitchFamily="34" charset="0"/>
                <a:ea typeface="Aptos" panose="020B0004020202020204" pitchFamily="34" charset="0"/>
                <a:cs typeface="Times New Roman (Body CS)"/>
              </a:rPr>
              <a:t>ML0570.C</a:t>
            </a:r>
            <a:endParaRPr dirty="0">
              <a:solidFill>
                <a:schemeClr val="bg1"/>
              </a:solidFill>
            </a:endParaRPr>
          </a:p>
        </p:txBody>
      </p:sp>
      <p:sp>
        <p:nvSpPr>
          <p:cNvPr id="162" name="Straight Connector 1"/>
          <p:cNvSpPr/>
          <p:nvPr/>
        </p:nvSpPr>
        <p:spPr>
          <a:xfrm>
            <a:off x="2587673" y="2772147"/>
            <a:ext cx="6953913" cy="1"/>
          </a:xfrm>
          <a:prstGeom prst="line">
            <a:avLst/>
          </a:prstGeom>
          <a:ln w="19050">
            <a:solidFill>
              <a:srgbClr val="FFFFFF"/>
            </a:solidFill>
            <a:miter/>
          </a:ln>
        </p:spPr>
        <p:txBody>
          <a:bodyPr lIns="45719" rIns="45719"/>
          <a:lstStyle/>
          <a:p>
            <a:endParaRPr/>
          </a:p>
        </p:txBody>
      </p:sp>
      <p:sp>
        <p:nvSpPr>
          <p:cNvPr id="163" name="Straight Connector 3"/>
          <p:cNvSpPr/>
          <p:nvPr/>
        </p:nvSpPr>
        <p:spPr>
          <a:xfrm>
            <a:off x="2587673" y="4440159"/>
            <a:ext cx="6953913" cy="1"/>
          </a:xfrm>
          <a:prstGeom prst="line">
            <a:avLst/>
          </a:prstGeom>
          <a:ln w="19050">
            <a:solidFill>
              <a:srgbClr val="FFFFFF"/>
            </a:solidFill>
            <a:miter/>
          </a:ln>
        </p:spPr>
        <p:txBody>
          <a:bodyPr lIns="45719" rIns="45719"/>
          <a:lstStyle/>
          <a:p>
            <a:endParaRPr/>
          </a:p>
        </p:txBody>
      </p:sp>
    </p:spTree>
    <p:extLst>
      <p:ext uri="{BB962C8B-B14F-4D97-AF65-F5344CB8AC3E}">
        <p14:creationId xmlns:p14="http://schemas.microsoft.com/office/powerpoint/2010/main" val="261208482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68363"/>
          </a:xfrm>
        </p:spPr>
        <p:txBody>
          <a:bodyPr/>
          <a:lstStyle/>
          <a:p>
            <a:r>
              <a:rPr lang="en-US"/>
              <a:t>Click to edit Master title style</a:t>
            </a:r>
          </a:p>
        </p:txBody>
      </p:sp>
    </p:spTree>
    <p:extLst>
      <p:ext uri="{BB962C8B-B14F-4D97-AF65-F5344CB8AC3E}">
        <p14:creationId xmlns:p14="http://schemas.microsoft.com/office/powerpoint/2010/main" val="2373688594"/>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4" name="Picture 5" descr="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3" y="-28426"/>
            <a:ext cx="12202004" cy="6167206"/>
          </a:xfrm>
          <a:prstGeom prst="rect">
            <a:avLst/>
          </a:prstGeom>
          <a:ln w="12700">
            <a:miter lim="400000"/>
          </a:ln>
        </p:spPr>
      </p:pic>
      <p:sp>
        <p:nvSpPr>
          <p:cNvPr id="15" name="TextBox 8"/>
          <p:cNvSpPr txBox="1"/>
          <p:nvPr/>
        </p:nvSpPr>
        <p:spPr>
          <a:xfrm>
            <a:off x="8411458" y="6468810"/>
            <a:ext cx="3513384"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900" b="0">
                <a:solidFill>
                  <a:srgbClr val="808080"/>
                </a:solidFill>
              </a:defRPr>
            </a:lvl1pPr>
          </a:lstStyle>
          <a:p>
            <a:r>
              <a:t>© 2024 PROCEPT BioRobotics Corporation. All Rights Reserved.</a:t>
            </a:r>
          </a:p>
        </p:txBody>
      </p:sp>
      <p:pic>
        <p:nvPicPr>
          <p:cNvPr id="16" name="Picture 9" descr="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4541" y="234281"/>
            <a:ext cx="2523621" cy="402833"/>
          </a:xfrm>
          <a:prstGeom prst="rect">
            <a:avLst/>
          </a:prstGeom>
          <a:ln w="12700">
            <a:miter lim="400000"/>
          </a:ln>
        </p:spPr>
      </p:pic>
      <p:pic>
        <p:nvPicPr>
          <p:cNvPr id="17" name="Picture 10" descr="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131" y="6147279"/>
            <a:ext cx="1861867" cy="588272"/>
          </a:xfrm>
          <a:prstGeom prst="rect">
            <a:avLst/>
          </a:prstGeom>
          <a:ln w="12700">
            <a:miter lim="400000"/>
          </a:ln>
        </p:spPr>
      </p:pic>
      <p:sp>
        <p:nvSpPr>
          <p:cNvPr id="18" name="Title Text"/>
          <p:cNvSpPr txBox="1">
            <a:spLocks noGrp="1"/>
          </p:cNvSpPr>
          <p:nvPr>
            <p:ph type="title"/>
          </p:nvPr>
        </p:nvSpPr>
        <p:spPr>
          <a:xfrm>
            <a:off x="1117600" y="1613062"/>
            <a:ext cx="10004929" cy="1493264"/>
          </a:xfrm>
          <a:prstGeom prst="rect">
            <a:avLst/>
          </a:prstGeom>
        </p:spPr>
        <p:txBody>
          <a:bodyPr lIns="45719" tIns="45719" rIns="45719" bIns="45719" anchor="ctr"/>
          <a:lstStyle>
            <a:lvl1pPr defTabSz="914400">
              <a:lnSpc>
                <a:spcPct val="100000"/>
              </a:lnSpc>
              <a:defRPr sz="5300">
                <a:solidFill>
                  <a:srgbClr val="FFFFFF"/>
                </a:solidFill>
              </a:defRPr>
            </a:lvl1pPr>
          </a:lstStyle>
          <a:p>
            <a:r>
              <a:rPr lang="en-US"/>
              <a:t>Click to edit Master title style</a:t>
            </a:r>
            <a:endParaRPr/>
          </a:p>
        </p:txBody>
      </p:sp>
      <p:sp>
        <p:nvSpPr>
          <p:cNvPr id="19" name="Body Level One…"/>
          <p:cNvSpPr txBox="1">
            <a:spLocks noGrp="1"/>
          </p:cNvSpPr>
          <p:nvPr>
            <p:ph type="body" sz="quarter" idx="1"/>
          </p:nvPr>
        </p:nvSpPr>
        <p:spPr>
          <a:xfrm>
            <a:off x="1117600" y="3266125"/>
            <a:ext cx="9192129" cy="844004"/>
          </a:xfrm>
          <a:prstGeom prst="rect">
            <a:avLst/>
          </a:prstGeom>
        </p:spPr>
        <p:txBody>
          <a:bodyPr lIns="45719" tIns="45719" rIns="45719" bIns="45719"/>
          <a:lstStyle>
            <a:lvl1pPr marL="0" indent="0" defTabSz="914400">
              <a:lnSpc>
                <a:spcPct val="100000"/>
              </a:lnSpc>
              <a:spcBef>
                <a:spcPts val="700"/>
              </a:spcBef>
              <a:buSzTx/>
              <a:buFontTx/>
              <a:buNone/>
              <a:defRPr sz="3200">
                <a:solidFill>
                  <a:srgbClr val="F7F7F7"/>
                </a:solidFill>
              </a:defRPr>
            </a:lvl1pPr>
            <a:lvl2pPr marL="783752" indent="-326564" defTabSz="914400">
              <a:lnSpc>
                <a:spcPct val="100000"/>
              </a:lnSpc>
              <a:spcBef>
                <a:spcPts val="700"/>
              </a:spcBef>
              <a:buSzPct val="100000"/>
              <a:buFontTx/>
              <a:buChar char="–"/>
              <a:defRPr sz="3200">
                <a:solidFill>
                  <a:srgbClr val="F7F7F7"/>
                </a:solidFill>
              </a:defRPr>
            </a:lvl2pPr>
            <a:lvl3pPr marL="1219168" indent="-304791" defTabSz="914400">
              <a:lnSpc>
                <a:spcPct val="100000"/>
              </a:lnSpc>
              <a:spcBef>
                <a:spcPts val="700"/>
              </a:spcBef>
              <a:buSzPct val="100000"/>
              <a:buFontTx/>
              <a:buChar char="•"/>
              <a:defRPr sz="3200">
                <a:solidFill>
                  <a:srgbClr val="F7F7F7"/>
                </a:solidFill>
              </a:defRPr>
            </a:lvl3pPr>
            <a:lvl4pPr marL="1737316" indent="-365750" defTabSz="914400">
              <a:lnSpc>
                <a:spcPct val="100000"/>
              </a:lnSpc>
              <a:spcBef>
                <a:spcPts val="700"/>
              </a:spcBef>
              <a:buSzPct val="100000"/>
              <a:buFontTx/>
              <a:buChar char="–"/>
              <a:defRPr sz="3200">
                <a:solidFill>
                  <a:srgbClr val="F7F7F7"/>
                </a:solidFill>
              </a:defRPr>
            </a:lvl4pPr>
            <a:lvl5pPr marL="2194505" indent="-365750" defTabSz="914400">
              <a:lnSpc>
                <a:spcPct val="100000"/>
              </a:lnSpc>
              <a:spcBef>
                <a:spcPts val="700"/>
              </a:spcBef>
              <a:buSzPct val="100000"/>
              <a:buFontTx/>
              <a:buChar char="»"/>
              <a:defRPr sz="3200">
                <a:solidFill>
                  <a:srgbClr val="F7F7F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81761897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620284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219200" y="2819401"/>
            <a:ext cx="10363200" cy="780143"/>
          </a:xfrm>
          <a:prstGeom prst="rect">
            <a:avLst/>
          </a:prstGeom>
        </p:spPr>
        <p:txBody>
          <a:bodyPr lIns="0" tIns="0" rIns="0" bIns="0" anchor="ctr" anchorCtr="0"/>
          <a:lstStyle>
            <a:lvl1pPr>
              <a:defRPr sz="5333" b="1" i="0" spc="-27" baseline="0">
                <a:solidFill>
                  <a:schemeClr val="bg1"/>
                </a:solidFill>
                <a:latin typeface="calibri" charset="0"/>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2" y="1132115"/>
            <a:ext cx="2601637" cy="424519"/>
          </a:xfrm>
          <a:prstGeom prst="rect">
            <a:avLst/>
          </a:prstGeom>
        </p:spPr>
      </p:pic>
    </p:spTree>
    <p:extLst>
      <p:ext uri="{BB962C8B-B14F-4D97-AF65-F5344CB8AC3E}">
        <p14:creationId xmlns:p14="http://schemas.microsoft.com/office/powerpoint/2010/main" val="174921086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58" name="Body Level One…"/>
          <p:cNvSpPr txBox="1">
            <a:spLocks noGrp="1"/>
          </p:cNvSpPr>
          <p:nvPr>
            <p:ph type="body" idx="1"/>
          </p:nvPr>
        </p:nvSpPr>
        <p:spPr>
          <a:xfrm>
            <a:off x="570993" y="1537523"/>
            <a:ext cx="10992985" cy="4349750"/>
          </a:xfrm>
          <a:prstGeom prst="rect">
            <a:avLst/>
          </a:prstGeom>
        </p:spPr>
        <p:txBody>
          <a:bodyPr lIns="0" tIns="0" rIns="0" bIns="0"/>
          <a:lstStyle>
            <a:lvl1pPr marL="380990" indent="-380990">
              <a:lnSpc>
                <a:spcPct val="100000"/>
              </a:lnSpc>
              <a:spcBef>
                <a:spcPts val="800"/>
              </a:spcBef>
              <a:buClr>
                <a:srgbClr val="0094D9"/>
              </a:buClr>
              <a:buSzPct val="100000"/>
              <a:buChar char="•"/>
              <a:defRPr sz="2200" spc="-39"/>
            </a:lvl1pPr>
            <a:lvl2pPr marL="1150107" indent="-399132">
              <a:lnSpc>
                <a:spcPct val="100000"/>
              </a:lnSpc>
              <a:spcBef>
                <a:spcPts val="800"/>
              </a:spcBef>
              <a:buClr>
                <a:srgbClr val="0094D9"/>
              </a:buClr>
              <a:buSzPct val="100000"/>
              <a:buChar char="•"/>
              <a:defRPr sz="2200" spc="-39"/>
            </a:lvl2pPr>
            <a:lvl3pPr marL="1779649" indent="-419089">
              <a:lnSpc>
                <a:spcPct val="100000"/>
              </a:lnSpc>
              <a:spcBef>
                <a:spcPts val="800"/>
              </a:spcBef>
              <a:buClr>
                <a:srgbClr val="0094D9"/>
              </a:buClr>
              <a:buSzPct val="100000"/>
              <a:buChar char="•"/>
              <a:defRPr sz="2200" spc="-39"/>
            </a:lvl3pPr>
            <a:lvl4pPr marL="2433683" indent="-465654">
              <a:lnSpc>
                <a:spcPct val="100000"/>
              </a:lnSpc>
              <a:spcBef>
                <a:spcPts val="800"/>
              </a:spcBef>
              <a:buClr>
                <a:srgbClr val="0094D9"/>
              </a:buClr>
              <a:buSzPct val="100000"/>
              <a:buChar char="•"/>
              <a:defRPr sz="2200" spc="-39"/>
            </a:lvl4pPr>
            <a:lvl5pPr marL="3068541" indent="-493045">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1F0122C9-8CEE-3EE4-846B-6DC687DB357D}"/>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989A8266-E22F-6F92-B8C6-62A31C6CD4D8}"/>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4259532266"/>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1-column/No Sub-title">
    <p:spTree>
      <p:nvGrpSpPr>
        <p:cNvPr id="1" name=""/>
        <p:cNvGrpSpPr/>
        <p:nvPr/>
      </p:nvGrpSpPr>
      <p:grpSpPr>
        <a:xfrm>
          <a:off x="0" y="0"/>
          <a:ext cx="0" cy="0"/>
          <a:chOff x="0" y="0"/>
          <a:chExt cx="0" cy="0"/>
        </a:xfrm>
      </p:grpSpPr>
      <p:pic>
        <p:nvPicPr>
          <p:cNvPr id="6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6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70" name="Body Level One…"/>
          <p:cNvSpPr txBox="1">
            <a:spLocks noGrp="1"/>
          </p:cNvSpPr>
          <p:nvPr>
            <p:ph type="body" sz="quarter" idx="1" hasCustomPrompt="1"/>
          </p:nvPr>
        </p:nvSpPr>
        <p:spPr>
          <a:xfrm>
            <a:off x="558800" y="970726"/>
            <a:ext cx="9144000" cy="281112"/>
          </a:xfrm>
          <a:prstGeom prst="rect">
            <a:avLst/>
          </a:prstGeom>
        </p:spPr>
        <p:txBody>
          <a:bodyPr lIns="0" tIns="0" rIns="0" bIns="0" anchor="ctr"/>
          <a:lstStyle>
            <a:lvl1pPr marL="0" indent="0">
              <a:spcBef>
                <a:spcPts val="1300"/>
              </a:spcBef>
              <a:buSzTx/>
              <a:buFontTx/>
              <a:buNone/>
              <a:defRPr sz="2400">
                <a:solidFill>
                  <a:srgbClr val="0094D9"/>
                </a:solidFill>
              </a:defRPr>
            </a:lvl1pPr>
            <a:lvl2pPr marL="0" indent="609584">
              <a:spcBef>
                <a:spcPts val="1300"/>
              </a:spcBef>
              <a:buSzTx/>
              <a:buFontTx/>
              <a:buNone/>
              <a:defRPr sz="2400">
                <a:solidFill>
                  <a:srgbClr val="0094D9"/>
                </a:solidFill>
              </a:defRPr>
            </a:lvl2pPr>
            <a:lvl3pPr marL="0" indent="1219169">
              <a:spcBef>
                <a:spcPts val="1300"/>
              </a:spcBef>
              <a:buSzTx/>
              <a:buFontTx/>
              <a:buNone/>
              <a:defRPr sz="2400">
                <a:solidFill>
                  <a:srgbClr val="0094D9"/>
                </a:solidFill>
              </a:defRPr>
            </a:lvl3pPr>
            <a:lvl4pPr marL="0" indent="1828754">
              <a:spcBef>
                <a:spcPts val="1300"/>
              </a:spcBef>
              <a:buSzTx/>
              <a:buFontTx/>
              <a:buNone/>
              <a:defRPr sz="2400">
                <a:solidFill>
                  <a:srgbClr val="0094D9"/>
                </a:solidFill>
              </a:defRPr>
            </a:lvl4pPr>
            <a:lvl5pPr marL="0" indent="2438338">
              <a:spcBef>
                <a:spcPts val="1300"/>
              </a:spcBef>
              <a:buSzTx/>
              <a:buFontTx/>
              <a:buNone/>
              <a:defRPr sz="2400">
                <a:solidFill>
                  <a:srgbClr val="0094D9"/>
                </a:solidFill>
              </a:defRPr>
            </a:lvl5pPr>
          </a:lstStyle>
          <a:p>
            <a:r>
              <a:t>CLICK TO EDIT MASTER SUBTITLE STYLE</a:t>
            </a:r>
          </a:p>
          <a:p>
            <a:pPr lvl="1"/>
            <a:endParaRPr/>
          </a:p>
          <a:p>
            <a:pPr lvl="2"/>
            <a:endParaRPr/>
          </a:p>
          <a:p>
            <a:pPr lvl="3"/>
            <a:endParaRPr/>
          </a:p>
          <a:p>
            <a:pPr lvl="4"/>
            <a:endParaRPr/>
          </a:p>
        </p:txBody>
      </p:sp>
      <p:sp>
        <p:nvSpPr>
          <p:cNvPr id="2" name="TextBox 1">
            <a:extLst>
              <a:ext uri="{FF2B5EF4-FFF2-40B4-BE49-F238E27FC236}">
                <a16:creationId xmlns:a16="http://schemas.microsoft.com/office/drawing/2014/main" id="{B1AFB5E3-E433-E00B-CFFF-BB942A1DAD00}"/>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BE444DD4-6AF6-46DE-C2A2-A650CE63ABF5}"/>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19615772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2-columns">
    <p:spTree>
      <p:nvGrpSpPr>
        <p:cNvPr id="1" name=""/>
        <p:cNvGrpSpPr/>
        <p:nvPr/>
      </p:nvGrpSpPr>
      <p:grpSpPr>
        <a:xfrm>
          <a:off x="0" y="0"/>
          <a:ext cx="0" cy="0"/>
          <a:chOff x="0" y="0"/>
          <a:chExt cx="0" cy="0"/>
        </a:xfrm>
      </p:grpSpPr>
      <p:pic>
        <p:nvPicPr>
          <p:cNvPr id="7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78" name="Body Level One…"/>
          <p:cNvSpPr txBox="1">
            <a:spLocks noGrp="1"/>
          </p:cNvSpPr>
          <p:nvPr>
            <p:ph type="body" sz="half" idx="1"/>
          </p:nvPr>
        </p:nvSpPr>
        <p:spPr>
          <a:xfrm>
            <a:off x="570993" y="1596029"/>
            <a:ext cx="5486402" cy="4349749"/>
          </a:xfrm>
          <a:prstGeom prst="rect">
            <a:avLst/>
          </a:prstGeom>
        </p:spPr>
        <p:txBody>
          <a:bodyPr lIns="0" tIns="0" rIns="0" bIns="0"/>
          <a:lstStyle>
            <a:lvl1pPr marL="306910" indent="-306910">
              <a:lnSpc>
                <a:spcPct val="100000"/>
              </a:lnSpc>
              <a:spcBef>
                <a:spcPts val="800"/>
              </a:spcBef>
              <a:buClr>
                <a:srgbClr val="0094D9"/>
              </a:buClr>
              <a:buSzPct val="100000"/>
              <a:buChar char="•"/>
              <a:defRPr sz="2200" spc="-39"/>
            </a:lvl1pPr>
            <a:lvl2pPr marL="1006419" indent="-255445">
              <a:lnSpc>
                <a:spcPct val="100000"/>
              </a:lnSpc>
              <a:spcBef>
                <a:spcPts val="800"/>
              </a:spcBef>
              <a:buClr>
                <a:srgbClr val="0094D9"/>
              </a:buClr>
              <a:buSzPct val="100000"/>
              <a:buChar char="•"/>
              <a:defRPr sz="2200" spc="-39"/>
            </a:lvl2pPr>
            <a:lvl3pPr marL="1628776" indent="-268217">
              <a:lnSpc>
                <a:spcPct val="100000"/>
              </a:lnSpc>
              <a:spcBef>
                <a:spcPts val="800"/>
              </a:spcBef>
              <a:buClr>
                <a:srgbClr val="0094D9"/>
              </a:buClr>
              <a:buSzPct val="100000"/>
              <a:buChar char="•"/>
              <a:defRPr sz="2200" spc="-39"/>
            </a:lvl3pPr>
            <a:lvl4pPr marL="2266047" indent="-298019">
              <a:lnSpc>
                <a:spcPct val="100000"/>
              </a:lnSpc>
              <a:spcBef>
                <a:spcPts val="800"/>
              </a:spcBef>
              <a:buClr>
                <a:srgbClr val="0094D9"/>
              </a:buClr>
              <a:buSzPct val="100000"/>
              <a:buChar char="•"/>
              <a:defRPr sz="2200" spc="-39"/>
            </a:lvl4pPr>
            <a:lvl5pPr marL="2891046" indent="-315549">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F12F6B19-F32A-5EE3-BA93-4E9BD27F28F8}"/>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4020FBED-5CA6-9BF9-50B6-30665257538E}"/>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1930060306"/>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2columns/No Sub-title">
    <p:spTree>
      <p:nvGrpSpPr>
        <p:cNvPr id="1" name=""/>
        <p:cNvGrpSpPr/>
        <p:nvPr/>
      </p:nvGrpSpPr>
      <p:grpSpPr>
        <a:xfrm>
          <a:off x="0" y="0"/>
          <a:ext cx="0" cy="0"/>
          <a:chOff x="0" y="0"/>
          <a:chExt cx="0" cy="0"/>
        </a:xfrm>
      </p:grpSpPr>
      <p:pic>
        <p:nvPicPr>
          <p:cNvPr id="8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89" name="Body Level One…"/>
          <p:cNvSpPr txBox="1">
            <a:spLocks noGrp="1"/>
          </p:cNvSpPr>
          <p:nvPr>
            <p:ph type="body" sz="half" idx="1"/>
          </p:nvPr>
        </p:nvSpPr>
        <p:spPr>
          <a:xfrm>
            <a:off x="570993" y="1596029"/>
            <a:ext cx="5486402" cy="4349749"/>
          </a:xfrm>
          <a:prstGeom prst="rect">
            <a:avLst/>
          </a:prstGeom>
        </p:spPr>
        <p:txBody>
          <a:bodyPr lIns="0" tIns="0" rIns="0" bIns="0"/>
          <a:lstStyle>
            <a:lvl1pPr marL="306910" indent="-306910">
              <a:lnSpc>
                <a:spcPct val="100000"/>
              </a:lnSpc>
              <a:spcBef>
                <a:spcPts val="800"/>
              </a:spcBef>
              <a:buClr>
                <a:srgbClr val="0094D9"/>
              </a:buClr>
              <a:buSzPct val="100000"/>
              <a:buChar char="•"/>
              <a:defRPr sz="2200" spc="-39"/>
            </a:lvl1pPr>
            <a:lvl2pPr marL="1006419" indent="-255445">
              <a:lnSpc>
                <a:spcPct val="100000"/>
              </a:lnSpc>
              <a:spcBef>
                <a:spcPts val="800"/>
              </a:spcBef>
              <a:buClr>
                <a:srgbClr val="0094D9"/>
              </a:buClr>
              <a:buSzPct val="100000"/>
              <a:buChar char="•"/>
              <a:defRPr sz="2200" spc="-39"/>
            </a:lvl2pPr>
            <a:lvl3pPr marL="1628776" indent="-268217">
              <a:lnSpc>
                <a:spcPct val="100000"/>
              </a:lnSpc>
              <a:spcBef>
                <a:spcPts val="800"/>
              </a:spcBef>
              <a:buClr>
                <a:srgbClr val="0094D9"/>
              </a:buClr>
              <a:buSzPct val="100000"/>
              <a:buChar char="•"/>
              <a:defRPr sz="2200" spc="-39"/>
            </a:lvl3pPr>
            <a:lvl4pPr marL="2266047" indent="-298019">
              <a:lnSpc>
                <a:spcPct val="100000"/>
              </a:lnSpc>
              <a:spcBef>
                <a:spcPts val="800"/>
              </a:spcBef>
              <a:buClr>
                <a:srgbClr val="0094D9"/>
              </a:buClr>
              <a:buSzPct val="100000"/>
              <a:buChar char="•"/>
              <a:defRPr sz="2200" spc="-39"/>
            </a:lvl4pPr>
            <a:lvl5pPr marL="2891046" indent="-315549">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CDC2E25B-FCDA-A397-876A-57D173834276}"/>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84638282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1_2columns/No Sub-title">
    <p:spTree>
      <p:nvGrpSpPr>
        <p:cNvPr id="1" name=""/>
        <p:cNvGrpSpPr/>
        <p:nvPr/>
      </p:nvGrpSpPr>
      <p:grpSpPr>
        <a:xfrm>
          <a:off x="0" y="0"/>
          <a:ext cx="0" cy="0"/>
          <a:chOff x="0" y="0"/>
          <a:chExt cx="0" cy="0"/>
        </a:xfrm>
      </p:grpSpPr>
      <p:pic>
        <p:nvPicPr>
          <p:cNvPr id="9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99" name="Body Level One…"/>
          <p:cNvSpPr txBox="1">
            <a:spLocks noGrp="1"/>
          </p:cNvSpPr>
          <p:nvPr>
            <p:ph type="body" idx="1" hasCustomPrompt="1"/>
          </p:nvPr>
        </p:nvSpPr>
        <p:spPr>
          <a:xfrm>
            <a:off x="570993" y="1064014"/>
            <a:ext cx="11022493" cy="4499973"/>
          </a:xfrm>
          <a:prstGeom prst="rect">
            <a:avLst/>
          </a:prstGeom>
        </p:spPr>
        <p:txBody>
          <a:bodyPr lIns="0" tIns="0" rIns="0" bIns="0"/>
          <a:lstStyle>
            <a:lvl1pPr marL="0" indent="0">
              <a:lnSpc>
                <a:spcPct val="100000"/>
              </a:lnSpc>
              <a:spcBef>
                <a:spcPts val="800"/>
              </a:spcBef>
              <a:buSzTx/>
              <a:buFontTx/>
              <a:buNone/>
              <a:defRPr sz="1300" spc="-40"/>
            </a:lvl1pPr>
            <a:lvl2pPr marL="0" indent="750974">
              <a:lnSpc>
                <a:spcPct val="100000"/>
              </a:lnSpc>
              <a:spcBef>
                <a:spcPts val="800"/>
              </a:spcBef>
              <a:buSzTx/>
              <a:buFontTx/>
              <a:buNone/>
              <a:defRPr sz="1300" spc="-40"/>
            </a:lvl2pPr>
            <a:lvl3pPr marL="0" indent="1360559">
              <a:lnSpc>
                <a:spcPct val="100000"/>
              </a:lnSpc>
              <a:spcBef>
                <a:spcPts val="800"/>
              </a:spcBef>
              <a:buSzTx/>
              <a:buFontTx/>
              <a:buNone/>
              <a:defRPr sz="1300" spc="-40"/>
            </a:lvl3pPr>
            <a:lvl4pPr marL="0" indent="1968027">
              <a:lnSpc>
                <a:spcPct val="100000"/>
              </a:lnSpc>
              <a:spcBef>
                <a:spcPts val="800"/>
              </a:spcBef>
              <a:buSzTx/>
              <a:buFontTx/>
              <a:buNone/>
              <a:defRPr sz="1300" spc="-40"/>
            </a:lvl4pPr>
            <a:lvl5pPr marL="0" indent="2575496">
              <a:lnSpc>
                <a:spcPct val="100000"/>
              </a:lnSpc>
              <a:spcBef>
                <a:spcPts val="800"/>
              </a:spcBef>
              <a:buSzTx/>
              <a:buFontTx/>
              <a:buNone/>
              <a:defRPr sz="1300" spc="-40"/>
            </a:lvl5pPr>
          </a:lstStyle>
          <a:p>
            <a:r>
              <a:t>Body Copy</a:t>
            </a:r>
          </a:p>
          <a:p>
            <a:pPr lvl="1"/>
            <a:endParaRPr/>
          </a:p>
          <a:p>
            <a:pPr lvl="2"/>
            <a:endParaRPr/>
          </a:p>
          <a:p>
            <a:pPr lvl="3"/>
            <a:endParaRPr/>
          </a:p>
          <a:p>
            <a:pPr lvl="4"/>
            <a:endParaRPr/>
          </a:p>
        </p:txBody>
      </p:sp>
      <p:sp>
        <p:nvSpPr>
          <p:cNvPr id="10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16CCE553-FD72-F41B-DBA6-22FF88ADDC01}"/>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5" name="TextBox 4">
            <a:extLst>
              <a:ext uri="{FF2B5EF4-FFF2-40B4-BE49-F238E27FC236}">
                <a16:creationId xmlns:a16="http://schemas.microsoft.com/office/drawing/2014/main" id="{E10ED90D-A0F7-CBF5-48CF-1C03C96C50E9}"/>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715590161"/>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0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0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F0DEF586-0F05-B8B7-133B-BFE27729D0AA}"/>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8CCC6EA8-C636-34F0-E477-6850FD6ED329}"/>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3633786341"/>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16"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2" name="TextBox 1">
            <a:extLst>
              <a:ext uri="{FF2B5EF4-FFF2-40B4-BE49-F238E27FC236}">
                <a16:creationId xmlns:a16="http://schemas.microsoft.com/office/drawing/2014/main" id="{BDFAC7BC-A818-AADD-0FE5-1CD04CA7CD02}"/>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72AF5F82-68C4-AEFC-A5EB-491DB319BE3E}"/>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296872274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12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graphicFrame>
        <p:nvGraphicFramePr>
          <p:cNvPr id="125" name="Table 9"/>
          <p:cNvGraphicFramePr/>
          <p:nvPr/>
        </p:nvGraphicFramePr>
        <p:xfrm>
          <a:off x="570991" y="1102579"/>
          <a:ext cx="8128000" cy="1828800"/>
        </p:xfrm>
        <a:graphic>
          <a:graphicData uri="http://schemas.openxmlformats.org/drawingml/2006/table">
            <a:tbl>
              <a:tblPr firstRow="1" bandRow="1"/>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609600">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extLst>
                  <a:ext uri="{0D108BD9-81ED-4DB2-BD59-A6C34878D82A}">
                    <a16:rowId xmlns:a16="http://schemas.microsoft.com/office/drawing/2014/main" val="10000"/>
                  </a:ext>
                </a:extLst>
              </a:tr>
              <a:tr h="609600">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extLst>
                  <a:ext uri="{0D108BD9-81ED-4DB2-BD59-A6C34878D82A}">
                    <a16:rowId xmlns:a16="http://schemas.microsoft.com/office/drawing/2014/main" val="10001"/>
                  </a:ext>
                </a:extLst>
              </a:tr>
              <a:tr h="609600">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extLst>
                  <a:ext uri="{0D108BD9-81ED-4DB2-BD59-A6C34878D82A}">
                    <a16:rowId xmlns:a16="http://schemas.microsoft.com/office/drawing/2014/main" val="10002"/>
                  </a:ext>
                </a:extLst>
              </a:tr>
            </a:tbl>
          </a:graphicData>
        </a:graphic>
      </p:graphicFrame>
      <p:sp>
        <p:nvSpPr>
          <p:cNvPr id="127"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6CA5857E-2C32-29C0-F1C7-1C45185E753A}"/>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0880C386-AD7D-F67E-68DA-A3C576179725}"/>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1989795437"/>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3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35" name="Title Text"/>
          <p:cNvSpPr txBox="1">
            <a:spLocks noGrp="1"/>
          </p:cNvSpPr>
          <p:nvPr>
            <p:ph type="title"/>
          </p:nvPr>
        </p:nvSpPr>
        <p:spPr>
          <a:xfrm>
            <a:off x="838200" y="365125"/>
            <a:ext cx="10515600" cy="1325600"/>
          </a:xfrm>
          <a:prstGeom prst="rect">
            <a:avLst/>
          </a:prstGeom>
        </p:spPr>
        <p:txBody>
          <a:bodyPr lIns="34275" tIns="34275" rIns="34275" bIns="34275" anchor="ctr"/>
          <a:lstStyle/>
          <a:p>
            <a:r>
              <a:rPr lang="en-US"/>
              <a:t>Click to edit Master title style</a:t>
            </a:r>
            <a:endParaRPr/>
          </a:p>
        </p:txBody>
      </p:sp>
      <p:sp>
        <p:nvSpPr>
          <p:cNvPr id="136" name="Body Level One…"/>
          <p:cNvSpPr txBox="1">
            <a:spLocks noGrp="1"/>
          </p:cNvSpPr>
          <p:nvPr>
            <p:ph type="body" idx="1"/>
          </p:nvPr>
        </p:nvSpPr>
        <p:spPr>
          <a:xfrm>
            <a:off x="838200" y="1825625"/>
            <a:ext cx="10515600" cy="4351200"/>
          </a:xfrm>
          <a:prstGeom prst="rect">
            <a:avLst/>
          </a:prstGeom>
        </p:spPr>
        <p:txBody>
          <a:bodyPr lIns="34275" tIns="34275" rIns="34275" bIns="34275"/>
          <a:lstStyle>
            <a:lvl1pPr indent="-423322">
              <a:spcBef>
                <a:spcPts val="1000"/>
              </a:spcBef>
              <a:buClr>
                <a:srgbClr val="53565A"/>
              </a:buClr>
              <a:buChar char="•"/>
            </a:lvl1pPr>
            <a:lvl2pPr>
              <a:spcBef>
                <a:spcPts val="1000"/>
              </a:spcBef>
              <a:buClr>
                <a:srgbClr val="53565A"/>
              </a:buClr>
              <a:buChar char="•"/>
            </a:lvl2pPr>
            <a:lvl3pPr>
              <a:spcBef>
                <a:spcPts val="1000"/>
              </a:spcBef>
              <a:buClr>
                <a:srgbClr val="53565A"/>
              </a:buClr>
              <a:buChar char="•"/>
            </a:lvl3pPr>
            <a:lvl4pPr>
              <a:spcBef>
                <a:spcPts val="1000"/>
              </a:spcBef>
              <a:buClr>
                <a:srgbClr val="53565A"/>
              </a:buClr>
              <a:buChar char="•"/>
            </a:lvl4pPr>
            <a:lvl5pPr>
              <a:spcBef>
                <a:spcPts val="1000"/>
              </a:spcBef>
              <a:buClr>
                <a:srgbClr val="53565A"/>
              </a:buClr>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extBox 1">
            <a:extLst>
              <a:ext uri="{FF2B5EF4-FFF2-40B4-BE49-F238E27FC236}">
                <a16:creationId xmlns:a16="http://schemas.microsoft.com/office/drawing/2014/main" id="{158CB06F-5519-5E68-C170-F1C7B10DB35C}"/>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AA0E7533-1E51-8D10-83FB-05329A075406}"/>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585278582"/>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1_Title and body">
    <p:spTree>
      <p:nvGrpSpPr>
        <p:cNvPr id="1" name=""/>
        <p:cNvGrpSpPr/>
        <p:nvPr/>
      </p:nvGrpSpPr>
      <p:grpSpPr>
        <a:xfrm>
          <a:off x="0" y="0"/>
          <a:ext cx="0" cy="0"/>
          <a:chOff x="0" y="0"/>
          <a:chExt cx="0" cy="0"/>
        </a:xfrm>
      </p:grpSpPr>
      <p:pic>
        <p:nvPicPr>
          <p:cNvPr id="14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45" name="Title Text"/>
          <p:cNvSpPr txBox="1">
            <a:spLocks noGrp="1"/>
          </p:cNvSpPr>
          <p:nvPr>
            <p:ph type="title"/>
          </p:nvPr>
        </p:nvSpPr>
        <p:spPr>
          <a:prstGeom prst="rect">
            <a:avLst/>
          </a:prstGeom>
        </p:spPr>
        <p:txBody>
          <a:bodyPr/>
          <a:lstStyle/>
          <a:p>
            <a:r>
              <a:rPr lang="en-US"/>
              <a:t>Click to edit Master title style</a:t>
            </a:r>
            <a:endParaRPr/>
          </a:p>
        </p:txBody>
      </p:sp>
      <p:sp>
        <p:nvSpPr>
          <p:cNvPr id="146"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extBox 1">
            <a:extLst>
              <a:ext uri="{FF2B5EF4-FFF2-40B4-BE49-F238E27FC236}">
                <a16:creationId xmlns:a16="http://schemas.microsoft.com/office/drawing/2014/main" id="{65B5361E-5497-37D5-AA36-576E99D61707}"/>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24516AEB-600B-E8E6-8913-EF568482636A}"/>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192942232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219200" y="2819401"/>
            <a:ext cx="10363200" cy="780143"/>
          </a:xfrm>
          <a:prstGeom prst="rect">
            <a:avLst/>
          </a:prstGeom>
        </p:spPr>
        <p:txBody>
          <a:bodyPr lIns="0" tIns="0" rIns="0" bIns="0" anchor="ctr" anchorCtr="0"/>
          <a:lstStyle>
            <a:lvl1pPr>
              <a:defRPr sz="5333" b="1" i="0" spc="-27" baseline="0">
                <a:solidFill>
                  <a:schemeClr val="bg1"/>
                </a:solidFill>
                <a:latin typeface="calibri" charset="0"/>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2" y="1132115"/>
            <a:ext cx="2601637" cy="424519"/>
          </a:xfrm>
          <a:prstGeom prst="rect">
            <a:avLst/>
          </a:prstGeom>
        </p:spPr>
      </p:pic>
    </p:spTree>
    <p:extLst>
      <p:ext uri="{BB962C8B-B14F-4D97-AF65-F5344CB8AC3E}">
        <p14:creationId xmlns:p14="http://schemas.microsoft.com/office/powerpoint/2010/main" val="355050838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54" name="Picture 2" descr="Picture 2"/>
          <p:cNvPicPr>
            <a:picLocks noChangeAspect="1"/>
          </p:cNvPicPr>
          <p:nvPr/>
        </p:nvPicPr>
        <p:blipFill>
          <a:blip r:embed="rId2"/>
          <a:stretch>
            <a:fillRect/>
          </a:stretch>
        </p:blipFill>
        <p:spPr>
          <a:xfrm>
            <a:off x="1" y="-108283"/>
            <a:ext cx="12384506" cy="6966285"/>
          </a:xfrm>
          <a:prstGeom prst="rect">
            <a:avLst/>
          </a:prstGeom>
          <a:ln w="12700">
            <a:miter lim="400000"/>
          </a:ln>
        </p:spPr>
      </p:pic>
      <p:sp>
        <p:nvSpPr>
          <p:cNvPr id="155" name="TextBox 7"/>
          <p:cNvSpPr txBox="1"/>
          <p:nvPr/>
        </p:nvSpPr>
        <p:spPr>
          <a:xfrm>
            <a:off x="3167790" y="1536282"/>
            <a:ext cx="5856421" cy="1209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7200">
                <a:solidFill>
                  <a:srgbClr val="FFFFFF"/>
                </a:solidFill>
              </a:defRPr>
            </a:lvl1pPr>
          </a:lstStyle>
          <a:p>
            <a:r>
              <a:t>Thank You</a:t>
            </a:r>
          </a:p>
        </p:txBody>
      </p:sp>
      <p:pic>
        <p:nvPicPr>
          <p:cNvPr id="156" name="Picture 5" descr="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2765" y="3207368"/>
            <a:ext cx="3307062" cy="527889"/>
          </a:xfrm>
          <a:prstGeom prst="rect">
            <a:avLst/>
          </a:prstGeom>
          <a:ln w="12700">
            <a:miter lim="400000"/>
          </a:ln>
        </p:spPr>
      </p:pic>
      <p:sp>
        <p:nvSpPr>
          <p:cNvPr id="157" name="TextBox 6"/>
          <p:cNvSpPr txBox="1"/>
          <p:nvPr/>
        </p:nvSpPr>
        <p:spPr>
          <a:xfrm>
            <a:off x="6477310" y="3915452"/>
            <a:ext cx="2816208"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300" b="0" u="sng">
                <a:solidFill>
                  <a:srgbClr val="0092D9"/>
                </a:solidFill>
                <a:uFill>
                  <a:solidFill>
                    <a:srgbClr val="0092D9"/>
                  </a:solidFill>
                </a:uFill>
                <a:hlinkClick r:id="" action="ppaction://noaction"/>
              </a:defRPr>
            </a:lvl1pPr>
          </a:lstStyle>
          <a:p>
            <a:pPr>
              <a:defRPr u="none">
                <a:solidFill>
                  <a:srgbClr val="FFFFFF"/>
                </a:solidFill>
                <a:uFillTx/>
              </a:defRPr>
            </a:pPr>
            <a:r>
              <a:rPr u="sng">
                <a:solidFill>
                  <a:srgbClr val="0092D9"/>
                </a:solidFill>
                <a:uFill>
                  <a:solidFill>
                    <a:srgbClr val="0092D9"/>
                  </a:solidFill>
                </a:uFill>
                <a:hlinkClick r:id="rId4"/>
              </a:rPr>
              <a:t>www.procept-biorobotics.com</a:t>
            </a:r>
          </a:p>
        </p:txBody>
      </p:sp>
      <p:pic>
        <p:nvPicPr>
          <p:cNvPr id="158" name="Picture 8" descr="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3294" y="3063958"/>
            <a:ext cx="2584352" cy="811392"/>
          </a:xfrm>
          <a:prstGeom prst="rect">
            <a:avLst/>
          </a:prstGeom>
          <a:ln w="12700">
            <a:miter lim="400000"/>
          </a:ln>
        </p:spPr>
      </p:pic>
      <p:sp>
        <p:nvSpPr>
          <p:cNvPr id="159" name="Straight Connector 10"/>
          <p:cNvSpPr/>
          <p:nvPr/>
        </p:nvSpPr>
        <p:spPr>
          <a:xfrm>
            <a:off x="6323014" y="2937450"/>
            <a:ext cx="1" cy="1411604"/>
          </a:xfrm>
          <a:prstGeom prst="line">
            <a:avLst/>
          </a:prstGeom>
          <a:ln w="19050">
            <a:solidFill>
              <a:srgbClr val="FFFFFF"/>
            </a:solidFill>
            <a:miter/>
          </a:ln>
        </p:spPr>
        <p:txBody>
          <a:bodyPr lIns="45719" rIns="45719"/>
          <a:lstStyle/>
          <a:p>
            <a:endParaRPr/>
          </a:p>
        </p:txBody>
      </p:sp>
      <p:sp>
        <p:nvSpPr>
          <p:cNvPr id="160" name="TextBox 12"/>
          <p:cNvSpPr txBox="1"/>
          <p:nvPr/>
        </p:nvSpPr>
        <p:spPr>
          <a:xfrm>
            <a:off x="3498025" y="3873000"/>
            <a:ext cx="2140440"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300" b="0" u="sng">
                <a:solidFill>
                  <a:srgbClr val="0092D9"/>
                </a:solidFill>
                <a:uFill>
                  <a:solidFill>
                    <a:srgbClr val="0092D9"/>
                  </a:solidFill>
                </a:uFill>
                <a:hlinkClick r:id="" action="ppaction://noaction"/>
              </a:defRPr>
            </a:lvl1pPr>
          </a:lstStyle>
          <a:p>
            <a:pPr>
              <a:defRPr u="none">
                <a:solidFill>
                  <a:srgbClr val="FFFFFF"/>
                </a:solidFill>
                <a:uFillTx/>
              </a:defRPr>
            </a:pPr>
            <a:r>
              <a:rPr u="sng">
                <a:solidFill>
                  <a:srgbClr val="0092D9"/>
                </a:solidFill>
                <a:uFill>
                  <a:solidFill>
                    <a:srgbClr val="0092D9"/>
                  </a:solidFill>
                </a:uFill>
                <a:hlinkClick r:id="rId6"/>
              </a:rPr>
              <a:t>www.aquablation.com</a:t>
            </a:r>
          </a:p>
        </p:txBody>
      </p:sp>
      <p:sp>
        <p:nvSpPr>
          <p:cNvPr id="161" name="TextBox 21"/>
          <p:cNvSpPr txBox="1"/>
          <p:nvPr/>
        </p:nvSpPr>
        <p:spPr>
          <a:xfrm>
            <a:off x="4228589" y="6442538"/>
            <a:ext cx="4101442"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900" b="0">
                <a:solidFill>
                  <a:srgbClr val="FFFFFF"/>
                </a:solidFill>
              </a:defRPr>
            </a:lvl1pPr>
          </a:lstStyle>
          <a:p>
            <a:r>
              <a:rPr dirty="0"/>
              <a:t>© 2024 PROCEPT </a:t>
            </a:r>
            <a:r>
              <a:rPr dirty="0" err="1"/>
              <a:t>BioRobotics</a:t>
            </a:r>
            <a:r>
              <a:rPr dirty="0"/>
              <a:t> Corporation. All Rights Reserved.</a:t>
            </a:r>
            <a:r>
              <a:rPr lang="en-US" dirty="0">
                <a:solidFill>
                  <a:schemeClr val="bg1"/>
                </a:solidFill>
              </a:rPr>
              <a:t> </a:t>
            </a:r>
            <a:r>
              <a:rPr lang="en-US" sz="900" kern="100" spc="0" dirty="0">
                <a:solidFill>
                  <a:schemeClr val="bg1"/>
                </a:solidFill>
                <a:effectLst/>
                <a:latin typeface="Century Gothic" panose="020B0502020202020204" pitchFamily="34" charset="0"/>
                <a:ea typeface="Aptos" panose="020B0004020202020204" pitchFamily="34" charset="0"/>
                <a:cs typeface="Times New Roman (Body CS)"/>
              </a:rPr>
              <a:t>ML0570.C</a:t>
            </a:r>
            <a:endParaRPr dirty="0">
              <a:solidFill>
                <a:schemeClr val="bg1"/>
              </a:solidFill>
            </a:endParaRPr>
          </a:p>
        </p:txBody>
      </p:sp>
      <p:sp>
        <p:nvSpPr>
          <p:cNvPr id="162" name="Straight Connector 1"/>
          <p:cNvSpPr/>
          <p:nvPr/>
        </p:nvSpPr>
        <p:spPr>
          <a:xfrm>
            <a:off x="2587673" y="2772147"/>
            <a:ext cx="6953913" cy="1"/>
          </a:xfrm>
          <a:prstGeom prst="line">
            <a:avLst/>
          </a:prstGeom>
          <a:ln w="19050">
            <a:solidFill>
              <a:srgbClr val="FFFFFF"/>
            </a:solidFill>
            <a:miter/>
          </a:ln>
        </p:spPr>
        <p:txBody>
          <a:bodyPr lIns="45719" rIns="45719"/>
          <a:lstStyle/>
          <a:p>
            <a:endParaRPr/>
          </a:p>
        </p:txBody>
      </p:sp>
      <p:sp>
        <p:nvSpPr>
          <p:cNvPr id="163" name="Straight Connector 3"/>
          <p:cNvSpPr/>
          <p:nvPr/>
        </p:nvSpPr>
        <p:spPr>
          <a:xfrm>
            <a:off x="2587673" y="4440159"/>
            <a:ext cx="6953913" cy="1"/>
          </a:xfrm>
          <a:prstGeom prst="line">
            <a:avLst/>
          </a:prstGeom>
          <a:ln w="19050">
            <a:solidFill>
              <a:srgbClr val="FFFFFF"/>
            </a:solidFill>
            <a:miter/>
          </a:ln>
        </p:spPr>
        <p:txBody>
          <a:bodyPr lIns="45719" rIns="45719"/>
          <a:lstStyle/>
          <a:p>
            <a:endParaRPr/>
          </a:p>
        </p:txBody>
      </p:sp>
    </p:spTree>
    <p:extLst>
      <p:ext uri="{BB962C8B-B14F-4D97-AF65-F5344CB8AC3E}">
        <p14:creationId xmlns:p14="http://schemas.microsoft.com/office/powerpoint/2010/main" val="301616441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68363"/>
          </a:xfrm>
        </p:spPr>
        <p:txBody>
          <a:bodyPr/>
          <a:lstStyle/>
          <a:p>
            <a:r>
              <a:rPr lang="en-US"/>
              <a:t>Click to edit Master title style</a:t>
            </a:r>
          </a:p>
        </p:txBody>
      </p:sp>
    </p:spTree>
    <p:extLst>
      <p:ext uri="{BB962C8B-B14F-4D97-AF65-F5344CB8AC3E}">
        <p14:creationId xmlns:p14="http://schemas.microsoft.com/office/powerpoint/2010/main" val="3963713536"/>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7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B115AFE-7D87-2E65-9963-2AE67A130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5E56D0C9-AF02-50E6-9D03-B5B4B0DD1C6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Content:</a:t>
            </a:r>
          </a:p>
        </p:txBody>
      </p:sp>
    </p:spTree>
    <p:extLst>
      <p:ext uri="{BB962C8B-B14F-4D97-AF65-F5344CB8AC3E}">
        <p14:creationId xmlns:p14="http://schemas.microsoft.com/office/powerpoint/2010/main" val="742245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2972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B115AFE-7D87-2E65-9963-2AE67A130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5E56D0C9-AF02-50E6-9D03-B5B4B0DD1C6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Content:</a:t>
            </a:r>
          </a:p>
        </p:txBody>
      </p:sp>
    </p:spTree>
    <p:extLst>
      <p:ext uri="{BB962C8B-B14F-4D97-AF65-F5344CB8AC3E}">
        <p14:creationId xmlns:p14="http://schemas.microsoft.com/office/powerpoint/2010/main" val="3538101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4" name="Picture 5" descr="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3" y="-28426"/>
            <a:ext cx="12202004" cy="6167206"/>
          </a:xfrm>
          <a:prstGeom prst="rect">
            <a:avLst/>
          </a:prstGeom>
          <a:ln w="12700">
            <a:miter lim="400000"/>
          </a:ln>
        </p:spPr>
      </p:pic>
      <p:sp>
        <p:nvSpPr>
          <p:cNvPr id="15" name="TextBox 8"/>
          <p:cNvSpPr txBox="1"/>
          <p:nvPr/>
        </p:nvSpPr>
        <p:spPr>
          <a:xfrm>
            <a:off x="8411458" y="6468810"/>
            <a:ext cx="351338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00" b="0">
                <a:solidFill>
                  <a:srgbClr val="808080"/>
                </a:solidFill>
              </a:defRPr>
            </a:lvl1pPr>
          </a:lstStyle>
          <a:p>
            <a:r>
              <a:t>© 2024 PROCEPT BioRobotics Corporation. All Rights Reserved.</a:t>
            </a:r>
          </a:p>
        </p:txBody>
      </p:sp>
      <p:pic>
        <p:nvPicPr>
          <p:cNvPr id="16" name="Picture 9" descr="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4541" y="234281"/>
            <a:ext cx="2523621" cy="402833"/>
          </a:xfrm>
          <a:prstGeom prst="rect">
            <a:avLst/>
          </a:prstGeom>
          <a:ln w="12700">
            <a:miter lim="400000"/>
          </a:ln>
        </p:spPr>
      </p:pic>
      <p:pic>
        <p:nvPicPr>
          <p:cNvPr id="17" name="Picture 10" descr="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131" y="6147279"/>
            <a:ext cx="1861867" cy="588272"/>
          </a:xfrm>
          <a:prstGeom prst="rect">
            <a:avLst/>
          </a:prstGeom>
          <a:ln w="12700">
            <a:miter lim="400000"/>
          </a:ln>
        </p:spPr>
      </p:pic>
      <p:sp>
        <p:nvSpPr>
          <p:cNvPr id="18" name="Title Text"/>
          <p:cNvSpPr txBox="1">
            <a:spLocks noGrp="1"/>
          </p:cNvSpPr>
          <p:nvPr>
            <p:ph type="title"/>
          </p:nvPr>
        </p:nvSpPr>
        <p:spPr>
          <a:xfrm>
            <a:off x="1117600" y="1613062"/>
            <a:ext cx="10004929" cy="1493264"/>
          </a:xfrm>
          <a:prstGeom prst="rect">
            <a:avLst/>
          </a:prstGeom>
        </p:spPr>
        <p:txBody>
          <a:bodyPr lIns="45719" tIns="45719" rIns="45719" bIns="45719" anchor="ctr"/>
          <a:lstStyle>
            <a:lvl1pPr defTabSz="914400">
              <a:lnSpc>
                <a:spcPct val="100000"/>
              </a:lnSpc>
              <a:defRPr sz="5300">
                <a:solidFill>
                  <a:srgbClr val="FFFFFF"/>
                </a:solidFill>
              </a:defRPr>
            </a:lvl1pPr>
          </a:lstStyle>
          <a:p>
            <a:r>
              <a:rPr lang="en-US"/>
              <a:t>Click to edit Master title style</a:t>
            </a:r>
            <a:endParaRPr/>
          </a:p>
        </p:txBody>
      </p:sp>
      <p:sp>
        <p:nvSpPr>
          <p:cNvPr id="19" name="Body Level One…"/>
          <p:cNvSpPr txBox="1">
            <a:spLocks noGrp="1"/>
          </p:cNvSpPr>
          <p:nvPr>
            <p:ph type="body" sz="quarter" idx="1"/>
          </p:nvPr>
        </p:nvSpPr>
        <p:spPr>
          <a:xfrm>
            <a:off x="1117600" y="3266125"/>
            <a:ext cx="9192129" cy="844004"/>
          </a:xfrm>
          <a:prstGeom prst="rect">
            <a:avLst/>
          </a:prstGeom>
        </p:spPr>
        <p:txBody>
          <a:bodyPr lIns="45719" tIns="45719" rIns="45719" bIns="45719"/>
          <a:lstStyle>
            <a:lvl1pPr marL="0" indent="0" defTabSz="914400">
              <a:lnSpc>
                <a:spcPct val="100000"/>
              </a:lnSpc>
              <a:spcBef>
                <a:spcPts val="700"/>
              </a:spcBef>
              <a:buSzTx/>
              <a:buFontTx/>
              <a:buNone/>
              <a:defRPr sz="3200">
                <a:solidFill>
                  <a:srgbClr val="F7F7F7"/>
                </a:solidFill>
              </a:defRPr>
            </a:lvl1pPr>
            <a:lvl2pPr marL="783752" indent="-326564" defTabSz="914400">
              <a:lnSpc>
                <a:spcPct val="100000"/>
              </a:lnSpc>
              <a:spcBef>
                <a:spcPts val="700"/>
              </a:spcBef>
              <a:buSzPct val="100000"/>
              <a:buFontTx/>
              <a:buChar char="–"/>
              <a:defRPr sz="3200">
                <a:solidFill>
                  <a:srgbClr val="F7F7F7"/>
                </a:solidFill>
              </a:defRPr>
            </a:lvl2pPr>
            <a:lvl3pPr marL="1219168" indent="-304791" defTabSz="914400">
              <a:lnSpc>
                <a:spcPct val="100000"/>
              </a:lnSpc>
              <a:spcBef>
                <a:spcPts val="700"/>
              </a:spcBef>
              <a:buSzPct val="100000"/>
              <a:buFontTx/>
              <a:buChar char="•"/>
              <a:defRPr sz="3200">
                <a:solidFill>
                  <a:srgbClr val="F7F7F7"/>
                </a:solidFill>
              </a:defRPr>
            </a:lvl3pPr>
            <a:lvl4pPr marL="1737316" indent="-365750" defTabSz="914400">
              <a:lnSpc>
                <a:spcPct val="100000"/>
              </a:lnSpc>
              <a:spcBef>
                <a:spcPts val="700"/>
              </a:spcBef>
              <a:buSzPct val="100000"/>
              <a:buFontTx/>
              <a:buChar char="–"/>
              <a:defRPr sz="3200">
                <a:solidFill>
                  <a:srgbClr val="F7F7F7"/>
                </a:solidFill>
              </a:defRPr>
            </a:lvl4pPr>
            <a:lvl5pPr marL="2194505" indent="-365750" defTabSz="914400">
              <a:lnSpc>
                <a:spcPct val="100000"/>
              </a:lnSpc>
              <a:spcBef>
                <a:spcPts val="700"/>
              </a:spcBef>
              <a:buSzPct val="100000"/>
              <a:buFontTx/>
              <a:buChar char="»"/>
              <a:defRPr sz="3200">
                <a:solidFill>
                  <a:srgbClr val="F7F7F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121330245"/>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06656585"/>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58" name="Body Level One…"/>
          <p:cNvSpPr txBox="1">
            <a:spLocks noGrp="1"/>
          </p:cNvSpPr>
          <p:nvPr>
            <p:ph type="body" idx="1"/>
          </p:nvPr>
        </p:nvSpPr>
        <p:spPr>
          <a:xfrm>
            <a:off x="570993" y="1537523"/>
            <a:ext cx="10992985" cy="4349750"/>
          </a:xfrm>
          <a:prstGeom prst="rect">
            <a:avLst/>
          </a:prstGeom>
        </p:spPr>
        <p:txBody>
          <a:bodyPr lIns="0" tIns="0" rIns="0" bIns="0"/>
          <a:lstStyle>
            <a:lvl1pPr marL="380990" indent="-380990">
              <a:lnSpc>
                <a:spcPct val="100000"/>
              </a:lnSpc>
              <a:spcBef>
                <a:spcPts val="800"/>
              </a:spcBef>
              <a:buClr>
                <a:srgbClr val="0094D9"/>
              </a:buClr>
              <a:buSzPct val="100000"/>
              <a:buChar char="•"/>
              <a:defRPr sz="2200" spc="-39"/>
            </a:lvl1pPr>
            <a:lvl2pPr marL="1150107" indent="-399132">
              <a:lnSpc>
                <a:spcPct val="100000"/>
              </a:lnSpc>
              <a:spcBef>
                <a:spcPts val="800"/>
              </a:spcBef>
              <a:buClr>
                <a:srgbClr val="0094D9"/>
              </a:buClr>
              <a:buSzPct val="100000"/>
              <a:buChar char="•"/>
              <a:defRPr sz="2200" spc="-39"/>
            </a:lvl2pPr>
            <a:lvl3pPr marL="1779649" indent="-419089">
              <a:lnSpc>
                <a:spcPct val="100000"/>
              </a:lnSpc>
              <a:spcBef>
                <a:spcPts val="800"/>
              </a:spcBef>
              <a:buClr>
                <a:srgbClr val="0094D9"/>
              </a:buClr>
              <a:buSzPct val="100000"/>
              <a:buChar char="•"/>
              <a:defRPr sz="2200" spc="-39"/>
            </a:lvl3pPr>
            <a:lvl4pPr marL="2433683" indent="-465654">
              <a:lnSpc>
                <a:spcPct val="100000"/>
              </a:lnSpc>
              <a:spcBef>
                <a:spcPts val="800"/>
              </a:spcBef>
              <a:buClr>
                <a:srgbClr val="0094D9"/>
              </a:buClr>
              <a:buSzPct val="100000"/>
              <a:buChar char="•"/>
              <a:defRPr sz="2200" spc="-39"/>
            </a:lvl4pPr>
            <a:lvl5pPr marL="3068541" indent="-493045">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1F0122C9-8CEE-3EE4-846B-6DC687DB357D}"/>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D017B3FB-E70C-5CD8-F991-3631B085DF41}"/>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2559041007"/>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1-column/No Sub-title">
    <p:spTree>
      <p:nvGrpSpPr>
        <p:cNvPr id="1" name=""/>
        <p:cNvGrpSpPr/>
        <p:nvPr/>
      </p:nvGrpSpPr>
      <p:grpSpPr>
        <a:xfrm>
          <a:off x="0" y="0"/>
          <a:ext cx="0" cy="0"/>
          <a:chOff x="0" y="0"/>
          <a:chExt cx="0" cy="0"/>
        </a:xfrm>
      </p:grpSpPr>
      <p:pic>
        <p:nvPicPr>
          <p:cNvPr id="6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6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70" name="Body Level One…"/>
          <p:cNvSpPr txBox="1">
            <a:spLocks noGrp="1"/>
          </p:cNvSpPr>
          <p:nvPr>
            <p:ph type="body" sz="quarter" idx="1" hasCustomPrompt="1"/>
          </p:nvPr>
        </p:nvSpPr>
        <p:spPr>
          <a:xfrm>
            <a:off x="558800" y="970726"/>
            <a:ext cx="9144000" cy="281112"/>
          </a:xfrm>
          <a:prstGeom prst="rect">
            <a:avLst/>
          </a:prstGeom>
        </p:spPr>
        <p:txBody>
          <a:bodyPr lIns="0" tIns="0" rIns="0" bIns="0" anchor="ctr"/>
          <a:lstStyle>
            <a:lvl1pPr marL="0" indent="0">
              <a:spcBef>
                <a:spcPts val="1300"/>
              </a:spcBef>
              <a:buSzTx/>
              <a:buFontTx/>
              <a:buNone/>
              <a:defRPr sz="2400">
                <a:solidFill>
                  <a:srgbClr val="0094D9"/>
                </a:solidFill>
              </a:defRPr>
            </a:lvl1pPr>
            <a:lvl2pPr marL="0" indent="609584">
              <a:spcBef>
                <a:spcPts val="1300"/>
              </a:spcBef>
              <a:buSzTx/>
              <a:buFontTx/>
              <a:buNone/>
              <a:defRPr sz="2400">
                <a:solidFill>
                  <a:srgbClr val="0094D9"/>
                </a:solidFill>
              </a:defRPr>
            </a:lvl2pPr>
            <a:lvl3pPr marL="0" indent="1219169">
              <a:spcBef>
                <a:spcPts val="1300"/>
              </a:spcBef>
              <a:buSzTx/>
              <a:buFontTx/>
              <a:buNone/>
              <a:defRPr sz="2400">
                <a:solidFill>
                  <a:srgbClr val="0094D9"/>
                </a:solidFill>
              </a:defRPr>
            </a:lvl3pPr>
            <a:lvl4pPr marL="0" indent="1828754">
              <a:spcBef>
                <a:spcPts val="1300"/>
              </a:spcBef>
              <a:buSzTx/>
              <a:buFontTx/>
              <a:buNone/>
              <a:defRPr sz="2400">
                <a:solidFill>
                  <a:srgbClr val="0094D9"/>
                </a:solidFill>
              </a:defRPr>
            </a:lvl4pPr>
            <a:lvl5pPr marL="0" indent="2438338">
              <a:spcBef>
                <a:spcPts val="1300"/>
              </a:spcBef>
              <a:buSzTx/>
              <a:buFontTx/>
              <a:buNone/>
              <a:defRPr sz="2400">
                <a:solidFill>
                  <a:srgbClr val="0094D9"/>
                </a:solidFill>
              </a:defRPr>
            </a:lvl5pPr>
          </a:lstStyle>
          <a:p>
            <a:r>
              <a:t>CLICK TO EDIT MASTER SUBTITLE STYLE</a:t>
            </a:r>
          </a:p>
          <a:p>
            <a:pPr lvl="1"/>
            <a:endParaRPr/>
          </a:p>
          <a:p>
            <a:pPr lvl="2"/>
            <a:endParaRPr/>
          </a:p>
          <a:p>
            <a:pPr lvl="3"/>
            <a:endParaRPr/>
          </a:p>
          <a:p>
            <a:pPr lvl="4"/>
            <a:endParaRPr/>
          </a:p>
        </p:txBody>
      </p:sp>
      <p:sp>
        <p:nvSpPr>
          <p:cNvPr id="2" name="TextBox 1">
            <a:extLst>
              <a:ext uri="{FF2B5EF4-FFF2-40B4-BE49-F238E27FC236}">
                <a16:creationId xmlns:a16="http://schemas.microsoft.com/office/drawing/2014/main" id="{B1AFB5E3-E433-E00B-CFFF-BB942A1DAD00}"/>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B3B412BE-EE2C-1090-546D-64559E1F917F}"/>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31869674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umn/No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
        <p:nvSpPr>
          <p:cNvPr id="9" name="Content Placeholder 2"/>
          <p:cNvSpPr>
            <a:spLocks noGrp="1"/>
          </p:cNvSpPr>
          <p:nvPr>
            <p:ph idx="1"/>
          </p:nvPr>
        </p:nvSpPr>
        <p:spPr>
          <a:xfrm>
            <a:off x="609599" y="1163443"/>
            <a:ext cx="11058660"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9E407E43-B72C-73D4-DF40-999DFD950A28}"/>
              </a:ext>
            </a:extLst>
          </p:cNvPr>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157345005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2-columns">
    <p:spTree>
      <p:nvGrpSpPr>
        <p:cNvPr id="1" name=""/>
        <p:cNvGrpSpPr/>
        <p:nvPr/>
      </p:nvGrpSpPr>
      <p:grpSpPr>
        <a:xfrm>
          <a:off x="0" y="0"/>
          <a:ext cx="0" cy="0"/>
          <a:chOff x="0" y="0"/>
          <a:chExt cx="0" cy="0"/>
        </a:xfrm>
      </p:grpSpPr>
      <p:pic>
        <p:nvPicPr>
          <p:cNvPr id="7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78" name="Body Level One…"/>
          <p:cNvSpPr txBox="1">
            <a:spLocks noGrp="1"/>
          </p:cNvSpPr>
          <p:nvPr>
            <p:ph type="body" sz="half" idx="1"/>
          </p:nvPr>
        </p:nvSpPr>
        <p:spPr>
          <a:xfrm>
            <a:off x="570993" y="1596029"/>
            <a:ext cx="5486402" cy="4349749"/>
          </a:xfrm>
          <a:prstGeom prst="rect">
            <a:avLst/>
          </a:prstGeom>
        </p:spPr>
        <p:txBody>
          <a:bodyPr lIns="0" tIns="0" rIns="0" bIns="0"/>
          <a:lstStyle>
            <a:lvl1pPr marL="306910" indent="-306910">
              <a:lnSpc>
                <a:spcPct val="100000"/>
              </a:lnSpc>
              <a:spcBef>
                <a:spcPts val="800"/>
              </a:spcBef>
              <a:buClr>
                <a:srgbClr val="0094D9"/>
              </a:buClr>
              <a:buSzPct val="100000"/>
              <a:buChar char="•"/>
              <a:defRPr sz="2200" spc="-39"/>
            </a:lvl1pPr>
            <a:lvl2pPr marL="1006419" indent="-255445">
              <a:lnSpc>
                <a:spcPct val="100000"/>
              </a:lnSpc>
              <a:spcBef>
                <a:spcPts val="800"/>
              </a:spcBef>
              <a:buClr>
                <a:srgbClr val="0094D9"/>
              </a:buClr>
              <a:buSzPct val="100000"/>
              <a:buChar char="•"/>
              <a:defRPr sz="2200" spc="-39"/>
            </a:lvl2pPr>
            <a:lvl3pPr marL="1628776" indent="-268217">
              <a:lnSpc>
                <a:spcPct val="100000"/>
              </a:lnSpc>
              <a:spcBef>
                <a:spcPts val="800"/>
              </a:spcBef>
              <a:buClr>
                <a:srgbClr val="0094D9"/>
              </a:buClr>
              <a:buSzPct val="100000"/>
              <a:buChar char="•"/>
              <a:defRPr sz="2200" spc="-39"/>
            </a:lvl3pPr>
            <a:lvl4pPr marL="2266047" indent="-298019">
              <a:lnSpc>
                <a:spcPct val="100000"/>
              </a:lnSpc>
              <a:spcBef>
                <a:spcPts val="800"/>
              </a:spcBef>
              <a:buClr>
                <a:srgbClr val="0094D9"/>
              </a:buClr>
              <a:buSzPct val="100000"/>
              <a:buChar char="•"/>
              <a:defRPr sz="2200" spc="-39"/>
            </a:lvl4pPr>
            <a:lvl5pPr marL="2891046" indent="-315549">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F12F6B19-F32A-5EE3-BA93-4E9BD27F28F8}"/>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4CD5310D-76B8-BD78-3348-65C4EC15A311}"/>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145696618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2columns/No Sub-title">
    <p:spTree>
      <p:nvGrpSpPr>
        <p:cNvPr id="1" name=""/>
        <p:cNvGrpSpPr/>
        <p:nvPr/>
      </p:nvGrpSpPr>
      <p:grpSpPr>
        <a:xfrm>
          <a:off x="0" y="0"/>
          <a:ext cx="0" cy="0"/>
          <a:chOff x="0" y="0"/>
          <a:chExt cx="0" cy="0"/>
        </a:xfrm>
      </p:grpSpPr>
      <p:pic>
        <p:nvPicPr>
          <p:cNvPr id="8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89" name="Body Level One…"/>
          <p:cNvSpPr txBox="1">
            <a:spLocks noGrp="1"/>
          </p:cNvSpPr>
          <p:nvPr>
            <p:ph type="body" sz="half" idx="1"/>
          </p:nvPr>
        </p:nvSpPr>
        <p:spPr>
          <a:xfrm>
            <a:off x="570993" y="1596029"/>
            <a:ext cx="5486402" cy="4349749"/>
          </a:xfrm>
          <a:prstGeom prst="rect">
            <a:avLst/>
          </a:prstGeom>
        </p:spPr>
        <p:txBody>
          <a:bodyPr lIns="0" tIns="0" rIns="0" bIns="0"/>
          <a:lstStyle>
            <a:lvl1pPr marL="306910" indent="-306910">
              <a:lnSpc>
                <a:spcPct val="100000"/>
              </a:lnSpc>
              <a:spcBef>
                <a:spcPts val="800"/>
              </a:spcBef>
              <a:buClr>
                <a:srgbClr val="0094D9"/>
              </a:buClr>
              <a:buSzPct val="100000"/>
              <a:buChar char="•"/>
              <a:defRPr sz="2200" spc="-39"/>
            </a:lvl1pPr>
            <a:lvl2pPr marL="1006419" indent="-255445">
              <a:lnSpc>
                <a:spcPct val="100000"/>
              </a:lnSpc>
              <a:spcBef>
                <a:spcPts val="800"/>
              </a:spcBef>
              <a:buClr>
                <a:srgbClr val="0094D9"/>
              </a:buClr>
              <a:buSzPct val="100000"/>
              <a:buChar char="•"/>
              <a:defRPr sz="2200" spc="-39"/>
            </a:lvl2pPr>
            <a:lvl3pPr marL="1628776" indent="-268217">
              <a:lnSpc>
                <a:spcPct val="100000"/>
              </a:lnSpc>
              <a:spcBef>
                <a:spcPts val="800"/>
              </a:spcBef>
              <a:buClr>
                <a:srgbClr val="0094D9"/>
              </a:buClr>
              <a:buSzPct val="100000"/>
              <a:buChar char="•"/>
              <a:defRPr sz="2200" spc="-39"/>
            </a:lvl3pPr>
            <a:lvl4pPr marL="2266047" indent="-298019">
              <a:lnSpc>
                <a:spcPct val="100000"/>
              </a:lnSpc>
              <a:spcBef>
                <a:spcPts val="800"/>
              </a:spcBef>
              <a:buClr>
                <a:srgbClr val="0094D9"/>
              </a:buClr>
              <a:buSzPct val="100000"/>
              <a:buChar char="•"/>
              <a:defRPr sz="2200" spc="-39"/>
            </a:lvl4pPr>
            <a:lvl5pPr marL="2891046" indent="-315549">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CDC2E25B-FCDA-A397-876A-57D173834276}"/>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7FFA751B-887A-5499-0660-38006ADCFF10}"/>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2034370322"/>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1_2columns/No Sub-title">
    <p:spTree>
      <p:nvGrpSpPr>
        <p:cNvPr id="1" name=""/>
        <p:cNvGrpSpPr/>
        <p:nvPr/>
      </p:nvGrpSpPr>
      <p:grpSpPr>
        <a:xfrm>
          <a:off x="0" y="0"/>
          <a:ext cx="0" cy="0"/>
          <a:chOff x="0" y="0"/>
          <a:chExt cx="0" cy="0"/>
        </a:xfrm>
      </p:grpSpPr>
      <p:pic>
        <p:nvPicPr>
          <p:cNvPr id="9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99" name="Body Level One…"/>
          <p:cNvSpPr txBox="1">
            <a:spLocks noGrp="1"/>
          </p:cNvSpPr>
          <p:nvPr>
            <p:ph type="body" idx="1" hasCustomPrompt="1"/>
          </p:nvPr>
        </p:nvSpPr>
        <p:spPr>
          <a:xfrm>
            <a:off x="570993" y="1064014"/>
            <a:ext cx="11022493" cy="4499973"/>
          </a:xfrm>
          <a:prstGeom prst="rect">
            <a:avLst/>
          </a:prstGeom>
        </p:spPr>
        <p:txBody>
          <a:bodyPr lIns="0" tIns="0" rIns="0" bIns="0"/>
          <a:lstStyle>
            <a:lvl1pPr marL="0" indent="0">
              <a:lnSpc>
                <a:spcPct val="100000"/>
              </a:lnSpc>
              <a:spcBef>
                <a:spcPts val="800"/>
              </a:spcBef>
              <a:buSzTx/>
              <a:buFontTx/>
              <a:buNone/>
              <a:defRPr sz="1300" spc="-40"/>
            </a:lvl1pPr>
            <a:lvl2pPr marL="0" indent="750974">
              <a:lnSpc>
                <a:spcPct val="100000"/>
              </a:lnSpc>
              <a:spcBef>
                <a:spcPts val="800"/>
              </a:spcBef>
              <a:buSzTx/>
              <a:buFontTx/>
              <a:buNone/>
              <a:defRPr sz="1300" spc="-40"/>
            </a:lvl2pPr>
            <a:lvl3pPr marL="0" indent="1360559">
              <a:lnSpc>
                <a:spcPct val="100000"/>
              </a:lnSpc>
              <a:spcBef>
                <a:spcPts val="800"/>
              </a:spcBef>
              <a:buSzTx/>
              <a:buFontTx/>
              <a:buNone/>
              <a:defRPr sz="1300" spc="-40"/>
            </a:lvl3pPr>
            <a:lvl4pPr marL="0" indent="1968027">
              <a:lnSpc>
                <a:spcPct val="100000"/>
              </a:lnSpc>
              <a:spcBef>
                <a:spcPts val="800"/>
              </a:spcBef>
              <a:buSzTx/>
              <a:buFontTx/>
              <a:buNone/>
              <a:defRPr sz="1300" spc="-40"/>
            </a:lvl4pPr>
            <a:lvl5pPr marL="0" indent="2575496">
              <a:lnSpc>
                <a:spcPct val="100000"/>
              </a:lnSpc>
              <a:spcBef>
                <a:spcPts val="800"/>
              </a:spcBef>
              <a:buSzTx/>
              <a:buFontTx/>
              <a:buNone/>
              <a:defRPr sz="1300" spc="-40"/>
            </a:lvl5pPr>
          </a:lstStyle>
          <a:p>
            <a:r>
              <a:t>Body Copy</a:t>
            </a:r>
          </a:p>
          <a:p>
            <a:pPr lvl="1"/>
            <a:endParaRPr/>
          </a:p>
          <a:p>
            <a:pPr lvl="2"/>
            <a:endParaRPr/>
          </a:p>
          <a:p>
            <a:pPr lvl="3"/>
            <a:endParaRPr/>
          </a:p>
          <a:p>
            <a:pPr lvl="4"/>
            <a:endParaRPr/>
          </a:p>
        </p:txBody>
      </p:sp>
      <p:sp>
        <p:nvSpPr>
          <p:cNvPr id="10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16CCE553-FD72-F41B-DBA6-22FF88ADDC01}"/>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5EA88B20-69A4-9A01-5B1B-9A0C0A5494EB}"/>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4201959284"/>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0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0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F0DEF586-0F05-B8B7-133B-BFE27729D0AA}"/>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55260B13-4A28-F715-7262-0EA9DAED944E}"/>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368075011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16"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2" name="TextBox 1">
            <a:extLst>
              <a:ext uri="{FF2B5EF4-FFF2-40B4-BE49-F238E27FC236}">
                <a16:creationId xmlns:a16="http://schemas.microsoft.com/office/drawing/2014/main" id="{BDFAC7BC-A818-AADD-0FE5-1CD04CA7CD02}"/>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F198704F-1314-B173-6A22-20D45068AEEE}"/>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219138132"/>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12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graphicFrame>
        <p:nvGraphicFramePr>
          <p:cNvPr id="125" name="Table 9"/>
          <p:cNvGraphicFramePr/>
          <p:nvPr/>
        </p:nvGraphicFramePr>
        <p:xfrm>
          <a:off x="570991" y="1102579"/>
          <a:ext cx="8128000" cy="1828800"/>
        </p:xfrm>
        <a:graphic>
          <a:graphicData uri="http://schemas.openxmlformats.org/drawingml/2006/table">
            <a:tbl>
              <a:tblPr firstRow="1" bandRow="1"/>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609600">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extLst>
                  <a:ext uri="{0D108BD9-81ED-4DB2-BD59-A6C34878D82A}">
                    <a16:rowId xmlns:a16="http://schemas.microsoft.com/office/drawing/2014/main" val="10000"/>
                  </a:ext>
                </a:extLst>
              </a:tr>
              <a:tr h="609600">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extLst>
                  <a:ext uri="{0D108BD9-81ED-4DB2-BD59-A6C34878D82A}">
                    <a16:rowId xmlns:a16="http://schemas.microsoft.com/office/drawing/2014/main" val="10001"/>
                  </a:ext>
                </a:extLst>
              </a:tr>
              <a:tr h="609600">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extLst>
                  <a:ext uri="{0D108BD9-81ED-4DB2-BD59-A6C34878D82A}">
                    <a16:rowId xmlns:a16="http://schemas.microsoft.com/office/drawing/2014/main" val="10002"/>
                  </a:ext>
                </a:extLst>
              </a:tr>
            </a:tbl>
          </a:graphicData>
        </a:graphic>
      </p:graphicFrame>
      <p:sp>
        <p:nvSpPr>
          <p:cNvPr id="127"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6CA5857E-2C32-29C0-F1C7-1C45185E753A}"/>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7D4E3299-28A1-F1F8-14D5-211A559CEC32}"/>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2247070294"/>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3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35" name="Title Text"/>
          <p:cNvSpPr txBox="1">
            <a:spLocks noGrp="1"/>
          </p:cNvSpPr>
          <p:nvPr>
            <p:ph type="title"/>
          </p:nvPr>
        </p:nvSpPr>
        <p:spPr>
          <a:xfrm>
            <a:off x="838200" y="365125"/>
            <a:ext cx="10515600" cy="1325600"/>
          </a:xfrm>
          <a:prstGeom prst="rect">
            <a:avLst/>
          </a:prstGeom>
        </p:spPr>
        <p:txBody>
          <a:bodyPr lIns="34275" tIns="34275" rIns="34275" bIns="34275" anchor="ctr"/>
          <a:lstStyle/>
          <a:p>
            <a:r>
              <a:rPr lang="en-US"/>
              <a:t>Click to edit Master title style</a:t>
            </a:r>
            <a:endParaRPr/>
          </a:p>
        </p:txBody>
      </p:sp>
      <p:sp>
        <p:nvSpPr>
          <p:cNvPr id="136" name="Body Level One…"/>
          <p:cNvSpPr txBox="1">
            <a:spLocks noGrp="1"/>
          </p:cNvSpPr>
          <p:nvPr>
            <p:ph type="body" idx="1"/>
          </p:nvPr>
        </p:nvSpPr>
        <p:spPr>
          <a:xfrm>
            <a:off x="838200" y="1825625"/>
            <a:ext cx="10515600" cy="4351200"/>
          </a:xfrm>
          <a:prstGeom prst="rect">
            <a:avLst/>
          </a:prstGeom>
        </p:spPr>
        <p:txBody>
          <a:bodyPr lIns="34275" tIns="34275" rIns="34275" bIns="34275"/>
          <a:lstStyle>
            <a:lvl1pPr indent="-423322">
              <a:spcBef>
                <a:spcPts val="1000"/>
              </a:spcBef>
              <a:buClr>
                <a:srgbClr val="53565A"/>
              </a:buClr>
              <a:buChar char="•"/>
            </a:lvl1pPr>
            <a:lvl2pPr>
              <a:spcBef>
                <a:spcPts val="1000"/>
              </a:spcBef>
              <a:buClr>
                <a:srgbClr val="53565A"/>
              </a:buClr>
              <a:buChar char="•"/>
            </a:lvl2pPr>
            <a:lvl3pPr>
              <a:spcBef>
                <a:spcPts val="1000"/>
              </a:spcBef>
              <a:buClr>
                <a:srgbClr val="53565A"/>
              </a:buClr>
              <a:buChar char="•"/>
            </a:lvl3pPr>
            <a:lvl4pPr>
              <a:spcBef>
                <a:spcPts val="1000"/>
              </a:spcBef>
              <a:buClr>
                <a:srgbClr val="53565A"/>
              </a:buClr>
              <a:buChar char="•"/>
            </a:lvl4pPr>
            <a:lvl5pPr>
              <a:spcBef>
                <a:spcPts val="1000"/>
              </a:spcBef>
              <a:buClr>
                <a:srgbClr val="53565A"/>
              </a:buClr>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extBox 1">
            <a:extLst>
              <a:ext uri="{FF2B5EF4-FFF2-40B4-BE49-F238E27FC236}">
                <a16:creationId xmlns:a16="http://schemas.microsoft.com/office/drawing/2014/main" id="{158CB06F-5519-5E68-C170-F1C7B10DB35C}"/>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AE840C3E-60A8-F113-BAEF-30D572A05D3A}"/>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1541534755"/>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1_Title and body">
    <p:spTree>
      <p:nvGrpSpPr>
        <p:cNvPr id="1" name=""/>
        <p:cNvGrpSpPr/>
        <p:nvPr/>
      </p:nvGrpSpPr>
      <p:grpSpPr>
        <a:xfrm>
          <a:off x="0" y="0"/>
          <a:ext cx="0" cy="0"/>
          <a:chOff x="0" y="0"/>
          <a:chExt cx="0" cy="0"/>
        </a:xfrm>
      </p:grpSpPr>
      <p:pic>
        <p:nvPicPr>
          <p:cNvPr id="14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45" name="Title Text"/>
          <p:cNvSpPr txBox="1">
            <a:spLocks noGrp="1"/>
          </p:cNvSpPr>
          <p:nvPr>
            <p:ph type="title"/>
          </p:nvPr>
        </p:nvSpPr>
        <p:spPr>
          <a:prstGeom prst="rect">
            <a:avLst/>
          </a:prstGeom>
        </p:spPr>
        <p:txBody>
          <a:bodyPr/>
          <a:lstStyle/>
          <a:p>
            <a:r>
              <a:rPr lang="en-US"/>
              <a:t>Click to edit Master title style</a:t>
            </a:r>
            <a:endParaRPr/>
          </a:p>
        </p:txBody>
      </p:sp>
      <p:sp>
        <p:nvSpPr>
          <p:cNvPr id="146"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extBox 1">
            <a:extLst>
              <a:ext uri="{FF2B5EF4-FFF2-40B4-BE49-F238E27FC236}">
                <a16:creationId xmlns:a16="http://schemas.microsoft.com/office/drawing/2014/main" id="{65B5361E-5497-37D5-AA36-576E99D61707}"/>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E99474D4-E820-ABC1-FC58-2B148D2F9BAE}"/>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3030458692"/>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54" name="Picture 2" descr="Picture 2"/>
          <p:cNvPicPr>
            <a:picLocks noChangeAspect="1"/>
          </p:cNvPicPr>
          <p:nvPr/>
        </p:nvPicPr>
        <p:blipFill>
          <a:blip r:embed="rId2"/>
          <a:stretch>
            <a:fillRect/>
          </a:stretch>
        </p:blipFill>
        <p:spPr>
          <a:xfrm>
            <a:off x="1" y="-108283"/>
            <a:ext cx="12384506" cy="6966285"/>
          </a:xfrm>
          <a:prstGeom prst="rect">
            <a:avLst/>
          </a:prstGeom>
          <a:ln w="12700">
            <a:miter lim="400000"/>
          </a:ln>
        </p:spPr>
      </p:pic>
      <p:sp>
        <p:nvSpPr>
          <p:cNvPr id="155" name="TextBox 7"/>
          <p:cNvSpPr txBox="1"/>
          <p:nvPr/>
        </p:nvSpPr>
        <p:spPr>
          <a:xfrm>
            <a:off x="3167790" y="1536282"/>
            <a:ext cx="5856421"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7200">
                <a:solidFill>
                  <a:srgbClr val="FFFFFF"/>
                </a:solidFill>
              </a:defRPr>
            </a:lvl1pPr>
          </a:lstStyle>
          <a:p>
            <a:r>
              <a:t>Thank You</a:t>
            </a:r>
          </a:p>
        </p:txBody>
      </p:sp>
      <p:pic>
        <p:nvPicPr>
          <p:cNvPr id="156" name="Picture 5" descr="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2765" y="3207368"/>
            <a:ext cx="3307062" cy="527889"/>
          </a:xfrm>
          <a:prstGeom prst="rect">
            <a:avLst/>
          </a:prstGeom>
          <a:ln w="12700">
            <a:miter lim="400000"/>
          </a:ln>
        </p:spPr>
      </p:pic>
      <p:sp>
        <p:nvSpPr>
          <p:cNvPr id="157" name="TextBox 6"/>
          <p:cNvSpPr txBox="1"/>
          <p:nvPr/>
        </p:nvSpPr>
        <p:spPr>
          <a:xfrm>
            <a:off x="6477310" y="3915452"/>
            <a:ext cx="2816208"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0" u="sng">
                <a:solidFill>
                  <a:srgbClr val="0092D9"/>
                </a:solidFill>
                <a:uFill>
                  <a:solidFill>
                    <a:srgbClr val="0092D9"/>
                  </a:solidFill>
                </a:uFill>
                <a:hlinkClick r:id="" action="ppaction://noaction"/>
              </a:defRPr>
            </a:lvl1pPr>
          </a:lstStyle>
          <a:p>
            <a:pPr>
              <a:defRPr u="none">
                <a:solidFill>
                  <a:srgbClr val="FFFFFF"/>
                </a:solidFill>
                <a:uFillTx/>
              </a:defRPr>
            </a:pPr>
            <a:r>
              <a:rPr u="sng">
                <a:solidFill>
                  <a:srgbClr val="0092D9"/>
                </a:solidFill>
                <a:uFill>
                  <a:solidFill>
                    <a:srgbClr val="0092D9"/>
                  </a:solidFill>
                </a:uFill>
                <a:hlinkClick r:id="rId4"/>
              </a:rPr>
              <a:t>www.procept-biorobotics.com</a:t>
            </a:r>
          </a:p>
        </p:txBody>
      </p:sp>
      <p:pic>
        <p:nvPicPr>
          <p:cNvPr id="158" name="Picture 8" descr="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3294" y="3063958"/>
            <a:ext cx="2584352" cy="811392"/>
          </a:xfrm>
          <a:prstGeom prst="rect">
            <a:avLst/>
          </a:prstGeom>
          <a:ln w="12700">
            <a:miter lim="400000"/>
          </a:ln>
        </p:spPr>
      </p:pic>
      <p:sp>
        <p:nvSpPr>
          <p:cNvPr id="159" name="Straight Connector 10"/>
          <p:cNvSpPr/>
          <p:nvPr/>
        </p:nvSpPr>
        <p:spPr>
          <a:xfrm>
            <a:off x="6323014" y="2937450"/>
            <a:ext cx="1" cy="1411604"/>
          </a:xfrm>
          <a:prstGeom prst="line">
            <a:avLst/>
          </a:prstGeom>
          <a:ln w="19050">
            <a:solidFill>
              <a:srgbClr val="FFFFFF"/>
            </a:solidFill>
            <a:miter/>
          </a:ln>
        </p:spPr>
        <p:txBody>
          <a:bodyPr lIns="45719" rIns="45719"/>
          <a:lstStyle/>
          <a:p>
            <a:endParaRPr/>
          </a:p>
        </p:txBody>
      </p:sp>
      <p:sp>
        <p:nvSpPr>
          <p:cNvPr id="160" name="TextBox 12"/>
          <p:cNvSpPr txBox="1"/>
          <p:nvPr/>
        </p:nvSpPr>
        <p:spPr>
          <a:xfrm>
            <a:off x="3498025" y="3873000"/>
            <a:ext cx="2140440"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0" u="sng">
                <a:solidFill>
                  <a:srgbClr val="0092D9"/>
                </a:solidFill>
                <a:uFill>
                  <a:solidFill>
                    <a:srgbClr val="0092D9"/>
                  </a:solidFill>
                </a:uFill>
                <a:hlinkClick r:id="" action="ppaction://noaction"/>
              </a:defRPr>
            </a:lvl1pPr>
          </a:lstStyle>
          <a:p>
            <a:pPr>
              <a:defRPr u="none">
                <a:solidFill>
                  <a:srgbClr val="FFFFFF"/>
                </a:solidFill>
                <a:uFillTx/>
              </a:defRPr>
            </a:pPr>
            <a:r>
              <a:rPr u="sng">
                <a:solidFill>
                  <a:srgbClr val="0092D9"/>
                </a:solidFill>
                <a:uFill>
                  <a:solidFill>
                    <a:srgbClr val="0092D9"/>
                  </a:solidFill>
                </a:uFill>
                <a:hlinkClick r:id="rId6"/>
              </a:rPr>
              <a:t>www.aquablation.com</a:t>
            </a:r>
          </a:p>
        </p:txBody>
      </p:sp>
      <p:sp>
        <p:nvSpPr>
          <p:cNvPr id="161" name="TextBox 21"/>
          <p:cNvSpPr txBox="1"/>
          <p:nvPr/>
        </p:nvSpPr>
        <p:spPr>
          <a:xfrm>
            <a:off x="4228589" y="6442538"/>
            <a:ext cx="4101442"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00" b="0">
                <a:solidFill>
                  <a:srgbClr val="FFFFFF"/>
                </a:solidFill>
              </a:defRPr>
            </a:lvl1pPr>
          </a:lstStyle>
          <a:p>
            <a:r>
              <a:rPr dirty="0"/>
              <a:t>© 2024 PROCEPT </a:t>
            </a:r>
            <a:r>
              <a:rPr dirty="0" err="1"/>
              <a:t>BioRobotics</a:t>
            </a:r>
            <a:r>
              <a:rPr dirty="0"/>
              <a:t> Corporation. All Rights Reserved.</a:t>
            </a:r>
            <a:r>
              <a:rPr lang="en-US" dirty="0">
                <a:solidFill>
                  <a:schemeClr val="bg1"/>
                </a:solidFill>
              </a:rPr>
              <a:t> </a:t>
            </a:r>
            <a:r>
              <a:rPr lang="en-US" sz="900" kern="100" spc="0" dirty="0">
                <a:solidFill>
                  <a:schemeClr val="bg1"/>
                </a:solidFill>
                <a:effectLst/>
                <a:latin typeface="Century Gothic" panose="020B0502020202020204" pitchFamily="34" charset="0"/>
                <a:ea typeface="Aptos" panose="020B0004020202020204" pitchFamily="34" charset="0"/>
                <a:cs typeface="Times New Roman (Body CS)"/>
              </a:rPr>
              <a:t>ML0570.C</a:t>
            </a:r>
            <a:endParaRPr dirty="0">
              <a:solidFill>
                <a:schemeClr val="bg1"/>
              </a:solidFill>
            </a:endParaRPr>
          </a:p>
        </p:txBody>
      </p:sp>
      <p:sp>
        <p:nvSpPr>
          <p:cNvPr id="162" name="Straight Connector 1"/>
          <p:cNvSpPr/>
          <p:nvPr/>
        </p:nvSpPr>
        <p:spPr>
          <a:xfrm>
            <a:off x="2587673" y="2772147"/>
            <a:ext cx="6953913" cy="1"/>
          </a:xfrm>
          <a:prstGeom prst="line">
            <a:avLst/>
          </a:prstGeom>
          <a:ln w="19050">
            <a:solidFill>
              <a:srgbClr val="FFFFFF"/>
            </a:solidFill>
            <a:miter/>
          </a:ln>
        </p:spPr>
        <p:txBody>
          <a:bodyPr lIns="45719" rIns="45719"/>
          <a:lstStyle/>
          <a:p>
            <a:endParaRPr/>
          </a:p>
        </p:txBody>
      </p:sp>
      <p:sp>
        <p:nvSpPr>
          <p:cNvPr id="163" name="Straight Connector 3"/>
          <p:cNvSpPr/>
          <p:nvPr/>
        </p:nvSpPr>
        <p:spPr>
          <a:xfrm>
            <a:off x="2587673" y="4440159"/>
            <a:ext cx="6953913" cy="1"/>
          </a:xfrm>
          <a:prstGeom prst="line">
            <a:avLst/>
          </a:prstGeom>
          <a:ln w="19050">
            <a:solidFill>
              <a:srgbClr val="FFFFFF"/>
            </a:solidFill>
            <a:miter/>
          </a:ln>
        </p:spPr>
        <p:txBody>
          <a:bodyPr lIns="45719" rIns="45719"/>
          <a:lstStyle/>
          <a:p>
            <a:endParaRPr/>
          </a:p>
        </p:txBody>
      </p:sp>
    </p:spTree>
    <p:extLst>
      <p:ext uri="{BB962C8B-B14F-4D97-AF65-F5344CB8AC3E}">
        <p14:creationId xmlns:p14="http://schemas.microsoft.com/office/powerpoint/2010/main" val="951345731"/>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68363"/>
          </a:xfrm>
        </p:spPr>
        <p:txBody>
          <a:bodyPr/>
          <a:lstStyle/>
          <a:p>
            <a:r>
              <a:rPr lang="en-US"/>
              <a:t>Click to edit Master title style</a:t>
            </a:r>
          </a:p>
        </p:txBody>
      </p:sp>
    </p:spTree>
    <p:extLst>
      <p:ext uri="{BB962C8B-B14F-4D97-AF65-F5344CB8AC3E}">
        <p14:creationId xmlns:p14="http://schemas.microsoft.com/office/powerpoint/2010/main" val="244480745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s">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
        <p:nvSpPr>
          <p:cNvPr id="5" name="Subtitle 2"/>
          <p:cNvSpPr>
            <a:spLocks noGrp="1"/>
          </p:cNvSpPr>
          <p:nvPr>
            <p:ph type="subTitle" idx="13"/>
          </p:nvPr>
        </p:nvSpPr>
        <p:spPr>
          <a:xfrm>
            <a:off x="609600" y="1163443"/>
            <a:ext cx="5486400" cy="281111"/>
          </a:xfrm>
          <a:prstGeom prst="rect">
            <a:avLst/>
          </a:prstGeom>
        </p:spPr>
        <p:txBody>
          <a:bodyPr lIns="0" tIns="0" rIns="0" bIns="0" anchor="ctr" anchorCtr="0"/>
          <a:lstStyle>
            <a:lvl1pPr marL="0" indent="0" algn="l">
              <a:buNone/>
              <a:defRPr sz="2400" b="1" i="0"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8" name="Content Placeholder 7"/>
          <p:cNvSpPr>
            <a:spLocks noGrp="1"/>
          </p:cNvSpPr>
          <p:nvPr>
            <p:ph sz="quarter" idx="15"/>
          </p:nvPr>
        </p:nvSpPr>
        <p:spPr>
          <a:xfrm>
            <a:off x="6181858" y="1163443"/>
            <a:ext cx="5486401" cy="281111"/>
          </a:xfrm>
          <a:prstGeom prst="rect">
            <a:avLst/>
          </a:prstGeom>
        </p:spPr>
        <p:txBody>
          <a:bodyPr lIns="0" tIns="0" rIns="0" bIns="0"/>
          <a:lstStyle>
            <a:lvl1pPr marL="0" indent="0" algn="l" defTabSz="1219170" rtl="0" eaLnBrk="1" latinLnBrk="0" hangingPunct="1">
              <a:lnSpc>
                <a:spcPct val="90000"/>
              </a:lnSpc>
              <a:spcBef>
                <a:spcPts val="1333"/>
              </a:spcBef>
              <a:buFont typeface="Arial"/>
              <a:buNone/>
              <a:defRPr lang="en-US" sz="2400" b="1" i="0" kern="1200" baseline="0" smtClean="0">
                <a:solidFill>
                  <a:schemeClr val="tx1"/>
                </a:solidFill>
                <a:latin typeface="+mn-lt"/>
                <a:ea typeface="+mn-ea"/>
                <a:cs typeface="+mn-cs"/>
              </a:defRPr>
            </a:lvl1pPr>
          </a:lstStyle>
          <a:p>
            <a:pPr lvl="0"/>
            <a:r>
              <a:rPr lang="en-US"/>
              <a:t>Click to edit Master text styles</a:t>
            </a:r>
          </a:p>
        </p:txBody>
      </p:sp>
      <p:sp>
        <p:nvSpPr>
          <p:cNvPr id="9" name="Content Placeholder 2"/>
          <p:cNvSpPr>
            <a:spLocks noGrp="1"/>
          </p:cNvSpPr>
          <p:nvPr>
            <p:ph idx="1"/>
          </p:nvPr>
        </p:nvSpPr>
        <p:spPr>
          <a:xfrm>
            <a:off x="609600"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6"/>
          </p:nvPr>
        </p:nvSpPr>
        <p:spPr>
          <a:xfrm>
            <a:off x="6181858"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33F16C36-9FFF-81C1-F65A-287F8339D0B1}"/>
              </a:ext>
            </a:extLst>
          </p:cNvPr>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1103505332"/>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8126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B115AFE-7D87-2E65-9963-2AE67A130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5E56D0C9-AF02-50E6-9D03-B5B4B0DD1C6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Content:</a:t>
            </a:r>
          </a:p>
        </p:txBody>
      </p:sp>
    </p:spTree>
    <p:extLst>
      <p:ext uri="{BB962C8B-B14F-4D97-AF65-F5344CB8AC3E}">
        <p14:creationId xmlns:p14="http://schemas.microsoft.com/office/powerpoint/2010/main" val="23899935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s/No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
        <p:nvSpPr>
          <p:cNvPr id="9" name="Content Placeholder 2"/>
          <p:cNvSpPr>
            <a:spLocks noGrp="1"/>
          </p:cNvSpPr>
          <p:nvPr>
            <p:ph idx="1"/>
          </p:nvPr>
        </p:nvSpPr>
        <p:spPr>
          <a:xfrm>
            <a:off x="609600" y="1163443"/>
            <a:ext cx="5486401"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6181858" y="1163443"/>
            <a:ext cx="5486401"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CEF20B9-B19B-E20D-18C2-B0A08AE2F1C9}"/>
              </a:ext>
            </a:extLst>
          </p:cNvPr>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10000282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0.xml"/><Relationship Id="rId1"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2.xml"/><Relationship Id="rId1" Type="http://schemas.openxmlformats.org/officeDocument/2006/relationships/slideLayout" Target="../slideLayouts/slideLayout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9.png"/><Relationship Id="rId2" Type="http://schemas.openxmlformats.org/officeDocument/2006/relationships/slideLayout" Target="../slideLayouts/slideLayout35.xml"/><Relationship Id="rId16" Type="http://schemas.openxmlformats.org/officeDocument/2006/relationships/image" Target="../media/image1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1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9.png"/><Relationship Id="rId2" Type="http://schemas.openxmlformats.org/officeDocument/2006/relationships/slideLayout" Target="../slideLayouts/slideLayout49.xml"/><Relationship Id="rId16" Type="http://schemas.openxmlformats.org/officeDocument/2006/relationships/image" Target="../media/image12.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14.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image" Target="../media/image11.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6.xml"/><Relationship Id="rId1" Type="http://schemas.openxmlformats.org/officeDocument/2006/relationships/slideLayout" Target="../slideLayouts/slideLayout64.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7.xml"/><Relationship Id="rId1" Type="http://schemas.openxmlformats.org/officeDocument/2006/relationships/slideLayout" Target="../slideLayouts/slideLayout6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9.png"/><Relationship Id="rId2" Type="http://schemas.openxmlformats.org/officeDocument/2006/relationships/slideLayout" Target="../slideLayouts/slideLayout67.xml"/><Relationship Id="rId16" Type="http://schemas.openxmlformats.org/officeDocument/2006/relationships/image" Target="../media/image12.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18.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2.png"/><Relationship Id="rId5" Type="http://schemas.openxmlformats.org/officeDocument/2006/relationships/slideLayout" Target="../slideLayouts/slideLayout25.xml"/><Relationship Id="rId10" Type="http://schemas.openxmlformats.org/officeDocument/2006/relationships/image" Target="../media/image5.png"/><Relationship Id="rId4" Type="http://schemas.openxmlformats.org/officeDocument/2006/relationships/slideLayout" Target="../slideLayouts/slideLayout24.xml"/><Relationship Id="rId9"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Footer Placeholder 4">
            <a:extLst>
              <a:ext uri="{FF2B5EF4-FFF2-40B4-BE49-F238E27FC236}">
                <a16:creationId xmlns:a16="http://schemas.microsoft.com/office/drawing/2014/main" id="{8251A7AF-320A-4BD3-8075-5442C81DBD99}"/>
              </a:ext>
            </a:extLst>
          </p:cNvPr>
          <p:cNvSpPr txBox="1">
            <a:spLocks/>
          </p:cNvSpPr>
          <p:nvPr/>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tx2">
                    <a:lumMod val="50000"/>
                    <a:lumOff val="50000"/>
                  </a:schemeClr>
                </a:solidFill>
                <a:latin typeface="calibri" charset="0"/>
              </a:rPr>
              <a:t>Copyright 2022 PROCEPT BioRobotics Corporation. All Rights Reserved. </a:t>
            </a:r>
          </a:p>
        </p:txBody>
      </p:sp>
      <p:sp>
        <p:nvSpPr>
          <p:cNvPr id="6" name="TextBox 5">
            <a:extLst>
              <a:ext uri="{FF2B5EF4-FFF2-40B4-BE49-F238E27FC236}">
                <a16:creationId xmlns:a16="http://schemas.microsoft.com/office/drawing/2014/main" id="{88FFE279-8B16-4114-8FF2-8E6D71514196}"/>
              </a:ext>
            </a:extLst>
          </p:cNvPr>
          <p:cNvSpPr txBox="1"/>
          <p:nvPr userDrawn="1"/>
        </p:nvSpPr>
        <p:spPr>
          <a:xfrm>
            <a:off x="11415622" y="6532411"/>
            <a:ext cx="776378" cy="215444"/>
          </a:xfrm>
          <a:prstGeom prst="rect">
            <a:avLst/>
          </a:prstGeom>
          <a:noFill/>
        </p:spPr>
        <p:txBody>
          <a:bodyPr wrap="square" rtlCol="0">
            <a:spAutoFit/>
          </a:bodyPr>
          <a:lstStyle/>
          <a:p>
            <a:pPr algn="ctr"/>
            <a:r>
              <a:rPr lang="en-US" sz="800" dirty="0">
                <a:solidFill>
                  <a:schemeClr val="tx2">
                    <a:lumMod val="50000"/>
                    <a:lumOff val="50000"/>
                  </a:schemeClr>
                </a:solidFill>
              </a:rPr>
              <a:t>DT0077.B</a:t>
            </a:r>
          </a:p>
        </p:txBody>
      </p:sp>
    </p:spTree>
    <p:extLst>
      <p:ext uri="{BB962C8B-B14F-4D97-AF65-F5344CB8AC3E}">
        <p14:creationId xmlns:p14="http://schemas.microsoft.com/office/powerpoint/2010/main" val="3644046028"/>
      </p:ext>
    </p:extLst>
  </p:cSld>
  <p:clrMap bg1="lt1" tx1="dk1" bg2="lt2" tx2="dk2" accent1="accent1" accent2="accent2" accent3="accent3" accent4="accent4" accent5="accent5" accent6="accent6" hlink="hlink" folHlink="folHlink"/>
  <p:sldLayoutIdLst>
    <p:sldLayoutId id="2147483680" r:id="rId1"/>
    <p:sldLayoutId id="2147483703" r:id="rId2"/>
    <p:sldLayoutId id="2147483705" r:id="rId3"/>
    <p:sldLayoutId id="2147483707" r:id="rId4"/>
  </p:sldLayoutIdLst>
  <p:transition>
    <p:fade/>
  </p:transition>
  <p:hf hdr="0" ft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189" algn="l" rtl="0" eaLnBrk="1" fontAlgn="base" hangingPunct="1">
        <a:spcBef>
          <a:spcPct val="0"/>
        </a:spcBef>
        <a:spcAft>
          <a:spcPct val="0"/>
        </a:spcAft>
        <a:defRPr sz="3200">
          <a:solidFill>
            <a:schemeClr val="bg1"/>
          </a:solidFill>
          <a:latin typeface="Arial" charset="0"/>
        </a:defRPr>
      </a:lvl6pPr>
      <a:lvl7pPr marL="914377" algn="l" rtl="0" eaLnBrk="1" fontAlgn="base" hangingPunct="1">
        <a:spcBef>
          <a:spcPct val="0"/>
        </a:spcBef>
        <a:spcAft>
          <a:spcPct val="0"/>
        </a:spcAft>
        <a:defRPr sz="3200">
          <a:solidFill>
            <a:schemeClr val="bg1"/>
          </a:solidFill>
          <a:latin typeface="Arial" charset="0"/>
        </a:defRPr>
      </a:lvl7pPr>
      <a:lvl8pPr marL="1371566" algn="l" rtl="0" eaLnBrk="1" fontAlgn="base" hangingPunct="1">
        <a:spcBef>
          <a:spcPct val="0"/>
        </a:spcBef>
        <a:spcAft>
          <a:spcPct val="0"/>
        </a:spcAft>
        <a:defRPr sz="3200">
          <a:solidFill>
            <a:schemeClr val="bg1"/>
          </a:solidFill>
          <a:latin typeface="Arial" charset="0"/>
        </a:defRPr>
      </a:lvl8pPr>
      <a:lvl9pPr marL="1828754" algn="l" rtl="0" eaLnBrk="1" fontAlgn="base" hangingPunct="1">
        <a:spcBef>
          <a:spcPct val="0"/>
        </a:spcBef>
        <a:spcAft>
          <a:spcPct val="0"/>
        </a:spcAft>
        <a:defRPr sz="3200">
          <a:solidFill>
            <a:schemeClr val="bg1"/>
          </a:solidFill>
          <a:latin typeface="Arial" charset="0"/>
        </a:defRPr>
      </a:lvl9pPr>
    </p:titleStyle>
    <p:bodyStyle>
      <a:lvl1pPr marL="342891" indent="-342891" algn="l" rtl="0" eaLnBrk="1" fontAlgn="base" hangingPunct="1">
        <a:spcBef>
          <a:spcPct val="20000"/>
        </a:spcBef>
        <a:spcAft>
          <a:spcPct val="0"/>
        </a:spcAft>
        <a:buChar char="•"/>
        <a:defRPr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defRPr>
      </a:lvl2pPr>
      <a:lvl3pPr marL="1142971" indent="-228594" algn="l" rtl="0" eaLnBrk="1" fontAlgn="base" hangingPunct="1">
        <a:spcBef>
          <a:spcPct val="20000"/>
        </a:spcBef>
        <a:spcAft>
          <a:spcPct val="0"/>
        </a:spcAft>
        <a:buChar char="•"/>
        <a:defRPr sz="2400">
          <a:solidFill>
            <a:schemeClr val="tx1"/>
          </a:solidFill>
          <a:latin typeface="+mn-lt"/>
        </a:defRPr>
      </a:lvl3pPr>
      <a:lvl4pPr marL="1600160" indent="-228594" algn="l" rtl="0" eaLnBrk="1" fontAlgn="base" hangingPunct="1">
        <a:spcBef>
          <a:spcPct val="20000"/>
        </a:spcBef>
        <a:spcAft>
          <a:spcPct val="0"/>
        </a:spcAft>
        <a:buChar char="–"/>
        <a:defRPr sz="2000">
          <a:solidFill>
            <a:schemeClr val="tx1"/>
          </a:solidFill>
          <a:latin typeface="+mn-lt"/>
        </a:defRPr>
      </a:lvl4pPr>
      <a:lvl5pPr marL="2057349" indent="-228594" algn="l" rtl="0" eaLnBrk="1" fontAlgn="base" hangingPunct="1">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4A35CE-71D9-A671-5EEA-154FAEEF8004}"/>
              </a:ext>
            </a:extLst>
          </p:cNvPr>
          <p:cNvPicPr>
            <a:picLocks noChangeAspect="1"/>
          </p:cNvPicPr>
          <p:nvPr userDrawn="1"/>
        </p:nvPicPr>
        <p:blipFill>
          <a:blip r:embed="rId3"/>
          <a:srcRect/>
          <a:stretch/>
        </p:blipFill>
        <p:spPr>
          <a:xfrm>
            <a:off x="0" y="5358384"/>
            <a:ext cx="12217211" cy="1602855"/>
          </a:xfrm>
          <a:prstGeom prst="rect">
            <a:avLst/>
          </a:prstGeom>
        </p:spPr>
      </p:pic>
    </p:spTree>
    <p:extLst>
      <p:ext uri="{BB962C8B-B14F-4D97-AF65-F5344CB8AC3E}">
        <p14:creationId xmlns:p14="http://schemas.microsoft.com/office/powerpoint/2010/main" val="2119017096"/>
      </p:ext>
    </p:extLst>
  </p:cSld>
  <p:clrMap bg1="lt1" tx1="dk1" bg2="lt2" tx2="dk2" accent1="accent1" accent2="accent2" accent3="accent3" accent4="accent4" accent5="accent5" accent6="accent6" hlink="hlink" folHlink="folHlink"/>
  <p:sldLayoutIdLst>
    <p:sldLayoutId id="214748372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94D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94D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94D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4A35CE-71D9-A671-5EEA-154FAEEF8004}"/>
              </a:ext>
            </a:extLst>
          </p:cNvPr>
          <p:cNvPicPr>
            <a:picLocks noChangeAspect="1"/>
          </p:cNvPicPr>
          <p:nvPr userDrawn="1"/>
        </p:nvPicPr>
        <p:blipFill>
          <a:blip r:embed="rId4"/>
          <a:srcRect/>
          <a:stretch/>
        </p:blipFill>
        <p:spPr>
          <a:xfrm>
            <a:off x="0" y="5255145"/>
            <a:ext cx="12217211" cy="1602855"/>
          </a:xfrm>
          <a:prstGeom prst="rect">
            <a:avLst/>
          </a:prstGeom>
        </p:spPr>
      </p:pic>
      <p:sp>
        <p:nvSpPr>
          <p:cNvPr id="4" name="TextBox 3">
            <a:extLst>
              <a:ext uri="{FF2B5EF4-FFF2-40B4-BE49-F238E27FC236}">
                <a16:creationId xmlns:a16="http://schemas.microsoft.com/office/drawing/2014/main" id="{6EA65D36-6810-999D-06BE-5CE09B0F1817}"/>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3994700540"/>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94D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94D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94D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5A21C7-3BE3-3A79-25C4-0EA7D0E33E94}"/>
              </a:ext>
            </a:extLst>
          </p:cNvPr>
          <p:cNvPicPr>
            <a:picLocks noChangeAspect="1"/>
          </p:cNvPicPr>
          <p:nvPr userDrawn="1"/>
        </p:nvPicPr>
        <p:blipFill>
          <a:blip r:embed="rId3"/>
          <a:srcRect/>
          <a:stretch/>
        </p:blipFill>
        <p:spPr>
          <a:xfrm>
            <a:off x="1" y="5358384"/>
            <a:ext cx="12192000" cy="1602855"/>
          </a:xfrm>
          <a:prstGeom prst="rect">
            <a:avLst/>
          </a:prstGeom>
        </p:spPr>
      </p:pic>
      <p:sp>
        <p:nvSpPr>
          <p:cNvPr id="4" name="TextBox 3">
            <a:extLst>
              <a:ext uri="{FF2B5EF4-FFF2-40B4-BE49-F238E27FC236}">
                <a16:creationId xmlns:a16="http://schemas.microsoft.com/office/drawing/2014/main" id="{0BC21182-48F9-B62C-D784-1653348B16D1}"/>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309380065"/>
      </p:ext>
    </p:extLst>
  </p:cSld>
  <p:clrMap bg1="lt1" tx1="dk1" bg2="lt2" tx2="dk2" accent1="accent1" accent2="accent2" accent3="accent3" accent4="accent4" accent5="accent5" accent6="accent6" hlink="hlink" folHlink="folHlink"/>
  <p:sldLayoutIdLst>
    <p:sldLayoutId id="2147483727" r:id="rId1"/>
  </p:sldLayoutIdLst>
  <p:hf hdr="0" dt="0"/>
  <p:txStyles>
    <p:titleStyle>
      <a:lvl1pPr algn="l" defTabSz="914400" rtl="0" eaLnBrk="1" latinLnBrk="0" hangingPunct="1">
        <a:lnSpc>
          <a:spcPct val="90000"/>
        </a:lnSpc>
        <a:spcBef>
          <a:spcPct val="0"/>
        </a:spcBef>
        <a:buNone/>
        <a:defRPr sz="3200" kern="1200">
          <a:solidFill>
            <a:srgbClr val="2B286F"/>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94D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840">
          <p15:clr>
            <a:srgbClr val="F26B43"/>
          </p15:clr>
        </p15:guide>
        <p15:guide id="3" orient="horz" pos="424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TextBox 6"/>
          <p:cNvSpPr txBox="1"/>
          <p:nvPr/>
        </p:nvSpPr>
        <p:spPr>
          <a:xfrm>
            <a:off x="5075284" y="6468810"/>
            <a:ext cx="351338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00" b="0">
                <a:solidFill>
                  <a:srgbClr val="808080"/>
                </a:solidFill>
              </a:defRPr>
            </a:lvl1pPr>
          </a:lstStyle>
          <a:p>
            <a:r>
              <a:t>© 2024 PROCEPT BioRobotics Corporation. All Rights Reserved.</a:t>
            </a:r>
          </a:p>
        </p:txBody>
      </p:sp>
      <p:pic>
        <p:nvPicPr>
          <p:cNvPr id="4" name="Picture 1" descr="Picture 1"/>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457790" y="6267394"/>
            <a:ext cx="2523621" cy="402832"/>
          </a:xfrm>
          <a:prstGeom prst="rect">
            <a:avLst/>
          </a:prstGeom>
          <a:ln w="12700">
            <a:miter lim="400000"/>
          </a:ln>
        </p:spPr>
      </p:pic>
      <p:sp>
        <p:nvSpPr>
          <p:cNvPr id="5" name="Title Text"/>
          <p:cNvSpPr txBox="1">
            <a:spLocks noGrp="1"/>
          </p:cNvSpPr>
          <p:nvPr>
            <p:ph type="title"/>
          </p:nvPr>
        </p:nvSpPr>
        <p:spPr>
          <a:xfrm>
            <a:off x="415600" y="593366"/>
            <a:ext cx="11360801" cy="7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Title Text</a:t>
            </a:r>
          </a:p>
        </p:txBody>
      </p:sp>
      <p:sp>
        <p:nvSpPr>
          <p:cNvPr id="6" name="Body Level One…"/>
          <p:cNvSpPr txBox="1">
            <a:spLocks noGrp="1"/>
          </p:cNvSpPr>
          <p:nvPr>
            <p:ph type="body" idx="1"/>
          </p:nvPr>
        </p:nvSpPr>
        <p:spPr>
          <a:xfrm>
            <a:off x="415600" y="1536633"/>
            <a:ext cx="11360801"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1663146" y="6302190"/>
            <a:ext cx="365066" cy="355665"/>
          </a:xfrm>
          <a:prstGeom prst="rect">
            <a:avLst/>
          </a:prstGeom>
          <a:ln w="12700">
            <a:miter lim="400000"/>
          </a:ln>
        </p:spPr>
        <p:txBody>
          <a:bodyPr wrap="none" lIns="91424" tIns="91424" rIns="91424" bIns="91424" anchor="ctr">
            <a:normAutofit/>
          </a:bodyPr>
          <a:lstStyle>
            <a:lvl1pPr algn="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07959842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transition spd="med"/>
  <p:txStyles>
    <p:titleStyle>
      <a:lvl1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1pPr>
      <a:lvl2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2pPr>
      <a:lvl3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3pPr>
      <a:lvl4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4pPr>
      <a:lvl5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5pPr>
      <a:lvl6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6pPr>
      <a:lvl7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7pPr>
      <a:lvl8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8pPr>
      <a:lvl9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9pPr>
    </p:titleStyle>
    <p:bodyStyle>
      <a:lvl1pPr marL="609584" marR="0" indent="-457189"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1pPr>
      <a:lvl2pPr marL="1285314" marR="0" indent="-489467"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2pPr>
      <a:lvl3pPr marL="2007852" marR="0" indent="-602421"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3pPr>
      <a:lvl4pPr marL="2667638"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4pPr>
      <a:lvl5pPr marL="3277223"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5pPr>
      <a:lvl6pPr marL="3886808"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6pPr>
      <a:lvl7pPr marL="4496392"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7pPr>
      <a:lvl8pPr marL="5105977"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8pPr>
      <a:lvl9pPr marL="5715563"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TextBox 6"/>
          <p:cNvSpPr txBox="1"/>
          <p:nvPr/>
        </p:nvSpPr>
        <p:spPr>
          <a:xfrm>
            <a:off x="5075284" y="6468810"/>
            <a:ext cx="3513384"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900" b="0">
                <a:solidFill>
                  <a:srgbClr val="808080"/>
                </a:solidFill>
              </a:defRPr>
            </a:lvl1pPr>
          </a:lstStyle>
          <a:p>
            <a:r>
              <a:t>© 2024 PROCEPT BioRobotics Corporation. All Rights Reserved.</a:t>
            </a:r>
          </a:p>
        </p:txBody>
      </p:sp>
      <p:pic>
        <p:nvPicPr>
          <p:cNvPr id="4" name="Picture 1" descr="Picture 1"/>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457790" y="6267394"/>
            <a:ext cx="2523621" cy="402832"/>
          </a:xfrm>
          <a:prstGeom prst="rect">
            <a:avLst/>
          </a:prstGeom>
          <a:ln w="12700">
            <a:miter lim="400000"/>
          </a:ln>
        </p:spPr>
      </p:pic>
      <p:sp>
        <p:nvSpPr>
          <p:cNvPr id="5" name="Title Text"/>
          <p:cNvSpPr txBox="1">
            <a:spLocks noGrp="1"/>
          </p:cNvSpPr>
          <p:nvPr>
            <p:ph type="title"/>
          </p:nvPr>
        </p:nvSpPr>
        <p:spPr>
          <a:xfrm>
            <a:off x="415600" y="593366"/>
            <a:ext cx="11360801" cy="7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Title Text</a:t>
            </a:r>
          </a:p>
        </p:txBody>
      </p:sp>
      <p:sp>
        <p:nvSpPr>
          <p:cNvPr id="6" name="Body Level One…"/>
          <p:cNvSpPr txBox="1">
            <a:spLocks noGrp="1"/>
          </p:cNvSpPr>
          <p:nvPr>
            <p:ph type="body" idx="1"/>
          </p:nvPr>
        </p:nvSpPr>
        <p:spPr>
          <a:xfrm>
            <a:off x="415600" y="1536633"/>
            <a:ext cx="11360801"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1663146" y="6302190"/>
            <a:ext cx="365066" cy="355665"/>
          </a:xfrm>
          <a:prstGeom prst="rect">
            <a:avLst/>
          </a:prstGeom>
          <a:ln w="12700">
            <a:miter lim="400000"/>
          </a:ln>
        </p:spPr>
        <p:txBody>
          <a:bodyPr wrap="none" lIns="91424" tIns="91424" rIns="91424" bIns="91424" anchor="ctr">
            <a:normAutofit/>
          </a:bodyPr>
          <a:lstStyle>
            <a:lvl1pPr algn="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07967620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transition spd="med"/>
  <p:txStyles>
    <p:titleStyle>
      <a:lvl1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1pPr>
      <a:lvl2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2pPr>
      <a:lvl3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3pPr>
      <a:lvl4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4pPr>
      <a:lvl5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5pPr>
      <a:lvl6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6pPr>
      <a:lvl7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7pPr>
      <a:lvl8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8pPr>
      <a:lvl9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9pPr>
    </p:titleStyle>
    <p:bodyStyle>
      <a:lvl1pPr marL="609584" marR="0" indent="-457189"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1pPr>
      <a:lvl2pPr marL="1285314" marR="0" indent="-489467"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2pPr>
      <a:lvl3pPr marL="2007852" marR="0" indent="-602421"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3pPr>
      <a:lvl4pPr marL="2667638"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4pPr>
      <a:lvl5pPr marL="3277223"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5pPr>
      <a:lvl6pPr marL="3886808"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6pPr>
      <a:lvl7pPr marL="4496392"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7pPr>
      <a:lvl8pPr marL="5105977"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8pPr>
      <a:lvl9pPr marL="5715563"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4A35CE-71D9-A671-5EEA-154FAEEF8004}"/>
              </a:ext>
            </a:extLst>
          </p:cNvPr>
          <p:cNvPicPr>
            <a:picLocks noChangeAspect="1"/>
          </p:cNvPicPr>
          <p:nvPr userDrawn="1"/>
        </p:nvPicPr>
        <p:blipFill>
          <a:blip r:embed="rId4"/>
          <a:srcRect/>
          <a:stretch/>
        </p:blipFill>
        <p:spPr>
          <a:xfrm>
            <a:off x="0" y="5358384"/>
            <a:ext cx="12217211" cy="1602855"/>
          </a:xfrm>
          <a:prstGeom prst="rect">
            <a:avLst/>
          </a:prstGeom>
        </p:spPr>
      </p:pic>
      <p:sp>
        <p:nvSpPr>
          <p:cNvPr id="4" name="TextBox 3">
            <a:extLst>
              <a:ext uri="{FF2B5EF4-FFF2-40B4-BE49-F238E27FC236}">
                <a16:creationId xmlns:a16="http://schemas.microsoft.com/office/drawing/2014/main" id="{0537712A-D09F-E2EA-1A99-99FE5E371086}"/>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2391522933"/>
      </p:ext>
    </p:extLst>
  </p:cSld>
  <p:clrMap bg1="lt1" tx1="dk1" bg2="lt2" tx2="dk2" accent1="accent1" accent2="accent2" accent3="accent3" accent4="accent4" accent5="accent5" accent6="accent6" hlink="hlink" folHlink="folHlink"/>
  <p:sldLayoutIdLst>
    <p:sldLayoutId id="2147483759" r:id="rId1"/>
    <p:sldLayoutId id="2147483760"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94D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94D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94D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4A35CE-71D9-A671-5EEA-154FAEEF8004}"/>
              </a:ext>
            </a:extLst>
          </p:cNvPr>
          <p:cNvPicPr>
            <a:picLocks noChangeAspect="1"/>
          </p:cNvPicPr>
          <p:nvPr userDrawn="1"/>
        </p:nvPicPr>
        <p:blipFill>
          <a:blip r:embed="rId3"/>
          <a:srcRect/>
          <a:stretch/>
        </p:blipFill>
        <p:spPr>
          <a:xfrm>
            <a:off x="0" y="5358384"/>
            <a:ext cx="12217211" cy="1602855"/>
          </a:xfrm>
          <a:prstGeom prst="rect">
            <a:avLst/>
          </a:prstGeom>
        </p:spPr>
      </p:pic>
      <p:sp>
        <p:nvSpPr>
          <p:cNvPr id="2" name="TextBox 1">
            <a:extLst>
              <a:ext uri="{FF2B5EF4-FFF2-40B4-BE49-F238E27FC236}">
                <a16:creationId xmlns:a16="http://schemas.microsoft.com/office/drawing/2014/main" id="{D576EE7D-8C09-597A-42D4-FFB83D2B5AAC}"/>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3221208255"/>
      </p:ext>
    </p:extLst>
  </p:cSld>
  <p:clrMap bg1="lt1" tx1="dk1" bg2="lt2" tx2="dk2" accent1="accent1" accent2="accent2" accent3="accent3" accent4="accent4" accent5="accent5" accent6="accent6" hlink="hlink" folHlink="folHlink"/>
  <p:sldLayoutIdLst>
    <p:sldLayoutId id="2147483762"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94D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94D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94D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5A21C7-3BE3-3A79-25C4-0EA7D0E33E94}"/>
              </a:ext>
            </a:extLst>
          </p:cNvPr>
          <p:cNvPicPr>
            <a:picLocks noChangeAspect="1"/>
          </p:cNvPicPr>
          <p:nvPr userDrawn="1"/>
        </p:nvPicPr>
        <p:blipFill>
          <a:blip r:embed="rId3"/>
          <a:srcRect/>
          <a:stretch/>
        </p:blipFill>
        <p:spPr>
          <a:xfrm>
            <a:off x="1" y="5358384"/>
            <a:ext cx="12192000" cy="1602855"/>
          </a:xfrm>
          <a:prstGeom prst="rect">
            <a:avLst/>
          </a:prstGeom>
        </p:spPr>
      </p:pic>
      <p:sp>
        <p:nvSpPr>
          <p:cNvPr id="4" name="TextBox 3">
            <a:extLst>
              <a:ext uri="{FF2B5EF4-FFF2-40B4-BE49-F238E27FC236}">
                <a16:creationId xmlns:a16="http://schemas.microsoft.com/office/drawing/2014/main" id="{1AEECF14-3F3F-9C39-EBB4-54DC0D619321}"/>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655910442"/>
      </p:ext>
    </p:extLst>
  </p:cSld>
  <p:clrMap bg1="lt1" tx1="dk1" bg2="lt2" tx2="dk2" accent1="accent1" accent2="accent2" accent3="accent3" accent4="accent4" accent5="accent5" accent6="accent6" hlink="hlink" folHlink="folHlink"/>
  <p:sldLayoutIdLst>
    <p:sldLayoutId id="2147483765" r:id="rId1"/>
  </p:sldLayoutIdLst>
  <p:hf hdr="0" dt="0"/>
  <p:txStyles>
    <p:titleStyle>
      <a:lvl1pPr algn="l" defTabSz="914400" rtl="0" eaLnBrk="1" latinLnBrk="0" hangingPunct="1">
        <a:lnSpc>
          <a:spcPct val="90000"/>
        </a:lnSpc>
        <a:spcBef>
          <a:spcPct val="0"/>
        </a:spcBef>
        <a:buNone/>
        <a:defRPr sz="3200" kern="1200">
          <a:solidFill>
            <a:srgbClr val="2B286F"/>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94D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840">
          <p15:clr>
            <a:srgbClr val="F26B43"/>
          </p15:clr>
        </p15:guide>
        <p15:guide id="3" orient="horz" pos="4248">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TextBox 6"/>
          <p:cNvSpPr txBox="1"/>
          <p:nvPr/>
        </p:nvSpPr>
        <p:spPr>
          <a:xfrm>
            <a:off x="5075284" y="6468810"/>
            <a:ext cx="351338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00" b="0">
                <a:solidFill>
                  <a:srgbClr val="808080"/>
                </a:solidFill>
              </a:defRPr>
            </a:lvl1pPr>
          </a:lstStyle>
          <a:p>
            <a:r>
              <a:t>© 2024 PROCEPT BioRobotics Corporation. All Rights Reserved.</a:t>
            </a:r>
          </a:p>
        </p:txBody>
      </p:sp>
      <p:pic>
        <p:nvPicPr>
          <p:cNvPr id="4" name="Picture 1" descr="Picture 1"/>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457790" y="6267394"/>
            <a:ext cx="2523621" cy="402832"/>
          </a:xfrm>
          <a:prstGeom prst="rect">
            <a:avLst/>
          </a:prstGeom>
          <a:ln w="12700">
            <a:miter lim="400000"/>
          </a:ln>
        </p:spPr>
      </p:pic>
      <p:sp>
        <p:nvSpPr>
          <p:cNvPr id="5" name="Title Text"/>
          <p:cNvSpPr txBox="1">
            <a:spLocks noGrp="1"/>
          </p:cNvSpPr>
          <p:nvPr>
            <p:ph type="title"/>
          </p:nvPr>
        </p:nvSpPr>
        <p:spPr>
          <a:xfrm>
            <a:off x="415600" y="593366"/>
            <a:ext cx="11360801" cy="7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Title Text</a:t>
            </a:r>
          </a:p>
        </p:txBody>
      </p:sp>
      <p:sp>
        <p:nvSpPr>
          <p:cNvPr id="6" name="Body Level One…"/>
          <p:cNvSpPr txBox="1">
            <a:spLocks noGrp="1"/>
          </p:cNvSpPr>
          <p:nvPr>
            <p:ph type="body" idx="1"/>
          </p:nvPr>
        </p:nvSpPr>
        <p:spPr>
          <a:xfrm>
            <a:off x="415600" y="1536633"/>
            <a:ext cx="11360801"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1663146" y="6302190"/>
            <a:ext cx="365066" cy="355665"/>
          </a:xfrm>
          <a:prstGeom prst="rect">
            <a:avLst/>
          </a:prstGeom>
          <a:ln w="12700">
            <a:miter lim="400000"/>
          </a:ln>
        </p:spPr>
        <p:txBody>
          <a:bodyPr wrap="none" lIns="91424" tIns="91424" rIns="91424" bIns="91424" anchor="ctr">
            <a:normAutofit/>
          </a:bodyPr>
          <a:lstStyle>
            <a:lvl1pPr algn="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25396723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Lst>
  <p:transition spd="med"/>
  <p:txStyles>
    <p:titleStyle>
      <a:lvl1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1pPr>
      <a:lvl2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2pPr>
      <a:lvl3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3pPr>
      <a:lvl4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4pPr>
      <a:lvl5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5pPr>
      <a:lvl6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6pPr>
      <a:lvl7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7pPr>
      <a:lvl8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8pPr>
      <a:lvl9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9pPr>
    </p:titleStyle>
    <p:bodyStyle>
      <a:lvl1pPr marL="609584" marR="0" indent="-457189"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1pPr>
      <a:lvl2pPr marL="1285314" marR="0" indent="-489467"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2pPr>
      <a:lvl3pPr marL="2007852" marR="0" indent="-602421"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3pPr>
      <a:lvl4pPr marL="2667638"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4pPr>
      <a:lvl5pPr marL="3277223"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5pPr>
      <a:lvl6pPr marL="3886808"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6pPr>
      <a:lvl7pPr marL="4496392"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7pPr>
      <a:lvl8pPr marL="5105977"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8pPr>
      <a:lvl9pPr marL="5715563"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4A35CE-71D9-A671-5EEA-154FAEEF8004}"/>
              </a:ext>
            </a:extLst>
          </p:cNvPr>
          <p:cNvPicPr>
            <a:picLocks noChangeAspect="1"/>
          </p:cNvPicPr>
          <p:nvPr userDrawn="1"/>
        </p:nvPicPr>
        <p:blipFill>
          <a:blip r:embed="rId4"/>
          <a:srcRect/>
          <a:stretch/>
        </p:blipFill>
        <p:spPr>
          <a:xfrm>
            <a:off x="0" y="5255145"/>
            <a:ext cx="12217211" cy="1602855"/>
          </a:xfrm>
          <a:prstGeom prst="rect">
            <a:avLst/>
          </a:prstGeom>
        </p:spPr>
      </p:pic>
      <p:sp>
        <p:nvSpPr>
          <p:cNvPr id="2" name="TextBox 1">
            <a:extLst>
              <a:ext uri="{FF2B5EF4-FFF2-40B4-BE49-F238E27FC236}">
                <a16:creationId xmlns:a16="http://schemas.microsoft.com/office/drawing/2014/main" id="{F208FD65-E3CD-CD94-D4BC-1ED1DF547755}"/>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ML0660.A</a:t>
            </a:r>
          </a:p>
        </p:txBody>
      </p:sp>
    </p:spTree>
    <p:extLst>
      <p:ext uri="{BB962C8B-B14F-4D97-AF65-F5344CB8AC3E}">
        <p14:creationId xmlns:p14="http://schemas.microsoft.com/office/powerpoint/2010/main" val="4174605611"/>
      </p:ext>
    </p:extLst>
  </p:cSld>
  <p:clrMap bg1="lt1" tx1="dk1" bg2="lt2" tx2="dk2" accent1="accent1" accent2="accent2" accent3="accent3" accent4="accent4" accent5="accent5" accent6="accent6" hlink="hlink" folHlink="folHlink"/>
  <p:sldLayoutIdLst>
    <p:sldLayoutId id="2147483782" r:id="rId1"/>
    <p:sldLayoutId id="214748378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94D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94D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94D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Footer Placeholder 4">
            <a:extLst>
              <a:ext uri="{FF2B5EF4-FFF2-40B4-BE49-F238E27FC236}">
                <a16:creationId xmlns:a16="http://schemas.microsoft.com/office/drawing/2014/main" id="{CA4577F0-B689-4131-96FB-D86C74E4D49C}"/>
              </a:ext>
            </a:extLst>
          </p:cNvPr>
          <p:cNvSpPr txBox="1">
            <a:spLocks/>
          </p:cNvSpPr>
          <p:nvPr/>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bg1"/>
                </a:solidFill>
                <a:latin typeface="calibri" charset="0"/>
              </a:rPr>
              <a:t>Copyright 2022 PROCEPT BioRobotics Corporation. All Rights Reserved. </a:t>
            </a:r>
          </a:p>
        </p:txBody>
      </p:sp>
      <p:sp>
        <p:nvSpPr>
          <p:cNvPr id="5" name="TextBox 4">
            <a:extLst>
              <a:ext uri="{FF2B5EF4-FFF2-40B4-BE49-F238E27FC236}">
                <a16:creationId xmlns:a16="http://schemas.microsoft.com/office/drawing/2014/main" id="{878BFAE6-D0FA-4630-8EAC-94FF0E08E7CF}"/>
              </a:ext>
            </a:extLst>
          </p:cNvPr>
          <p:cNvSpPr txBox="1"/>
          <p:nvPr userDrawn="1"/>
        </p:nvSpPr>
        <p:spPr>
          <a:xfrm>
            <a:off x="11415622" y="6534835"/>
            <a:ext cx="776378" cy="215444"/>
          </a:xfrm>
          <a:prstGeom prst="rect">
            <a:avLst/>
          </a:prstGeom>
          <a:noFill/>
        </p:spPr>
        <p:txBody>
          <a:bodyPr wrap="square" rtlCol="0">
            <a:spAutoFit/>
          </a:bodyPr>
          <a:lstStyle/>
          <a:p>
            <a:pPr algn="ctr"/>
            <a:r>
              <a:rPr lang="en-US" sz="800" dirty="0">
                <a:solidFill>
                  <a:schemeClr val="bg1"/>
                </a:solidFill>
              </a:rPr>
              <a:t>DT0077.B</a:t>
            </a:r>
          </a:p>
        </p:txBody>
      </p:sp>
    </p:spTree>
    <p:extLst>
      <p:ext uri="{BB962C8B-B14F-4D97-AF65-F5344CB8AC3E}">
        <p14:creationId xmlns:p14="http://schemas.microsoft.com/office/powerpoint/2010/main" val="2100210221"/>
      </p:ext>
    </p:extLst>
  </p:cSld>
  <p:clrMap bg1="lt1" tx1="dk1" bg2="lt2" tx2="dk2" accent1="accent1" accent2="accent2" accent3="accent3" accent4="accent4" accent5="accent5" accent6="accent6" hlink="hlink" folHlink="folHlink"/>
  <p:sldLayoutIdLst>
    <p:sldLayoutId id="2147483682" r:id="rId1"/>
  </p:sldLayoutIdLst>
  <p:transition>
    <p:fade/>
  </p:transition>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Footer Placeholder 4">
            <a:extLst>
              <a:ext uri="{FF2B5EF4-FFF2-40B4-BE49-F238E27FC236}">
                <a16:creationId xmlns:a16="http://schemas.microsoft.com/office/drawing/2014/main" id="{190F69F9-47F6-454C-B42A-22F92F5E15F1}"/>
              </a:ext>
            </a:extLst>
          </p:cNvPr>
          <p:cNvSpPr txBox="1">
            <a:spLocks/>
          </p:cNvSpPr>
          <p:nvPr/>
        </p:nvSpPr>
        <p:spPr>
          <a:xfrm>
            <a:off x="4796739" y="6422266"/>
            <a:ext cx="2618704"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ctr"/>
            <a:r>
              <a:rPr lang="en-US" sz="867" baseline="0" dirty="0">
                <a:latin typeface="calibri" charset="0"/>
              </a:rPr>
              <a:t>CONFIDENTIAL - INTERNAL USE ONLY</a:t>
            </a:r>
          </a:p>
        </p:txBody>
      </p:sp>
      <p:sp>
        <p:nvSpPr>
          <p:cNvPr id="4" name="Footer Placeholder 4">
            <a:extLst>
              <a:ext uri="{FF2B5EF4-FFF2-40B4-BE49-F238E27FC236}">
                <a16:creationId xmlns:a16="http://schemas.microsoft.com/office/drawing/2014/main" id="{E073D6AA-4A26-4C3B-8838-F92B0029C942}"/>
              </a:ext>
            </a:extLst>
          </p:cNvPr>
          <p:cNvSpPr txBox="1">
            <a:spLocks/>
          </p:cNvSpPr>
          <p:nvPr/>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bg1"/>
                </a:solidFill>
                <a:latin typeface="calibri" charset="0"/>
              </a:rPr>
              <a:t>Copyright 2022 PROCEPT BioRobotics Corporation. All Rights Reserved. </a:t>
            </a:r>
          </a:p>
        </p:txBody>
      </p:sp>
      <p:sp>
        <p:nvSpPr>
          <p:cNvPr id="6" name="TextBox 5">
            <a:extLst>
              <a:ext uri="{FF2B5EF4-FFF2-40B4-BE49-F238E27FC236}">
                <a16:creationId xmlns:a16="http://schemas.microsoft.com/office/drawing/2014/main" id="{4B1D916D-E013-4DB3-98A1-EDC2A75D6CD6}"/>
              </a:ext>
            </a:extLst>
          </p:cNvPr>
          <p:cNvSpPr txBox="1"/>
          <p:nvPr userDrawn="1"/>
        </p:nvSpPr>
        <p:spPr>
          <a:xfrm>
            <a:off x="11415622" y="6534835"/>
            <a:ext cx="776378" cy="215444"/>
          </a:xfrm>
          <a:prstGeom prst="rect">
            <a:avLst/>
          </a:prstGeom>
          <a:noFill/>
        </p:spPr>
        <p:txBody>
          <a:bodyPr wrap="square" rtlCol="0">
            <a:spAutoFit/>
          </a:bodyPr>
          <a:lstStyle/>
          <a:p>
            <a:pPr algn="ctr"/>
            <a:r>
              <a:rPr lang="en-US" sz="800" dirty="0">
                <a:solidFill>
                  <a:schemeClr val="bg1"/>
                </a:solidFill>
              </a:rPr>
              <a:t>DT0077.B</a:t>
            </a:r>
          </a:p>
        </p:txBody>
      </p:sp>
    </p:spTree>
    <p:extLst>
      <p:ext uri="{BB962C8B-B14F-4D97-AF65-F5344CB8AC3E}">
        <p14:creationId xmlns:p14="http://schemas.microsoft.com/office/powerpoint/2010/main" val="3617258358"/>
      </p:ext>
    </p:extLst>
  </p:cSld>
  <p:clrMap bg1="lt1" tx1="dk1" bg2="lt2" tx2="dk2" accent1="accent1" accent2="accent2" accent3="accent3" accent4="accent4" accent5="accent5" accent6="accent6" hlink="hlink" folHlink="folHlink"/>
  <p:sldLayoutIdLst>
    <p:sldLayoutId id="2147483684" r:id="rId1"/>
  </p:sldLayoutIdLst>
  <p:transition>
    <p:fade/>
  </p:transition>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297670" y="279199"/>
            <a:ext cx="1583605" cy="258403"/>
          </a:xfrm>
          <a:prstGeom prst="rect">
            <a:avLst/>
          </a:prstGeom>
        </p:spPr>
      </p:pic>
      <p:sp>
        <p:nvSpPr>
          <p:cNvPr id="5" name="Footer Placeholder 4">
            <a:extLst>
              <a:ext uri="{FF2B5EF4-FFF2-40B4-BE49-F238E27FC236}">
                <a16:creationId xmlns:a16="http://schemas.microsoft.com/office/drawing/2014/main" id="{BEB25DE3-9E55-4B7D-AEBE-FD6687DA111C}"/>
              </a:ext>
            </a:extLst>
          </p:cNvPr>
          <p:cNvSpPr txBox="1">
            <a:spLocks/>
          </p:cNvSpPr>
          <p:nvPr/>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bg1"/>
                </a:solidFill>
                <a:latin typeface="calibri" charset="0"/>
              </a:rPr>
              <a:t>Copyright 2022 PROCEPT BioRobotics Corporation. All Rights Reserved. </a:t>
            </a:r>
          </a:p>
        </p:txBody>
      </p:sp>
      <p:sp>
        <p:nvSpPr>
          <p:cNvPr id="6" name="TextBox 5">
            <a:extLst>
              <a:ext uri="{FF2B5EF4-FFF2-40B4-BE49-F238E27FC236}">
                <a16:creationId xmlns:a16="http://schemas.microsoft.com/office/drawing/2014/main" id="{09703F19-A204-4522-80AE-B6B238AC19D2}"/>
              </a:ext>
            </a:extLst>
          </p:cNvPr>
          <p:cNvSpPr txBox="1"/>
          <p:nvPr userDrawn="1"/>
        </p:nvSpPr>
        <p:spPr>
          <a:xfrm>
            <a:off x="11415622" y="6532411"/>
            <a:ext cx="776378" cy="215444"/>
          </a:xfrm>
          <a:prstGeom prst="rect">
            <a:avLst/>
          </a:prstGeom>
          <a:noFill/>
        </p:spPr>
        <p:txBody>
          <a:bodyPr wrap="square" rtlCol="0">
            <a:spAutoFit/>
          </a:bodyPr>
          <a:lstStyle/>
          <a:p>
            <a:pPr algn="ctr"/>
            <a:r>
              <a:rPr lang="en-US" sz="800" dirty="0">
                <a:solidFill>
                  <a:schemeClr val="bg1"/>
                </a:solidFill>
              </a:rPr>
              <a:t>DT0077.B</a:t>
            </a:r>
          </a:p>
        </p:txBody>
      </p:sp>
    </p:spTree>
    <p:extLst>
      <p:ext uri="{BB962C8B-B14F-4D97-AF65-F5344CB8AC3E}">
        <p14:creationId xmlns:p14="http://schemas.microsoft.com/office/powerpoint/2010/main" val="22075767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ransition>
    <p:fade/>
  </p:transition>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297670" y="279199"/>
            <a:ext cx="1583605" cy="258403"/>
          </a:xfrm>
          <a:prstGeom prst="rect">
            <a:avLst/>
          </a:prstGeom>
        </p:spPr>
      </p:pic>
      <p:sp>
        <p:nvSpPr>
          <p:cNvPr id="5" name="Footer Placeholder 4">
            <a:extLst>
              <a:ext uri="{FF2B5EF4-FFF2-40B4-BE49-F238E27FC236}">
                <a16:creationId xmlns:a16="http://schemas.microsoft.com/office/drawing/2014/main" id="{4AC41349-6F19-4DCA-BDEE-0F815D5BD66F}"/>
              </a:ext>
            </a:extLst>
          </p:cNvPr>
          <p:cNvSpPr txBox="1">
            <a:spLocks/>
          </p:cNvSpPr>
          <p:nvPr/>
        </p:nvSpPr>
        <p:spPr>
          <a:xfrm>
            <a:off x="4796739" y="6422266"/>
            <a:ext cx="2618704"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ctr"/>
            <a:r>
              <a:rPr lang="en-US" sz="867" baseline="0" dirty="0">
                <a:latin typeface="calibri" charset="0"/>
              </a:rPr>
              <a:t>CONFIDENTIAL - INTERNAL USE ONLY</a:t>
            </a:r>
          </a:p>
        </p:txBody>
      </p:sp>
      <p:sp>
        <p:nvSpPr>
          <p:cNvPr id="6" name="Footer Placeholder 4">
            <a:extLst>
              <a:ext uri="{FF2B5EF4-FFF2-40B4-BE49-F238E27FC236}">
                <a16:creationId xmlns:a16="http://schemas.microsoft.com/office/drawing/2014/main" id="{AE89FBB8-A647-414A-96AA-D29F28F1C856}"/>
              </a:ext>
            </a:extLst>
          </p:cNvPr>
          <p:cNvSpPr txBox="1">
            <a:spLocks/>
          </p:cNvSpPr>
          <p:nvPr/>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bg1"/>
                </a:solidFill>
                <a:latin typeface="calibri" charset="0"/>
              </a:rPr>
              <a:t>Copyright 2022 PROCEPT BioRobotics Corporation. All Rights Reserved. </a:t>
            </a:r>
          </a:p>
        </p:txBody>
      </p:sp>
      <p:sp>
        <p:nvSpPr>
          <p:cNvPr id="8" name="TextBox 7">
            <a:extLst>
              <a:ext uri="{FF2B5EF4-FFF2-40B4-BE49-F238E27FC236}">
                <a16:creationId xmlns:a16="http://schemas.microsoft.com/office/drawing/2014/main" id="{4F2572B7-58DF-4078-84E8-E0633F8B2D3E}"/>
              </a:ext>
            </a:extLst>
          </p:cNvPr>
          <p:cNvSpPr txBox="1"/>
          <p:nvPr userDrawn="1"/>
        </p:nvSpPr>
        <p:spPr>
          <a:xfrm>
            <a:off x="11415622" y="6532411"/>
            <a:ext cx="776378" cy="215444"/>
          </a:xfrm>
          <a:prstGeom prst="rect">
            <a:avLst/>
          </a:prstGeom>
          <a:noFill/>
        </p:spPr>
        <p:txBody>
          <a:bodyPr wrap="square" rtlCol="0">
            <a:spAutoFit/>
          </a:bodyPr>
          <a:lstStyle/>
          <a:p>
            <a:pPr algn="ctr"/>
            <a:r>
              <a:rPr lang="en-US" sz="800" dirty="0">
                <a:solidFill>
                  <a:schemeClr val="bg1"/>
                </a:solidFill>
              </a:rPr>
              <a:t>DT0077.B</a:t>
            </a:r>
          </a:p>
        </p:txBody>
      </p:sp>
    </p:spTree>
    <p:extLst>
      <p:ext uri="{BB962C8B-B14F-4D97-AF65-F5344CB8AC3E}">
        <p14:creationId xmlns:p14="http://schemas.microsoft.com/office/powerpoint/2010/main" val="289311259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ransition>
    <p:fade/>
  </p:transition>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Footer Placeholder 4">
            <a:extLst>
              <a:ext uri="{FF2B5EF4-FFF2-40B4-BE49-F238E27FC236}">
                <a16:creationId xmlns:a16="http://schemas.microsoft.com/office/drawing/2014/main" id="{C8BF127D-ABAF-4A60-8AE7-4DD197DBB568}"/>
              </a:ext>
            </a:extLst>
          </p:cNvPr>
          <p:cNvSpPr txBox="1">
            <a:spLocks/>
          </p:cNvSpPr>
          <p:nvPr/>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bg1"/>
                </a:solidFill>
                <a:latin typeface="calibri" charset="0"/>
              </a:rPr>
              <a:t>Copyright 2022 PROCEPT BioRobotics Corporation. All Rights Reserved. </a:t>
            </a:r>
          </a:p>
        </p:txBody>
      </p:sp>
      <p:sp>
        <p:nvSpPr>
          <p:cNvPr id="5" name="TextBox 4">
            <a:extLst>
              <a:ext uri="{FF2B5EF4-FFF2-40B4-BE49-F238E27FC236}">
                <a16:creationId xmlns:a16="http://schemas.microsoft.com/office/drawing/2014/main" id="{494DE58B-FBBA-4692-92F7-0AFB6B335D17}"/>
              </a:ext>
            </a:extLst>
          </p:cNvPr>
          <p:cNvSpPr txBox="1"/>
          <p:nvPr userDrawn="1"/>
        </p:nvSpPr>
        <p:spPr>
          <a:xfrm>
            <a:off x="11415622" y="6532411"/>
            <a:ext cx="776378" cy="215444"/>
          </a:xfrm>
          <a:prstGeom prst="rect">
            <a:avLst/>
          </a:prstGeom>
          <a:noFill/>
        </p:spPr>
        <p:txBody>
          <a:bodyPr wrap="square" rtlCol="0">
            <a:spAutoFit/>
          </a:bodyPr>
          <a:lstStyle/>
          <a:p>
            <a:pPr algn="ctr"/>
            <a:r>
              <a:rPr lang="en-US" sz="800" dirty="0">
                <a:solidFill>
                  <a:schemeClr val="bg1"/>
                </a:solidFill>
              </a:rPr>
              <a:t>DT0077.B</a:t>
            </a:r>
          </a:p>
        </p:txBody>
      </p:sp>
    </p:spTree>
    <p:extLst>
      <p:ext uri="{BB962C8B-B14F-4D97-AF65-F5344CB8AC3E}">
        <p14:creationId xmlns:p14="http://schemas.microsoft.com/office/powerpoint/2010/main" val="1647842734"/>
      </p:ext>
    </p:extLst>
  </p:cSld>
  <p:clrMap bg1="lt1" tx1="dk1" bg2="lt2" tx2="dk2" accent1="accent1" accent2="accent2" accent3="accent3" accent4="accent4" accent5="accent5" accent6="accent6" hlink="hlink" folHlink="folHlink"/>
  <p:sldLayoutIdLst>
    <p:sldLayoutId id="2147483700" r:id="rId1"/>
  </p:sldLayoutIdLst>
  <p:transition>
    <p:fade/>
  </p:transition>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Footer Placeholder 4">
            <a:extLst>
              <a:ext uri="{FF2B5EF4-FFF2-40B4-BE49-F238E27FC236}">
                <a16:creationId xmlns:a16="http://schemas.microsoft.com/office/drawing/2014/main" id="{C8BF127D-ABAF-4A60-8AE7-4DD197DBB568}"/>
              </a:ext>
            </a:extLst>
          </p:cNvPr>
          <p:cNvSpPr txBox="1">
            <a:spLocks/>
          </p:cNvSpPr>
          <p:nvPr/>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bg1"/>
                </a:solidFill>
                <a:latin typeface="calibri" charset="0"/>
              </a:rPr>
              <a:t>Copyright 2022 PROCEPT BioRobotics Corporation. All Rights Reserved. </a:t>
            </a:r>
          </a:p>
        </p:txBody>
      </p:sp>
      <p:sp>
        <p:nvSpPr>
          <p:cNvPr id="4" name="Footer Placeholder 4">
            <a:extLst>
              <a:ext uri="{FF2B5EF4-FFF2-40B4-BE49-F238E27FC236}">
                <a16:creationId xmlns:a16="http://schemas.microsoft.com/office/drawing/2014/main" id="{D85C90D3-84BC-4E1B-BCB0-CD985F934A44}"/>
              </a:ext>
            </a:extLst>
          </p:cNvPr>
          <p:cNvSpPr txBox="1">
            <a:spLocks/>
          </p:cNvSpPr>
          <p:nvPr/>
        </p:nvSpPr>
        <p:spPr>
          <a:xfrm>
            <a:off x="4796739" y="6422266"/>
            <a:ext cx="2618704"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ctr"/>
            <a:r>
              <a:rPr lang="en-US" sz="867" baseline="0" dirty="0">
                <a:latin typeface="calibri" charset="0"/>
              </a:rPr>
              <a:t>CONFIDENTIAL - INTERNAL USE ONLY</a:t>
            </a:r>
          </a:p>
        </p:txBody>
      </p:sp>
      <p:sp>
        <p:nvSpPr>
          <p:cNvPr id="6" name="TextBox 5">
            <a:extLst>
              <a:ext uri="{FF2B5EF4-FFF2-40B4-BE49-F238E27FC236}">
                <a16:creationId xmlns:a16="http://schemas.microsoft.com/office/drawing/2014/main" id="{B39E5A35-D02B-438B-9D8A-B2DB1825EFCC}"/>
              </a:ext>
            </a:extLst>
          </p:cNvPr>
          <p:cNvSpPr txBox="1"/>
          <p:nvPr userDrawn="1"/>
        </p:nvSpPr>
        <p:spPr>
          <a:xfrm>
            <a:off x="11415622" y="6532411"/>
            <a:ext cx="776378" cy="215444"/>
          </a:xfrm>
          <a:prstGeom prst="rect">
            <a:avLst/>
          </a:prstGeom>
          <a:noFill/>
        </p:spPr>
        <p:txBody>
          <a:bodyPr wrap="square" rtlCol="0">
            <a:spAutoFit/>
          </a:bodyPr>
          <a:lstStyle/>
          <a:p>
            <a:pPr algn="ctr"/>
            <a:r>
              <a:rPr lang="en-US" sz="800" dirty="0">
                <a:solidFill>
                  <a:schemeClr val="bg1"/>
                </a:solidFill>
              </a:rPr>
              <a:t>DT0077.B</a:t>
            </a:r>
          </a:p>
        </p:txBody>
      </p:sp>
    </p:spTree>
    <p:extLst>
      <p:ext uri="{BB962C8B-B14F-4D97-AF65-F5344CB8AC3E}">
        <p14:creationId xmlns:p14="http://schemas.microsoft.com/office/powerpoint/2010/main" val="3615626028"/>
      </p:ext>
    </p:extLst>
  </p:cSld>
  <p:clrMap bg1="lt1" tx1="dk1" bg2="lt2" tx2="dk2" accent1="accent1" accent2="accent2" accent3="accent3" accent4="accent4" accent5="accent5" accent6="accent6" hlink="hlink" folHlink="folHlink"/>
  <p:sldLayoutIdLst>
    <p:sldLayoutId id="2147483702" r:id="rId1"/>
  </p:sldLayoutIdLst>
  <p:transition>
    <p:fade/>
  </p:transition>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0297670" y="279199"/>
            <a:ext cx="1583605" cy="258403"/>
          </a:xfrm>
          <a:prstGeom prst="rect">
            <a:avLst/>
          </a:prstGeom>
        </p:spPr>
      </p:pic>
      <p:sp>
        <p:nvSpPr>
          <p:cNvPr id="5" name="Footer Placeholder 4">
            <a:extLst>
              <a:ext uri="{FF2B5EF4-FFF2-40B4-BE49-F238E27FC236}">
                <a16:creationId xmlns:a16="http://schemas.microsoft.com/office/drawing/2014/main" id="{BEB25DE3-9E55-4B7D-AEBE-FD6687DA111C}"/>
              </a:ext>
            </a:extLst>
          </p:cNvPr>
          <p:cNvSpPr txBox="1">
            <a:spLocks/>
          </p:cNvSpPr>
          <p:nvPr userDrawn="1"/>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bg1"/>
                </a:solidFill>
                <a:latin typeface="calibri" charset="0"/>
              </a:rPr>
              <a:t>Copyright 2022 PROCEPT BioRobotics Corporation. All Rights Reserved. </a:t>
            </a:r>
          </a:p>
        </p:txBody>
      </p:sp>
      <p:sp>
        <p:nvSpPr>
          <p:cNvPr id="6" name="TextBox 5">
            <a:extLst>
              <a:ext uri="{FF2B5EF4-FFF2-40B4-BE49-F238E27FC236}">
                <a16:creationId xmlns:a16="http://schemas.microsoft.com/office/drawing/2014/main" id="{9DCE8470-AAFD-45CF-A6A9-D1CC3D5BE526}"/>
              </a:ext>
            </a:extLst>
          </p:cNvPr>
          <p:cNvSpPr txBox="1"/>
          <p:nvPr userDrawn="1"/>
        </p:nvSpPr>
        <p:spPr>
          <a:xfrm>
            <a:off x="11178860" y="6533964"/>
            <a:ext cx="633507" cy="230832"/>
          </a:xfrm>
          <a:prstGeom prst="rect">
            <a:avLst/>
          </a:prstGeom>
          <a:noFill/>
        </p:spPr>
        <p:txBody>
          <a:bodyPr wrap="none" rtlCol="0">
            <a:spAutoFit/>
          </a:bodyPr>
          <a:lstStyle/>
          <a:p>
            <a:r>
              <a:rPr lang="en-US" sz="900" b="0" dirty="0">
                <a:solidFill>
                  <a:schemeClr val="bg1">
                    <a:lumMod val="95000"/>
                  </a:schemeClr>
                </a:solidFill>
                <a:latin typeface="+mn-lt"/>
              </a:rPr>
              <a:t>DT0077.B</a:t>
            </a:r>
          </a:p>
        </p:txBody>
      </p:sp>
    </p:spTree>
    <p:extLst>
      <p:ext uri="{BB962C8B-B14F-4D97-AF65-F5344CB8AC3E}">
        <p14:creationId xmlns:p14="http://schemas.microsoft.com/office/powerpoint/2010/main" val="293341560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transition>
    <p:fade/>
  </p:transition>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40E541-6426-B503-83C7-785FDD08C5A5}"/>
              </a:ext>
            </a:extLst>
          </p:cNvPr>
          <p:cNvPicPr>
            <a:picLocks noChangeAspect="1"/>
          </p:cNvPicPr>
          <p:nvPr userDrawn="1"/>
        </p:nvPicPr>
        <p:blipFill>
          <a:blip r:embed="rId4"/>
          <a:srcRect/>
          <a:stretch/>
        </p:blipFill>
        <p:spPr>
          <a:xfrm>
            <a:off x="0" y="-271033"/>
            <a:ext cx="12192000" cy="6694120"/>
          </a:xfrm>
          <a:prstGeom prst="rect">
            <a:avLst/>
          </a:prstGeom>
        </p:spPr>
      </p:pic>
      <p:sp>
        <p:nvSpPr>
          <p:cNvPr id="9" name="Title Placeholder 1">
            <a:extLst>
              <a:ext uri="{FF2B5EF4-FFF2-40B4-BE49-F238E27FC236}">
                <a16:creationId xmlns:a16="http://schemas.microsoft.com/office/drawing/2014/main" id="{1BA645B8-F006-C9CE-6332-44ACF4ACBF97}"/>
              </a:ext>
            </a:extLst>
          </p:cNvPr>
          <p:cNvSpPr>
            <a:spLocks noGrp="1"/>
          </p:cNvSpPr>
          <p:nvPr>
            <p:ph type="title"/>
          </p:nvPr>
        </p:nvSpPr>
        <p:spPr>
          <a:xfrm>
            <a:off x="838200" y="1451803"/>
            <a:ext cx="10515600" cy="1325563"/>
          </a:xfrm>
          <a:prstGeom prst="rect">
            <a:avLst/>
          </a:prstGeom>
        </p:spPr>
        <p:txBody>
          <a:bodyPr vert="horz" lIns="91440" tIns="45720" rIns="91440" bIns="45720" rtlCol="0" anchor="ctr">
            <a:normAutofit/>
          </a:bodyPr>
          <a:lstStyle/>
          <a:p>
            <a:r>
              <a:rPr lang="en-US" dirty="0"/>
              <a:t>Headline goes here.</a:t>
            </a:r>
          </a:p>
        </p:txBody>
      </p:sp>
      <p:sp>
        <p:nvSpPr>
          <p:cNvPr id="10" name="Text Placeholder 2">
            <a:extLst>
              <a:ext uri="{FF2B5EF4-FFF2-40B4-BE49-F238E27FC236}">
                <a16:creationId xmlns:a16="http://schemas.microsoft.com/office/drawing/2014/main" id="{4732932D-1713-EA9B-3D6D-2DC5F56C464F}"/>
              </a:ext>
            </a:extLst>
          </p:cNvPr>
          <p:cNvSpPr>
            <a:spLocks noGrp="1"/>
          </p:cNvSpPr>
          <p:nvPr>
            <p:ph type="body" idx="1"/>
          </p:nvPr>
        </p:nvSpPr>
        <p:spPr>
          <a:xfrm>
            <a:off x="838200" y="2912303"/>
            <a:ext cx="10515600" cy="2044010"/>
          </a:xfrm>
          <a:prstGeom prst="rect">
            <a:avLst/>
          </a:prstGeom>
        </p:spPr>
        <p:txBody>
          <a:bodyPr vert="horz" lIns="91440" tIns="45720" rIns="91440" bIns="45720" rtlCol="0">
            <a:normAutofit/>
          </a:bodyPr>
          <a:lstStyle/>
          <a:p>
            <a:pPr lvl="0"/>
            <a:r>
              <a:rPr lang="en-US" dirty="0"/>
              <a:t>Subhead goes here.</a:t>
            </a:r>
            <a:br>
              <a:rPr lang="en-US" dirty="0"/>
            </a:br>
            <a:endParaRPr lang="en-US" dirty="0"/>
          </a:p>
        </p:txBody>
      </p:sp>
      <p:pic>
        <p:nvPicPr>
          <p:cNvPr id="7" name="Picture 6" descr="A blue and black logo&#10;&#10;Description automatically generated">
            <a:extLst>
              <a:ext uri="{FF2B5EF4-FFF2-40B4-BE49-F238E27FC236}">
                <a16:creationId xmlns:a16="http://schemas.microsoft.com/office/drawing/2014/main" id="{8299802F-641E-02E6-17F0-86523095C2FA}"/>
              </a:ext>
            </a:extLst>
          </p:cNvPr>
          <p:cNvPicPr>
            <a:picLocks noChangeAspect="1"/>
          </p:cNvPicPr>
          <p:nvPr userDrawn="1"/>
        </p:nvPicPr>
        <p:blipFill>
          <a:blip r:embed="rId5"/>
          <a:stretch>
            <a:fillRect/>
          </a:stretch>
        </p:blipFill>
        <p:spPr>
          <a:xfrm>
            <a:off x="9497786" y="132081"/>
            <a:ext cx="2525774" cy="403175"/>
          </a:xfrm>
          <a:prstGeom prst="rect">
            <a:avLst/>
          </a:prstGeom>
        </p:spPr>
      </p:pic>
      <p:pic>
        <p:nvPicPr>
          <p:cNvPr id="11" name="Picture 10">
            <a:extLst>
              <a:ext uri="{FF2B5EF4-FFF2-40B4-BE49-F238E27FC236}">
                <a16:creationId xmlns:a16="http://schemas.microsoft.com/office/drawing/2014/main" id="{12317707-7C5C-C08F-10B4-BA157421E196}"/>
              </a:ext>
            </a:extLst>
          </p:cNvPr>
          <p:cNvPicPr>
            <a:picLocks noChangeAspect="1"/>
          </p:cNvPicPr>
          <p:nvPr userDrawn="1"/>
        </p:nvPicPr>
        <p:blipFill>
          <a:blip r:embed="rId6"/>
          <a:srcRect/>
          <a:stretch/>
        </p:blipFill>
        <p:spPr>
          <a:xfrm>
            <a:off x="0" y="6290705"/>
            <a:ext cx="1795742" cy="534637"/>
          </a:xfrm>
          <a:prstGeom prst="rect">
            <a:avLst/>
          </a:prstGeom>
        </p:spPr>
      </p:pic>
      <p:sp>
        <p:nvSpPr>
          <p:cNvPr id="13" name="TextBox 12">
            <a:extLst>
              <a:ext uri="{FF2B5EF4-FFF2-40B4-BE49-F238E27FC236}">
                <a16:creationId xmlns:a16="http://schemas.microsoft.com/office/drawing/2014/main" id="{8278E49D-77A2-CE3B-6F49-F5F8D30515F1}"/>
              </a:ext>
            </a:extLst>
          </p:cNvPr>
          <p:cNvSpPr txBox="1"/>
          <p:nvPr userDrawn="1"/>
        </p:nvSpPr>
        <p:spPr>
          <a:xfrm>
            <a:off x="8944451" y="6558194"/>
            <a:ext cx="3247549" cy="215444"/>
          </a:xfrm>
          <a:prstGeom prst="rect">
            <a:avLst/>
          </a:prstGeom>
          <a:noFill/>
        </p:spPr>
        <p:txBody>
          <a:bodyPr wrap="square" rtlCol="0">
            <a:spAutoFit/>
          </a:bodyPr>
          <a:lstStyle/>
          <a:p>
            <a:pPr algn="r"/>
            <a:r>
              <a:rPr lang="en-US" sz="800" b="0" i="0" dirty="0">
                <a:solidFill>
                  <a:schemeClr val="bg1">
                    <a:lumMod val="50000"/>
                  </a:schemeClr>
                </a:solidFill>
                <a:effectLst/>
                <a:latin typeface="Slack-Lato"/>
              </a:rPr>
              <a:t>Copyright 2024. PROCEPT </a:t>
            </a:r>
            <a:r>
              <a:rPr lang="en-US" sz="800" b="0" i="0" dirty="0" err="1">
                <a:solidFill>
                  <a:schemeClr val="bg1">
                    <a:lumMod val="50000"/>
                  </a:schemeClr>
                </a:solidFill>
                <a:effectLst/>
                <a:latin typeface="Slack-Lato"/>
              </a:rPr>
              <a:t>BioRobotics</a:t>
            </a:r>
            <a:r>
              <a:rPr lang="en-US" sz="800" b="0" i="0" dirty="0">
                <a:solidFill>
                  <a:schemeClr val="bg1">
                    <a:lumMod val="50000"/>
                  </a:schemeClr>
                </a:solidFill>
                <a:effectLst/>
                <a:latin typeface="Slack-Lato"/>
              </a:rPr>
              <a:t> Corporation. All Rights Reserved.</a:t>
            </a:r>
            <a:endParaRPr lang="en-US" sz="800" dirty="0">
              <a:solidFill>
                <a:schemeClr val="bg1">
                  <a:lumMod val="50000"/>
                </a:schemeClr>
              </a:solidFill>
            </a:endParaRPr>
          </a:p>
        </p:txBody>
      </p:sp>
      <p:sp>
        <p:nvSpPr>
          <p:cNvPr id="2" name="Rectangle 1">
            <a:extLst>
              <a:ext uri="{FF2B5EF4-FFF2-40B4-BE49-F238E27FC236}">
                <a16:creationId xmlns:a16="http://schemas.microsoft.com/office/drawing/2014/main" id="{C55FB910-B15C-E70E-B4DB-81D3B485CF09}"/>
              </a:ext>
            </a:extLst>
          </p:cNvPr>
          <p:cNvSpPr/>
          <p:nvPr userDrawn="1"/>
        </p:nvSpPr>
        <p:spPr>
          <a:xfrm>
            <a:off x="8676166" y="5635256"/>
            <a:ext cx="3347393" cy="765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638051"/>
      </p:ext>
    </p:extLst>
  </p:cSld>
  <p:clrMap bg1="lt1" tx1="dk1" bg2="lt2" tx2="dk2" accent1="accent1" accent2="accent2" accent3="accent3" accent4="accent4" accent5="accent5" accent6="accent6" hlink="hlink" folHlink="folHlink"/>
  <p:sldLayoutIdLst>
    <p:sldLayoutId id="2147483718" r:id="rId1"/>
    <p:sldLayoutId id="2147483719" r:id="rId2"/>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hyperlink" Target="https://bit.ly/3XA6SIi" TargetMode="External"/><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6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jpeg"/><Relationship Id="rId7"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65.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8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62.xml"/><Relationship Id="rId5" Type="http://schemas.openxmlformats.org/officeDocument/2006/relationships/image" Target="../media/image55.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64.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39630B-2F4B-6A7B-39F7-F752496D5FC6}"/>
              </a:ext>
            </a:extLst>
          </p:cNvPr>
          <p:cNvSpPr txBox="1"/>
          <p:nvPr/>
        </p:nvSpPr>
        <p:spPr>
          <a:xfrm>
            <a:off x="801946" y="3859092"/>
            <a:ext cx="4985309" cy="523220"/>
          </a:xfrm>
          <a:prstGeom prst="rect">
            <a:avLst/>
          </a:prstGeom>
          <a:solidFill>
            <a:srgbClr val="FFFFFF"/>
          </a:solidFill>
          <a:ln>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53565A"/>
                </a:solidFill>
                <a:effectLst/>
                <a:highlight>
                  <a:srgbClr val="FFFF00"/>
                </a:highlight>
                <a:uLnTx/>
                <a:uFillTx/>
                <a:latin typeface="Calibri" panose="020F0502020204030204" pitchFamily="34" charset="0"/>
                <a:cs typeface="Calibri" panose="020F0502020204030204" pitchFamily="34" charset="0"/>
              </a:rPr>
              <a:t>Insert Hospital or Practice Logo</a:t>
            </a:r>
          </a:p>
        </p:txBody>
      </p:sp>
      <p:sp>
        <p:nvSpPr>
          <p:cNvPr id="8" name="Title 1">
            <a:extLst>
              <a:ext uri="{FF2B5EF4-FFF2-40B4-BE49-F238E27FC236}">
                <a16:creationId xmlns:a16="http://schemas.microsoft.com/office/drawing/2014/main" id="{7999C283-21A5-5E4B-EC1F-38DE82E3D0E3}"/>
              </a:ext>
            </a:extLst>
          </p:cNvPr>
          <p:cNvSpPr>
            <a:spLocks noGrp="1"/>
          </p:cNvSpPr>
          <p:nvPr>
            <p:ph type="ctrTitle"/>
          </p:nvPr>
        </p:nvSpPr>
        <p:spPr>
          <a:xfrm>
            <a:off x="715875" y="1283677"/>
            <a:ext cx="7429834" cy="2387600"/>
          </a:xfrm>
        </p:spPr>
        <p:txBody>
          <a:bodyPr>
            <a:noAutofit/>
          </a:bodyPr>
          <a:lstStyle/>
          <a:p>
            <a:pPr marL="0" marR="0" lvl="0" indent="0" algn="l" defTabSz="914400" rtl="0" eaLnBrk="1" fontAlgn="base" latinLnBrk="0" hangingPunct="1">
              <a:lnSpc>
                <a:spcPts val="5000"/>
              </a:lnSpc>
              <a:spcBef>
                <a:spcPct val="0"/>
              </a:spcBef>
              <a:spcAft>
                <a:spcPct val="0"/>
              </a:spcAft>
              <a:buClrTx/>
              <a:buSzTx/>
              <a:buFontTx/>
              <a:buNone/>
              <a:tabLst/>
              <a:defRPr/>
            </a:pPr>
            <a:r>
              <a:rPr kumimoji="0" lang="en-US" sz="3600" b="1" u="none" strike="noStrike" kern="1200" spc="-100" normalizeH="0" noProof="0" dirty="0">
                <a:ln>
                  <a:noFill/>
                </a:ln>
                <a:solidFill>
                  <a:schemeClr val="bg1"/>
                </a:solidFill>
                <a:effectLst/>
                <a:uLnTx/>
                <a:uFillTx/>
                <a:latin typeface="Century Gothic" panose="020B0502020202020204" pitchFamily="34" charset="0"/>
                <a:cs typeface="Calibri Light" panose="020F0302020204030204" pitchFamily="34" charset="0"/>
              </a:rPr>
              <a:t>Elevating the Standard of Care </a:t>
            </a:r>
            <a:br>
              <a:rPr kumimoji="0" lang="en-US" sz="4400" b="1" u="none" strike="noStrike" kern="1200" spc="-100" normalizeH="0" noProof="0" dirty="0">
                <a:ln>
                  <a:noFill/>
                </a:ln>
                <a:solidFill>
                  <a:schemeClr val="bg1"/>
                </a:solidFill>
                <a:effectLst/>
                <a:uLnTx/>
                <a:uFillTx/>
                <a:latin typeface="Century Gothic" panose="020B0502020202020204" pitchFamily="34" charset="0"/>
                <a:cs typeface="Calibri Light" panose="020F0302020204030204" pitchFamily="34" charset="0"/>
              </a:rPr>
            </a:br>
            <a:r>
              <a:rPr kumimoji="0" lang="en-US" sz="2800" u="none" strike="noStrike" kern="1200" spc="-100" normalizeH="0" noProof="0" dirty="0">
                <a:ln>
                  <a:noFill/>
                </a:ln>
                <a:solidFill>
                  <a:schemeClr val="bg1"/>
                </a:solidFill>
                <a:effectLst/>
                <a:uLnTx/>
                <a:uFillTx/>
                <a:latin typeface="Century Gothic" panose="020B0502020202020204" pitchFamily="34" charset="0"/>
                <a:cs typeface="Calibri Light" panose="020F0302020204030204" pitchFamily="34" charset="0"/>
              </a:rPr>
              <a:t>for </a:t>
            </a:r>
            <a:r>
              <a:rPr lang="en-US" sz="2800" i="0" dirty="0">
                <a:solidFill>
                  <a:srgbClr val="F4F6FA"/>
                </a:solidFill>
                <a:effectLst/>
                <a:latin typeface="Century Gothic" panose="020B0502020202020204" pitchFamily="34" charset="0"/>
              </a:rPr>
              <a:t>Benign Prostatic Hyperplasia (BPH)</a:t>
            </a:r>
            <a:r>
              <a:rPr lang="en-US" sz="2800" i="0" spc="-100" dirty="0">
                <a:latin typeface="Century Gothic" panose="020B0502020202020204" pitchFamily="34" charset="0"/>
                <a:cs typeface="Calibri Light" panose="020F0302020204030204" pitchFamily="34" charset="0"/>
              </a:rPr>
              <a:t> </a:t>
            </a:r>
            <a:r>
              <a:rPr kumimoji="0" lang="en-US" sz="2800" u="none" strike="noStrike" kern="1200" spc="-100" normalizeH="0" noProof="0" dirty="0">
                <a:ln>
                  <a:noFill/>
                </a:ln>
                <a:solidFill>
                  <a:schemeClr val="bg1"/>
                </a:solidFill>
                <a:effectLst/>
                <a:uLnTx/>
                <a:uFillTx/>
                <a:latin typeface="Century Gothic" panose="020B0502020202020204" pitchFamily="34" charset="0"/>
                <a:cs typeface="Calibri Light" panose="020F0302020204030204" pitchFamily="34" charset="0"/>
              </a:rPr>
              <a:t>Treatment</a:t>
            </a:r>
            <a:endParaRPr kumimoji="0" lang="en-US" sz="4400" u="none" strike="noStrike" kern="1200" spc="-100" normalizeH="0" noProof="0" dirty="0">
              <a:ln>
                <a:noFill/>
              </a:ln>
              <a:solidFill>
                <a:schemeClr val="bg1"/>
              </a:solidFill>
              <a:effectLst/>
              <a:uLnTx/>
              <a:uFillTx/>
              <a:latin typeface="Century Gothic" panose="020B0502020202020204" pitchFamily="34" charset="0"/>
              <a:cs typeface="Calibri Light" panose="020F0302020204030204" pitchFamily="34" charset="0"/>
            </a:endParaRPr>
          </a:p>
        </p:txBody>
      </p:sp>
      <p:pic>
        <p:nvPicPr>
          <p:cNvPr id="4" name="Picture 3" descr="A machine with a screen on top&#10;&#10;Description automatically generated">
            <a:extLst>
              <a:ext uri="{FF2B5EF4-FFF2-40B4-BE49-F238E27FC236}">
                <a16:creationId xmlns:a16="http://schemas.microsoft.com/office/drawing/2014/main" id="{93A45DEE-AAE9-A4A4-852D-8F0D3763AB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62111" y="1096970"/>
            <a:ext cx="3227943" cy="4960078"/>
          </a:xfrm>
          <a:prstGeom prst="rect">
            <a:avLst/>
          </a:prstGeom>
        </p:spPr>
      </p:pic>
    </p:spTree>
    <p:extLst>
      <p:ext uri="{BB962C8B-B14F-4D97-AF65-F5344CB8AC3E}">
        <p14:creationId xmlns:p14="http://schemas.microsoft.com/office/powerpoint/2010/main" val="291625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9E8F61-6BFE-6EA0-15A4-9E04D4952026}"/>
              </a:ext>
            </a:extLst>
          </p:cNvPr>
          <p:cNvSpPr txBox="1">
            <a:spLocks/>
          </p:cNvSpPr>
          <p:nvPr/>
        </p:nvSpPr>
        <p:spPr>
          <a:xfrm>
            <a:off x="393641" y="312589"/>
            <a:ext cx="11627783" cy="572242"/>
          </a:xfrm>
          <a:prstGeom prst="rect">
            <a:avLst/>
          </a:prstGeom>
        </p:spPr>
        <p:txBody>
          <a:bodyPr anchor="t">
            <a:normAutofit/>
          </a:bodyPr>
          <a:lstStyle>
            <a:lvl1pPr algn="l" defTabSz="914400" rtl="0" eaLnBrk="1" latinLnBrk="0" hangingPunct="1">
              <a:lnSpc>
                <a:spcPct val="90000"/>
              </a:lnSpc>
              <a:spcBef>
                <a:spcPct val="0"/>
              </a:spcBef>
              <a:buNone/>
              <a:defRPr sz="3200" kern="1200">
                <a:solidFill>
                  <a:srgbClr val="2B286F"/>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B286F"/>
                </a:solidFill>
                <a:effectLst/>
                <a:uLnTx/>
                <a:uFillTx/>
                <a:latin typeface="Century Gothic" panose="020B0502020202020204" pitchFamily="34" charset="0"/>
                <a:ea typeface="+mj-ea"/>
                <a:cs typeface="+mj-cs"/>
              </a:rPr>
              <a:t>Predictable, Robotic-Assisted Heat-Free Waterjet Resection</a:t>
            </a:r>
            <a:endParaRPr kumimoji="0" lang="en-US" sz="2000" b="1" i="0" u="none" strike="sngStrike" kern="1200" cap="none" spc="0" normalizeH="0" baseline="0" noProof="0" dirty="0">
              <a:ln>
                <a:noFill/>
              </a:ln>
              <a:solidFill>
                <a:srgbClr val="0095DA"/>
              </a:solidFill>
              <a:effectLst/>
              <a:uLnTx/>
              <a:uFillTx/>
              <a:latin typeface="Century Gothic" panose="020B0502020202020204" pitchFamily="34" charset="0"/>
              <a:ea typeface="Calibri" panose="020F0502020204030204" pitchFamily="34" charset="0"/>
              <a:cs typeface="+mj-cs"/>
            </a:endParaRPr>
          </a:p>
        </p:txBody>
      </p:sp>
      <p:sp>
        <p:nvSpPr>
          <p:cNvPr id="7" name="TextBox 6">
            <a:extLst>
              <a:ext uri="{FF2B5EF4-FFF2-40B4-BE49-F238E27FC236}">
                <a16:creationId xmlns:a16="http://schemas.microsoft.com/office/drawing/2014/main" id="{6EAFBA87-B0B9-0CEF-49C7-B02546A5A077}"/>
              </a:ext>
            </a:extLst>
          </p:cNvPr>
          <p:cNvSpPr txBox="1"/>
          <p:nvPr/>
        </p:nvSpPr>
        <p:spPr>
          <a:xfrm>
            <a:off x="903997" y="6122925"/>
            <a:ext cx="10172989" cy="215444"/>
          </a:xfrm>
          <a:prstGeom prst="rect">
            <a:avLst/>
          </a:prstGeom>
          <a:noFill/>
        </p:spPr>
        <p:txBody>
          <a:bodyPr wrap="square" rtlCol="0" anchor="b">
            <a:spAutoFit/>
          </a:bodyPr>
          <a:lstStyle>
            <a:defPPr>
              <a:defRPr lang="de-DE"/>
            </a:defPPr>
            <a:lvl1pPr fontAlgn="auto">
              <a:spcBef>
                <a:spcPts val="0"/>
              </a:spcBef>
              <a:spcAft>
                <a:spcPts val="0"/>
              </a:spcAft>
              <a:defRPr sz="800" b="0">
                <a:solidFill>
                  <a:schemeClr val="tx1">
                    <a:lumMod val="40000"/>
                    <a:lumOff val="60000"/>
                  </a:schemeClr>
                </a:solidFill>
                <a:latin typeface="Calibri" panose="020F0502020204030204"/>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Data on file, PROCEPT BioRobotics</a:t>
            </a:r>
          </a:p>
        </p:txBody>
      </p:sp>
      <p:grpSp>
        <p:nvGrpSpPr>
          <p:cNvPr id="20" name="Group 19">
            <a:extLst>
              <a:ext uri="{FF2B5EF4-FFF2-40B4-BE49-F238E27FC236}">
                <a16:creationId xmlns:a16="http://schemas.microsoft.com/office/drawing/2014/main" id="{E0A8F4FE-E89F-F28A-32B8-8E5F673ABDFB}"/>
              </a:ext>
            </a:extLst>
          </p:cNvPr>
          <p:cNvGrpSpPr/>
          <p:nvPr/>
        </p:nvGrpSpPr>
        <p:grpSpPr>
          <a:xfrm>
            <a:off x="1178487" y="1430591"/>
            <a:ext cx="9835026" cy="4281984"/>
            <a:chOff x="1362074" y="1430591"/>
            <a:chExt cx="9835026" cy="4281984"/>
          </a:xfrm>
        </p:grpSpPr>
        <p:pic>
          <p:nvPicPr>
            <p:cNvPr id="4" name="Picture 3">
              <a:extLst>
                <a:ext uri="{FF2B5EF4-FFF2-40B4-BE49-F238E27FC236}">
                  <a16:creationId xmlns:a16="http://schemas.microsoft.com/office/drawing/2014/main" id="{4123B9A1-AC0B-7E17-61EA-011A9C0C485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961889" y="2123194"/>
              <a:ext cx="4674631" cy="3589381"/>
            </a:xfrm>
            <a:prstGeom prst="rect">
              <a:avLst/>
            </a:prstGeom>
          </p:spPr>
        </p:pic>
        <p:sp>
          <p:nvSpPr>
            <p:cNvPr id="5" name="Rectangle 4">
              <a:extLst>
                <a:ext uri="{FF2B5EF4-FFF2-40B4-BE49-F238E27FC236}">
                  <a16:creationId xmlns:a16="http://schemas.microsoft.com/office/drawing/2014/main" id="{1E30B9B4-4836-4204-860D-B6A69C7DAC1D}"/>
                </a:ext>
              </a:extLst>
            </p:cNvPr>
            <p:cNvSpPr/>
            <p:nvPr/>
          </p:nvSpPr>
          <p:spPr>
            <a:xfrm>
              <a:off x="6940297" y="1867907"/>
              <a:ext cx="2954818" cy="25528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4" name="TextBox 13">
              <a:extLst>
                <a:ext uri="{FF2B5EF4-FFF2-40B4-BE49-F238E27FC236}">
                  <a16:creationId xmlns:a16="http://schemas.microsoft.com/office/drawing/2014/main" id="{C865FF9A-97F1-3C64-D853-1594212CFA04}"/>
                </a:ext>
              </a:extLst>
            </p:cNvPr>
            <p:cNvSpPr txBox="1"/>
            <p:nvPr/>
          </p:nvSpPr>
          <p:spPr>
            <a:xfrm>
              <a:off x="7152318" y="1864397"/>
              <a:ext cx="2293771" cy="59938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0D75DA8-3501-0E57-E4ED-5C3A43814F9C}"/>
                </a:ext>
              </a:extLst>
            </p:cNvPr>
            <p:cNvSpPr/>
            <p:nvPr/>
          </p:nvSpPr>
          <p:spPr>
            <a:xfrm>
              <a:off x="8293608" y="2668955"/>
              <a:ext cx="1601507" cy="8331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12" name="Group 11">
              <a:extLst>
                <a:ext uri="{FF2B5EF4-FFF2-40B4-BE49-F238E27FC236}">
                  <a16:creationId xmlns:a16="http://schemas.microsoft.com/office/drawing/2014/main" id="{FDC8FD40-F312-E51E-0721-6C1D60E5F1E9}"/>
                </a:ext>
              </a:extLst>
            </p:cNvPr>
            <p:cNvGrpSpPr/>
            <p:nvPr/>
          </p:nvGrpSpPr>
          <p:grpSpPr>
            <a:xfrm>
              <a:off x="8924542" y="1781633"/>
              <a:ext cx="2170299" cy="2018841"/>
              <a:chOff x="9376972" y="1697433"/>
              <a:chExt cx="2101196" cy="1519399"/>
            </a:xfrm>
          </p:grpSpPr>
          <p:sp>
            <p:nvSpPr>
              <p:cNvPr id="8" name="Arrow: Pentagon 7">
                <a:extLst>
                  <a:ext uri="{FF2B5EF4-FFF2-40B4-BE49-F238E27FC236}">
                    <a16:creationId xmlns:a16="http://schemas.microsoft.com/office/drawing/2014/main" id="{4C868A5A-C568-437B-E496-8469F2B6A973}"/>
                  </a:ext>
                </a:extLst>
              </p:cNvPr>
              <p:cNvSpPr/>
              <p:nvPr/>
            </p:nvSpPr>
            <p:spPr>
              <a:xfrm rot="5400000">
                <a:off x="9667870" y="1406535"/>
                <a:ext cx="1519399" cy="2101196"/>
              </a:xfrm>
              <a:prstGeom prst="homePlate">
                <a:avLst>
                  <a:gd name="adj" fmla="val 19922"/>
                </a:avLst>
              </a:prstGeom>
              <a:solidFill>
                <a:srgbClr val="179CD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E2163FCA-7171-69D0-CF6E-B347A85A894B}"/>
                  </a:ext>
                </a:extLst>
              </p:cNvPr>
              <p:cNvSpPr txBox="1"/>
              <p:nvPr/>
            </p:nvSpPr>
            <p:spPr>
              <a:xfrm>
                <a:off x="9447795" y="1989299"/>
                <a:ext cx="1959549" cy="11722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Surgeons participating in trial were experienced TURP surgeons with no Aquablation experience</a:t>
                </a:r>
              </a:p>
            </p:txBody>
          </p:sp>
        </p:grpSp>
        <p:sp>
          <p:nvSpPr>
            <p:cNvPr id="6" name="TextBox 5">
              <a:extLst>
                <a:ext uri="{FF2B5EF4-FFF2-40B4-BE49-F238E27FC236}">
                  <a16:creationId xmlns:a16="http://schemas.microsoft.com/office/drawing/2014/main" id="{F4D953C9-877E-B620-C148-2481856C7EF9}"/>
                </a:ext>
              </a:extLst>
            </p:cNvPr>
            <p:cNvSpPr txBox="1"/>
            <p:nvPr/>
          </p:nvSpPr>
          <p:spPr>
            <a:xfrm>
              <a:off x="5961889" y="1430591"/>
              <a:ext cx="5235211" cy="640080"/>
            </a:xfrm>
            <a:prstGeom prst="rect">
              <a:avLst/>
            </a:prstGeom>
            <a:solidFill>
              <a:srgbClr val="110D55"/>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LESS VARIABILITY IN RESECTION TIMES</a:t>
              </a:r>
            </a:p>
          </p:txBody>
        </p:sp>
        <p:sp>
          <p:nvSpPr>
            <p:cNvPr id="13" name="Flowchart: Document 12">
              <a:extLst>
                <a:ext uri="{FF2B5EF4-FFF2-40B4-BE49-F238E27FC236}">
                  <a16:creationId xmlns:a16="http://schemas.microsoft.com/office/drawing/2014/main" id="{6F432424-198A-55C3-4FCD-C96A267FE2A6}"/>
                </a:ext>
              </a:extLst>
            </p:cNvPr>
            <p:cNvSpPr/>
            <p:nvPr/>
          </p:nvSpPr>
          <p:spPr>
            <a:xfrm>
              <a:off x="1362075" y="1781634"/>
              <a:ext cx="3749040" cy="3555423"/>
            </a:xfrm>
            <a:prstGeom prst="flowChartDocumen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TextBox 14">
              <a:extLst>
                <a:ext uri="{FF2B5EF4-FFF2-40B4-BE49-F238E27FC236}">
                  <a16:creationId xmlns:a16="http://schemas.microsoft.com/office/drawing/2014/main" id="{9CC64049-3CB2-BDAA-6924-BB8C45D9BC4D}"/>
                </a:ext>
              </a:extLst>
            </p:cNvPr>
            <p:cNvSpPr txBox="1"/>
            <p:nvPr/>
          </p:nvSpPr>
          <p:spPr>
            <a:xfrm>
              <a:off x="1362074" y="1430591"/>
              <a:ext cx="3749040" cy="640080"/>
            </a:xfrm>
            <a:prstGeom prst="rect">
              <a:avLst/>
            </a:prstGeom>
            <a:solidFill>
              <a:srgbClr val="110D5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7" name="Picture 16" descr="A black background with white letters&#10;&#10;Description automatically generated">
              <a:extLst>
                <a:ext uri="{FF2B5EF4-FFF2-40B4-BE49-F238E27FC236}">
                  <a16:creationId xmlns:a16="http://schemas.microsoft.com/office/drawing/2014/main" id="{BA3A0859-DF98-EAE9-6273-E373DB5EDA2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88152" y="1520943"/>
              <a:ext cx="2296885" cy="459377"/>
            </a:xfrm>
            <a:prstGeom prst="rect">
              <a:avLst/>
            </a:prstGeom>
          </p:spPr>
        </p:pic>
        <p:sp>
          <p:nvSpPr>
            <p:cNvPr id="19" name="TextBox 18">
              <a:extLst>
                <a:ext uri="{FF2B5EF4-FFF2-40B4-BE49-F238E27FC236}">
                  <a16:creationId xmlns:a16="http://schemas.microsoft.com/office/drawing/2014/main" id="{2C529F0C-A7F7-275E-73D0-A46A031E750C}"/>
                </a:ext>
              </a:extLst>
            </p:cNvPr>
            <p:cNvSpPr txBox="1"/>
            <p:nvPr/>
          </p:nvSpPr>
          <p:spPr>
            <a:xfrm>
              <a:off x="1447800" y="2353509"/>
              <a:ext cx="3562350" cy="212333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DA"/>
                  </a:solidFill>
                  <a:effectLst/>
                  <a:uLnTx/>
                  <a:uFillTx/>
                  <a:latin typeface="Century Gothic" panose="020B0502020202020204" pitchFamily="34" charset="0"/>
                  <a:ea typeface="Calibri" panose="020F0502020204030204" pitchFamily="34" charset="0"/>
                  <a:cs typeface="+mn-cs"/>
                </a:rPr>
                <a:t>ROBOTIC-ASSISTED WATERJET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DA"/>
                  </a:solidFill>
                  <a:effectLst/>
                  <a:uLnTx/>
                  <a:uFillTx/>
                  <a:latin typeface="Century Gothic" panose="020B0502020202020204" pitchFamily="34" charset="0"/>
                  <a:ea typeface="Calibri" panose="020F0502020204030204" pitchFamily="34" charset="0"/>
                  <a:cs typeface="+mn-cs"/>
                </a:rPr>
                <a:t> ENABLES CONSISTENT RESECTION TIMES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DA"/>
                  </a:solidFill>
                  <a:effectLst/>
                  <a:uLnTx/>
                  <a:uFillTx/>
                  <a:latin typeface="Century Gothic" panose="020B0502020202020204" pitchFamily="34" charset="0"/>
                  <a:ea typeface="Calibri" panose="020F0502020204030204" pitchFamily="34" charset="0"/>
                  <a:cs typeface="+mn-cs"/>
                </a:rPr>
                <a:t>REGARDLESS OF PROSTATE SIZE &amp; SURGEON EXPERIENCE</a:t>
              </a:r>
              <a:endPar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grpSp>
    </p:spTree>
    <p:extLst>
      <p:ext uri="{BB962C8B-B14F-4D97-AF65-F5344CB8AC3E}">
        <p14:creationId xmlns:p14="http://schemas.microsoft.com/office/powerpoint/2010/main" val="426296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4235B-119B-8719-ED14-843522A6D8F8}"/>
              </a:ext>
            </a:extLst>
          </p:cNvPr>
          <p:cNvSpPr>
            <a:spLocks noGrp="1"/>
          </p:cNvSpPr>
          <p:nvPr>
            <p:ph type="title"/>
          </p:nvPr>
        </p:nvSpPr>
        <p:spPr>
          <a:xfrm>
            <a:off x="721887" y="255071"/>
            <a:ext cx="10515600" cy="947956"/>
          </a:xfrm>
        </p:spPr>
        <p:txBody>
          <a:bodyPr/>
          <a:lstStyle/>
          <a:p>
            <a:pPr>
              <a:lnSpc>
                <a:spcPct val="100000"/>
              </a:lnSpc>
              <a:spcBef>
                <a:spcPts val="0"/>
              </a:spcBef>
              <a:defRPr/>
            </a:pPr>
            <a:r>
              <a:rPr lang="en-US" sz="2600" b="1" dirty="0">
                <a:solidFill>
                  <a:srgbClr val="2B286F"/>
                </a:solidFill>
                <a:latin typeface="Century Gothic" panose="020B0502020202020204" pitchFamily="34" charset="0"/>
              </a:rPr>
              <a:t>Aquablation Therapy Procedure  Animation Video</a:t>
            </a:r>
          </a:p>
        </p:txBody>
      </p:sp>
    </p:spTree>
    <p:extLst>
      <p:ext uri="{BB962C8B-B14F-4D97-AF65-F5344CB8AC3E}">
        <p14:creationId xmlns:p14="http://schemas.microsoft.com/office/powerpoint/2010/main" val="66842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a:extLst>
              <a:ext uri="{FF2B5EF4-FFF2-40B4-BE49-F238E27FC236}">
                <a16:creationId xmlns:a16="http://schemas.microsoft.com/office/drawing/2014/main" id="{C07BEA80-E701-F806-8868-2BB47282BC79}"/>
              </a:ext>
            </a:extLst>
          </p:cNvPr>
          <p:cNvSpPr/>
          <p:nvPr/>
        </p:nvSpPr>
        <p:spPr>
          <a:xfrm>
            <a:off x="243068" y="756693"/>
            <a:ext cx="11606032" cy="4939347"/>
          </a:xfrm>
          <a:prstGeom prst="round2DiagRect">
            <a:avLst>
              <a:gd name="adj1" fmla="val 12920"/>
              <a:gd name="adj2" fmla="val 0"/>
            </a:avLst>
          </a:prstGeom>
          <a:solidFill>
            <a:schemeClr val="bg2">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53565A"/>
              </a:solidFill>
              <a:effectLst/>
              <a:uLnTx/>
              <a:uFillTx/>
              <a:latin typeface="Century Gothic"/>
              <a:ea typeface="Century Gothic"/>
              <a:cs typeface="Century Gothic"/>
              <a:sym typeface="Century Gothic"/>
            </a:endParaRPr>
          </a:p>
        </p:txBody>
      </p:sp>
      <p:sp>
        <p:nvSpPr>
          <p:cNvPr id="633" name="Double-click to edit"/>
          <p:cNvSpPr txBox="1">
            <a:spLocks noGrp="1"/>
          </p:cNvSpPr>
          <p:nvPr>
            <p:ph type="body" idx="1"/>
          </p:nvPr>
        </p:nvSpPr>
        <p:spPr>
          <a:xfrm>
            <a:off x="455271" y="881984"/>
            <a:ext cx="4469681" cy="4814056"/>
          </a:xfrm>
          <a:prstGeom prst="rect">
            <a:avLst/>
          </a:prstGeom>
        </p:spPr>
        <p:txBody>
          <a:bodyPr>
            <a:noAutofit/>
          </a:bodyPr>
          <a:lstStyle/>
          <a:p>
            <a:pPr marL="342900" indent="-342900">
              <a:spcBef>
                <a:spcPts val="1200"/>
              </a:spcBef>
              <a:buSzPct val="100000"/>
              <a:buFont typeface="Arial"/>
              <a:buChar char="•"/>
              <a:defRPr sz="2000" b="0">
                <a:latin typeface="Calibri"/>
                <a:ea typeface="Calibri"/>
                <a:cs typeface="Calibri"/>
                <a:sym typeface="Calibri"/>
              </a:defRPr>
            </a:pPr>
            <a:r>
              <a:rPr lang="en-US" sz="1600" spc="0" dirty="0">
                <a:latin typeface="Century Gothic" panose="020B0502020202020204" pitchFamily="34" charset="0"/>
              </a:rPr>
              <a:t>As with most BPH procedures, patients will wake up with a catheter to allow the urethra to heal</a:t>
            </a:r>
          </a:p>
          <a:p>
            <a:pPr marL="342900" indent="-342900">
              <a:spcBef>
                <a:spcPts val="1200"/>
              </a:spcBef>
              <a:buSzPct val="100000"/>
              <a:buFont typeface="Arial"/>
              <a:buChar char="•"/>
              <a:defRPr sz="2000" b="0">
                <a:latin typeface="Calibri"/>
                <a:ea typeface="Calibri"/>
                <a:cs typeface="Calibri"/>
                <a:sym typeface="Calibri"/>
              </a:defRPr>
            </a:pPr>
            <a:r>
              <a:rPr lang="en-US" sz="1600" spc="0" dirty="0">
                <a:latin typeface="Century Gothic" panose="020B0502020202020204" pitchFamily="34" charset="0"/>
              </a:rPr>
              <a:t>Patients may be discharged the same day or stay overnight in the hospital</a:t>
            </a:r>
          </a:p>
          <a:p>
            <a:pPr marL="342900" indent="-342900">
              <a:spcBef>
                <a:spcPts val="1200"/>
              </a:spcBef>
              <a:buSzPct val="100000"/>
              <a:buFont typeface="Arial"/>
              <a:buChar char="•"/>
              <a:defRPr sz="2000" b="0">
                <a:latin typeface="Calibri"/>
                <a:ea typeface="Calibri"/>
                <a:cs typeface="Calibri"/>
                <a:sym typeface="Calibri"/>
              </a:defRPr>
            </a:pPr>
            <a:r>
              <a:rPr lang="en-US" sz="1600" spc="0" dirty="0">
                <a:solidFill>
                  <a:schemeClr val="tx1"/>
                </a:solidFill>
                <a:latin typeface="Century Gothic" panose="020B0502020202020204" pitchFamily="34" charset="0"/>
              </a:rPr>
              <a:t>Patients may </a:t>
            </a:r>
            <a:r>
              <a:rPr lang="en-US" sz="1600" spc="0" dirty="0">
                <a:latin typeface="Century Gothic" panose="020B0502020202020204" pitchFamily="34" charset="0"/>
              </a:rPr>
              <a:t>leave the hospital without a catheter</a:t>
            </a:r>
            <a:r>
              <a:rPr lang="en-US" sz="1600" spc="0" baseline="30000" dirty="0">
                <a:latin typeface="Century Gothic" panose="020B0502020202020204" pitchFamily="34" charset="0"/>
              </a:rPr>
              <a:t>1-3</a:t>
            </a:r>
          </a:p>
          <a:p>
            <a:pPr marL="342900" indent="-342900">
              <a:spcBef>
                <a:spcPts val="1200"/>
              </a:spcBef>
              <a:buSzPct val="100000"/>
              <a:buFont typeface="Arial"/>
              <a:buChar char="•"/>
              <a:defRPr sz="2000" b="0">
                <a:latin typeface="Calibri"/>
                <a:ea typeface="Calibri"/>
                <a:cs typeface="Calibri"/>
                <a:sym typeface="Calibri"/>
              </a:defRPr>
            </a:pPr>
            <a:r>
              <a:rPr lang="en-US" sz="1600" spc="0" dirty="0">
                <a:latin typeface="Century Gothic" panose="020B0502020202020204" pitchFamily="34" charset="0"/>
              </a:rPr>
              <a:t>Patients may experience mild burning during urination for the first few weeks</a:t>
            </a:r>
          </a:p>
          <a:p>
            <a:pPr marL="342900" indent="-342900">
              <a:spcBef>
                <a:spcPts val="1200"/>
              </a:spcBef>
              <a:buSzPct val="100000"/>
              <a:buFont typeface="Arial"/>
              <a:buChar char="•"/>
              <a:defRPr sz="2000" b="0">
                <a:latin typeface="Calibri"/>
                <a:ea typeface="Calibri"/>
                <a:cs typeface="Calibri"/>
                <a:sym typeface="Calibri"/>
              </a:defRPr>
            </a:pPr>
            <a:r>
              <a:rPr lang="en-US" sz="1600" spc="0" dirty="0">
                <a:latin typeface="Century Gothic" panose="020B0502020202020204" pitchFamily="34" charset="0"/>
              </a:rPr>
              <a:t>Patients may resume normal activities once approved by their doctor</a:t>
            </a:r>
          </a:p>
          <a:p>
            <a:pPr marL="342900" indent="-342900">
              <a:spcBef>
                <a:spcPts val="1200"/>
              </a:spcBef>
              <a:defRPr sz="2000" b="0">
                <a:latin typeface="Calibri"/>
                <a:ea typeface="Calibri"/>
                <a:cs typeface="Calibri"/>
                <a:sym typeface="Calibri"/>
              </a:defRPr>
            </a:pPr>
            <a:r>
              <a:rPr lang="en-US" sz="1600" kern="100" dirty="0">
                <a:effectLst/>
                <a:latin typeface="Century Gothic" panose="020B0502020202020204" pitchFamily="34" charset="0"/>
                <a:ea typeface="Aptos" panose="020B0004020202020204" pitchFamily="34" charset="0"/>
                <a:cs typeface="Times New Roman (Body CS)"/>
              </a:rPr>
              <a:t>Your doctor will provide specific discharge instructions and advise on signs and symptoms that may require further medical attention</a:t>
            </a:r>
          </a:p>
          <a:p>
            <a:pPr marL="342900" indent="-342900">
              <a:spcBef>
                <a:spcPts val="1200"/>
              </a:spcBef>
              <a:defRPr sz="2000" b="0">
                <a:latin typeface="Calibri"/>
                <a:ea typeface="Calibri"/>
                <a:cs typeface="Calibri"/>
                <a:sym typeface="Calibri"/>
              </a:defRPr>
            </a:pPr>
            <a:r>
              <a:rPr lang="en-US" sz="1400" kern="100" dirty="0">
                <a:latin typeface="Century Gothic" panose="020B0502020202020204" pitchFamily="34" charset="0"/>
              </a:rPr>
              <a:t>For safety information, visit </a:t>
            </a:r>
            <a:r>
              <a:rPr lang="en-US" sz="1400" kern="100" dirty="0">
                <a:solidFill>
                  <a:srgbClr val="0070C0"/>
                </a:solidFill>
                <a:latin typeface="Century Gothic" panose="020B0502020202020204" pitchFamily="34" charset="0"/>
                <a:cs typeface="Calibri"/>
                <a:hlinkClick r:id="rId3">
                  <a:extLst>
                    <a:ext uri="{A12FA001-AC4F-418D-AE19-62706E023703}">
                      <ahyp:hlinkClr xmlns:ahyp="http://schemas.microsoft.com/office/drawing/2018/hyperlinkcolor" val="tx"/>
                    </a:ext>
                  </a:extLst>
                </a:hlinkClick>
              </a:rPr>
              <a:t>https://bit.ly/3XA6SIi</a:t>
            </a:r>
            <a:endParaRPr lang="en-US" sz="1400" kern="100" dirty="0">
              <a:solidFill>
                <a:srgbClr val="0070C0"/>
              </a:solidFill>
              <a:latin typeface="Century Gothic" panose="020B0502020202020204" pitchFamily="34" charset="0"/>
              <a:cs typeface="Calibri"/>
            </a:endParaRPr>
          </a:p>
          <a:p>
            <a:pPr marL="342900" indent="-342900">
              <a:spcBef>
                <a:spcPts val="1200"/>
              </a:spcBef>
              <a:defRPr sz="2000" b="0">
                <a:latin typeface="Calibri"/>
                <a:ea typeface="Calibri"/>
                <a:cs typeface="Calibri"/>
                <a:sym typeface="Calibri"/>
              </a:defRPr>
            </a:pPr>
            <a:endParaRPr lang="en-US" sz="1400" kern="100" dirty="0">
              <a:latin typeface="Century Gothic" panose="020B0502020202020204" pitchFamily="34" charset="0"/>
              <a:cs typeface="Calibri"/>
            </a:endParaRPr>
          </a:p>
          <a:p>
            <a:pPr marL="342900" indent="-342900">
              <a:spcBef>
                <a:spcPts val="1200"/>
              </a:spcBef>
              <a:defRPr sz="2000" b="0">
                <a:latin typeface="Calibri"/>
                <a:ea typeface="Calibri"/>
                <a:cs typeface="Calibri"/>
                <a:sym typeface="Calibri"/>
              </a:defRPr>
            </a:pPr>
            <a:endParaRPr lang="en-US" sz="1600" kern="100" dirty="0">
              <a:effectLst/>
              <a:latin typeface="Century Gothic" panose="020B0502020202020204" pitchFamily="34" charset="0"/>
              <a:ea typeface="Aptos" panose="020B0004020202020204" pitchFamily="34" charset="0"/>
              <a:cs typeface="Times New Roman (Body CS)"/>
            </a:endParaRPr>
          </a:p>
        </p:txBody>
      </p:sp>
      <p:sp>
        <p:nvSpPr>
          <p:cNvPr id="634" name="Title 2"/>
          <p:cNvSpPr txBox="1">
            <a:spLocks noGrp="1"/>
          </p:cNvSpPr>
          <p:nvPr>
            <p:ph type="title"/>
          </p:nvPr>
        </p:nvSpPr>
        <p:spPr>
          <a:xfrm>
            <a:off x="570991" y="223279"/>
            <a:ext cx="9144001" cy="400382"/>
          </a:xfrm>
          <a:prstGeom prst="rect">
            <a:avLst/>
          </a:prstGeom>
        </p:spPr>
        <p:txBody>
          <a:bodyPr/>
          <a:lstStyle/>
          <a:p>
            <a:r>
              <a:rPr lang="en-US" b="1" dirty="0"/>
              <a:t>What to Expect After Aquablation Therapy</a:t>
            </a:r>
            <a:endParaRPr b="1" dirty="0"/>
          </a:p>
        </p:txBody>
      </p:sp>
      <p:sp>
        <p:nvSpPr>
          <p:cNvPr id="5" name="Round Diagonal Corner Rectangle 4">
            <a:extLst>
              <a:ext uri="{FF2B5EF4-FFF2-40B4-BE49-F238E27FC236}">
                <a16:creationId xmlns:a16="http://schemas.microsoft.com/office/drawing/2014/main" id="{C74371F8-1782-FC8E-D662-AD45B7C58E42}"/>
              </a:ext>
            </a:extLst>
          </p:cNvPr>
          <p:cNvSpPr/>
          <p:nvPr/>
        </p:nvSpPr>
        <p:spPr>
          <a:xfrm>
            <a:off x="5142991" y="1177260"/>
            <a:ext cx="6375699" cy="4104772"/>
          </a:xfrm>
          <a:prstGeom prst="round2DiagRect">
            <a:avLst/>
          </a:prstGeom>
          <a:blipFill dpi="0" rotWithShape="1">
            <a:blip r:embed="rId4" cstate="print">
              <a:extLst>
                <a:ext uri="{28A0092B-C50C-407E-A947-70E740481C1C}">
                  <a14:useLocalDpi xmlns:a14="http://schemas.microsoft.com/office/drawing/2010/main"/>
                </a:ext>
              </a:extLst>
            </a:blip>
            <a:srcRect/>
            <a:stretch>
              <a:fillRect/>
            </a:stretch>
          </a:blip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53565A"/>
              </a:solidFill>
              <a:effectLst/>
              <a:uLnTx/>
              <a:uFillTx/>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35A6BD2E-54EE-5585-047A-0ABF2EC6FCA1}"/>
              </a:ext>
            </a:extLst>
          </p:cNvPr>
          <p:cNvSpPr txBox="1"/>
          <p:nvPr/>
        </p:nvSpPr>
        <p:spPr>
          <a:xfrm>
            <a:off x="1028646" y="5754761"/>
            <a:ext cx="894731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53565A"/>
                </a:solidFill>
                <a:effectLst/>
                <a:uLnTx/>
                <a:uFillTx/>
                <a:latin typeface="Century Gothic" panose="020B0502020202020204" pitchFamily="34" charset="0"/>
                <a:ea typeface="Aptos" panose="020B0004020202020204" pitchFamily="34" charset="0"/>
                <a:cs typeface="Times New Roman (Body CS)"/>
                <a:sym typeface="Century Gothic"/>
              </a:rPr>
              <a:t>Most symptoms typically resolve within two to four weeks after Aquablation therapy, though individual results may vary.</a:t>
            </a:r>
            <a:r>
              <a:rPr kumimoji="0" lang="en-US" sz="1200" b="0" i="0" u="none" strike="noStrike" kern="100" cap="none" spc="0" normalizeH="0" baseline="30000" noProof="0" dirty="0">
                <a:ln>
                  <a:noFill/>
                </a:ln>
                <a:solidFill>
                  <a:srgbClr val="53565A"/>
                </a:solidFill>
                <a:effectLst/>
                <a:uLnTx/>
                <a:uFillTx/>
                <a:latin typeface="Century Gothic" panose="020B0502020202020204" pitchFamily="34" charset="0"/>
                <a:ea typeface="Aptos" panose="020B0004020202020204" pitchFamily="34" charset="0"/>
                <a:cs typeface="Times New Roman (Body CS)"/>
                <a:sym typeface="Century Gothic"/>
              </a:rPr>
              <a:t>3</a:t>
            </a:r>
          </a:p>
        </p:txBody>
      </p:sp>
      <p:sp>
        <p:nvSpPr>
          <p:cNvPr id="6" name="TextBox 5">
            <a:extLst>
              <a:ext uri="{FF2B5EF4-FFF2-40B4-BE49-F238E27FC236}">
                <a16:creationId xmlns:a16="http://schemas.microsoft.com/office/drawing/2014/main" id="{C2079350-8E83-25EE-ED08-269493D3DE47}"/>
              </a:ext>
            </a:extLst>
          </p:cNvPr>
          <p:cNvSpPr txBox="1"/>
          <p:nvPr/>
        </p:nvSpPr>
        <p:spPr>
          <a:xfrm>
            <a:off x="1936540" y="6050020"/>
            <a:ext cx="958215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1. Gilling et al. Five-year outcomes for Aquablation therapy compared to TURP: a randomized controlled trial in men with LUTS due to BPH Can J </a:t>
            </a:r>
            <a:r>
              <a:rPr kumimoji="0" lang="en-US" sz="800" b="0" i="0" u="none" strike="noStrike" kern="1200" cap="none" spc="0" normalizeH="0" baseline="0" noProof="0" dirty="0" err="1">
                <a:ln>
                  <a:noFill/>
                </a:ln>
                <a:solidFill>
                  <a:srgbClr val="53565A"/>
                </a:solidFill>
                <a:effectLst/>
                <a:uLnTx/>
                <a:uFillTx/>
                <a:latin typeface="Calibri" panose="020F0502020204030204" pitchFamily="34" charset="0"/>
                <a:cs typeface="Helvetica"/>
              </a:rPr>
              <a:t>Urol</a:t>
            </a: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 2022; 29(1):10960-10968.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2. Zorn KC, </a:t>
            </a:r>
            <a:r>
              <a:rPr kumimoji="0" lang="en-US" sz="800" b="0" i="0" u="none" strike="noStrike" kern="1200" cap="none" spc="0" normalizeH="0" baseline="0" noProof="0" dirty="0" err="1">
                <a:ln>
                  <a:noFill/>
                </a:ln>
                <a:solidFill>
                  <a:srgbClr val="53565A"/>
                </a:solidFill>
                <a:effectLst/>
                <a:uLnTx/>
                <a:uFillTx/>
                <a:latin typeface="Calibri" panose="020F0502020204030204" pitchFamily="34" charset="0"/>
                <a:cs typeface="Helvetica"/>
              </a:rPr>
              <a:t>Bidair</a:t>
            </a: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 M, Trainer </a:t>
            </a:r>
            <a:r>
              <a:rPr kumimoji="0" lang="en-US" sz="800" b="0" i="0" u="none" strike="noStrike" kern="1200" cap="none" spc="0" normalizeH="0" baseline="0" noProof="0" dirty="0" err="1">
                <a:ln>
                  <a:noFill/>
                </a:ln>
                <a:solidFill>
                  <a:srgbClr val="53565A"/>
                </a:solidFill>
                <a:effectLst/>
                <a:uLnTx/>
                <a:uFillTx/>
                <a:latin typeface="Calibri" panose="020F0502020204030204" pitchFamily="34" charset="0"/>
                <a:cs typeface="Helvetica"/>
              </a:rPr>
              <a:t>A,Arther</a:t>
            </a: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 A, </a:t>
            </a:r>
            <a:r>
              <a:rPr kumimoji="0" lang="en-US" sz="800" b="0" i="0" u="none" strike="noStrike" kern="1200" cap="none" spc="0" normalizeH="0" baseline="0" noProof="0" dirty="0" err="1">
                <a:ln>
                  <a:noFill/>
                </a:ln>
                <a:solidFill>
                  <a:srgbClr val="53565A"/>
                </a:solidFill>
                <a:effectLst/>
                <a:uLnTx/>
                <a:uFillTx/>
                <a:latin typeface="Calibri" panose="020F0502020204030204" pitchFamily="34" charset="0"/>
                <a:cs typeface="Helvetica"/>
              </a:rPr>
              <a:t>Kramolowsky</a:t>
            </a: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 E, Desai M, et al. Aquablation </a:t>
            </a:r>
            <a:r>
              <a:rPr kumimoji="0" lang="en-US" sz="800" b="0" i="0" u="none" strike="noStrike" kern="1200" cap="none" spc="0" normalizeH="0" baseline="0" noProof="0" dirty="0" err="1">
                <a:ln>
                  <a:noFill/>
                </a:ln>
                <a:solidFill>
                  <a:srgbClr val="53565A"/>
                </a:solidFill>
                <a:effectLst/>
                <a:uLnTx/>
                <a:uFillTx/>
                <a:latin typeface="Calibri" panose="020F0502020204030204" pitchFamily="34" charset="0"/>
                <a:cs typeface="Helvetica"/>
              </a:rPr>
              <a:t>therapyin</a:t>
            </a: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 large prostates (80–150 cc) for lower urinary </a:t>
            </a:r>
            <a:r>
              <a:rPr kumimoji="0" lang="en-US" sz="800" b="0" i="0" u="none" strike="noStrike" kern="1200" cap="none" spc="0" normalizeH="0" baseline="0" noProof="0" dirty="0" err="1">
                <a:ln>
                  <a:noFill/>
                </a:ln>
                <a:solidFill>
                  <a:srgbClr val="53565A"/>
                </a:solidFill>
                <a:effectLst/>
                <a:uLnTx/>
                <a:uFillTx/>
                <a:latin typeface="Calibri" panose="020F0502020204030204" pitchFamily="34" charset="0"/>
                <a:cs typeface="Helvetica"/>
              </a:rPr>
              <a:t>tractsymptoms</a:t>
            </a: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 due to benign prostatic hyperplasia: WATER II 3-year trial results. BJUI Compass. 2022;3(2):130–138.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3. Data on File at PROCEPT BioRobotics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8D8BBB-2C52-5600-5611-D619EA890DDD}"/>
              </a:ext>
            </a:extLst>
          </p:cNvPr>
          <p:cNvSpPr>
            <a:spLocks noGrp="1"/>
          </p:cNvSpPr>
          <p:nvPr>
            <p:ph type="body" idx="1"/>
          </p:nvPr>
        </p:nvSpPr>
        <p:spPr>
          <a:xfrm>
            <a:off x="661420" y="2337623"/>
            <a:ext cx="10869160" cy="2929702"/>
          </a:xfrm>
        </p:spPr>
        <p:txBody>
          <a:bodyPr/>
          <a:lstStyle/>
          <a:p>
            <a:r>
              <a:rPr lang="en-US" dirty="0"/>
              <a:t>Patient Selection</a:t>
            </a:r>
          </a:p>
          <a:p>
            <a:r>
              <a:rPr lang="en-US" dirty="0"/>
              <a:t>Patient Recovery</a:t>
            </a:r>
          </a:p>
          <a:p>
            <a:r>
              <a:rPr lang="en-US" dirty="0"/>
              <a:t>Patient Satisfaction</a:t>
            </a:r>
          </a:p>
          <a:p>
            <a:r>
              <a:rPr lang="en-US" dirty="0"/>
              <a:t>Efficiency in the OR</a:t>
            </a:r>
          </a:p>
          <a:p>
            <a:r>
              <a:rPr lang="en-US" dirty="0"/>
              <a:t>Learning Curve</a:t>
            </a:r>
          </a:p>
          <a:p>
            <a:r>
              <a:rPr lang="en-US" dirty="0"/>
              <a:t>How it fits in my practice</a:t>
            </a:r>
          </a:p>
          <a:p>
            <a:endParaRPr lang="en-US" dirty="0"/>
          </a:p>
        </p:txBody>
      </p:sp>
      <p:sp>
        <p:nvSpPr>
          <p:cNvPr id="3" name="Title 2">
            <a:extLst>
              <a:ext uri="{FF2B5EF4-FFF2-40B4-BE49-F238E27FC236}">
                <a16:creationId xmlns:a16="http://schemas.microsoft.com/office/drawing/2014/main" id="{0AE928D8-FAA7-85D5-77A7-2D9FC2DD07B0}"/>
              </a:ext>
            </a:extLst>
          </p:cNvPr>
          <p:cNvSpPr>
            <a:spLocks noGrp="1"/>
          </p:cNvSpPr>
          <p:nvPr>
            <p:ph type="title"/>
          </p:nvPr>
        </p:nvSpPr>
        <p:spPr>
          <a:xfrm>
            <a:off x="570991" y="385204"/>
            <a:ext cx="9144001" cy="747310"/>
          </a:xfrm>
        </p:spPr>
        <p:txBody>
          <a:bodyPr/>
          <a:lstStyle/>
          <a:p>
            <a:r>
              <a:rPr lang="en-US" b="1" dirty="0"/>
              <a:t>My Experience With Aquablation Therapy</a:t>
            </a:r>
          </a:p>
        </p:txBody>
      </p:sp>
      <p:sp>
        <p:nvSpPr>
          <p:cNvPr id="4" name="TextBox 3">
            <a:extLst>
              <a:ext uri="{FF2B5EF4-FFF2-40B4-BE49-F238E27FC236}">
                <a16:creationId xmlns:a16="http://schemas.microsoft.com/office/drawing/2014/main" id="{A9AEA4B3-B72D-A577-C6EC-FCBCACB0A20D}"/>
              </a:ext>
            </a:extLst>
          </p:cNvPr>
          <p:cNvSpPr txBox="1"/>
          <p:nvPr/>
        </p:nvSpPr>
        <p:spPr>
          <a:xfrm>
            <a:off x="504825" y="1695450"/>
            <a:ext cx="55911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200" b="0" i="0" u="none" strike="noStrike" kern="1200" cap="none" spc="-39" normalizeH="0" baseline="0" noProof="0" dirty="0">
                <a:ln>
                  <a:noFill/>
                </a:ln>
                <a:solidFill>
                  <a:srgbClr val="53565A"/>
                </a:solidFill>
                <a:effectLst/>
                <a:highlight>
                  <a:srgbClr val="FFFF00"/>
                </a:highlight>
                <a:uLnTx/>
                <a:uFillTx/>
                <a:latin typeface="Century Gothic"/>
                <a:cs typeface="Helvetica"/>
                <a:sym typeface="Century Gothic"/>
              </a:rPr>
              <a:t>For the doctor to input information </a:t>
            </a:r>
          </a:p>
        </p:txBody>
      </p:sp>
    </p:spTree>
    <p:extLst>
      <p:ext uri="{BB962C8B-B14F-4D97-AF65-F5344CB8AC3E}">
        <p14:creationId xmlns:p14="http://schemas.microsoft.com/office/powerpoint/2010/main" val="3458974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C2091-4913-AA8B-95D1-1A021C5C7FC3}"/>
              </a:ext>
            </a:extLst>
          </p:cNvPr>
          <p:cNvSpPr>
            <a:spLocks noGrp="1"/>
          </p:cNvSpPr>
          <p:nvPr>
            <p:ph type="title"/>
          </p:nvPr>
        </p:nvSpPr>
        <p:spPr/>
        <p:txBody>
          <a:bodyPr/>
          <a:lstStyle/>
          <a:p>
            <a:r>
              <a:rPr lang="en-US" b="1" dirty="0"/>
              <a:t>Howards Journey with BPH – Patient Testimonial</a:t>
            </a:r>
          </a:p>
        </p:txBody>
      </p:sp>
    </p:spTree>
    <p:extLst>
      <p:ext uri="{BB962C8B-B14F-4D97-AF65-F5344CB8AC3E}">
        <p14:creationId xmlns:p14="http://schemas.microsoft.com/office/powerpoint/2010/main" val="408397895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23E9B5-0D54-CDDE-702B-E4C604DC2569}"/>
              </a:ext>
            </a:extLst>
          </p:cNvPr>
          <p:cNvSpPr>
            <a:spLocks noGrp="1"/>
          </p:cNvSpPr>
          <p:nvPr>
            <p:ph type="body" idx="1"/>
          </p:nvPr>
        </p:nvSpPr>
        <p:spPr/>
        <p:txBody>
          <a:bodyPr/>
          <a:lstStyle/>
          <a:p>
            <a:pPr marL="0" indent="0">
              <a:buNone/>
            </a:pPr>
            <a:r>
              <a:rPr lang="en-US" b="1" u="sng" dirty="0"/>
              <a:t>Suggested topics to include on this slide</a:t>
            </a:r>
          </a:p>
          <a:p>
            <a:r>
              <a:rPr lang="en-US" dirty="0"/>
              <a:t>Practice logo</a:t>
            </a:r>
          </a:p>
          <a:p>
            <a:r>
              <a:rPr lang="en-US" dirty="0"/>
              <a:t>Contact info</a:t>
            </a:r>
          </a:p>
          <a:p>
            <a:r>
              <a:rPr lang="en-US" dirty="0"/>
              <a:t>Link to Aquablation therapy section on practice website</a:t>
            </a:r>
          </a:p>
          <a:p>
            <a:r>
              <a:rPr lang="en-US" dirty="0"/>
              <a:t>Details about Aquablation therapy experience to date (</a:t>
            </a:r>
            <a:r>
              <a:rPr lang="en-US" dirty="0" err="1"/>
              <a:t>eg</a:t>
            </a:r>
            <a:r>
              <a:rPr lang="en-US" dirty="0"/>
              <a:t>, # of cases)</a:t>
            </a:r>
          </a:p>
          <a:p>
            <a:endParaRPr lang="en-US" dirty="0"/>
          </a:p>
        </p:txBody>
      </p:sp>
      <p:sp>
        <p:nvSpPr>
          <p:cNvPr id="3" name="Title 2">
            <a:extLst>
              <a:ext uri="{FF2B5EF4-FFF2-40B4-BE49-F238E27FC236}">
                <a16:creationId xmlns:a16="http://schemas.microsoft.com/office/drawing/2014/main" id="{145FDF2F-0481-C608-FB7A-4572BFBC87C4}"/>
              </a:ext>
            </a:extLst>
          </p:cNvPr>
          <p:cNvSpPr>
            <a:spLocks noGrp="1"/>
          </p:cNvSpPr>
          <p:nvPr>
            <p:ph type="title"/>
          </p:nvPr>
        </p:nvSpPr>
        <p:spPr/>
        <p:txBody>
          <a:bodyPr/>
          <a:lstStyle/>
          <a:p>
            <a:r>
              <a:rPr lang="en-US" b="1" dirty="0"/>
              <a:t>[</a:t>
            </a:r>
            <a:r>
              <a:rPr lang="en-US" b="1" dirty="0">
                <a:highlight>
                  <a:srgbClr val="FFFF00"/>
                </a:highlight>
              </a:rPr>
              <a:t>Recommend Inserting Slide About Practice</a:t>
            </a:r>
            <a:r>
              <a:rPr lang="en-US" b="1" dirty="0"/>
              <a:t>]</a:t>
            </a:r>
          </a:p>
        </p:txBody>
      </p:sp>
      <p:sp>
        <p:nvSpPr>
          <p:cNvPr id="4" name="TextBox 3">
            <a:extLst>
              <a:ext uri="{FF2B5EF4-FFF2-40B4-BE49-F238E27FC236}">
                <a16:creationId xmlns:a16="http://schemas.microsoft.com/office/drawing/2014/main" id="{3AA410D4-714B-7A73-E31C-B047105A3146}"/>
              </a:ext>
            </a:extLst>
          </p:cNvPr>
          <p:cNvSpPr txBox="1"/>
          <p:nvPr/>
        </p:nvSpPr>
        <p:spPr>
          <a:xfrm>
            <a:off x="479834" y="5567881"/>
            <a:ext cx="11102567" cy="369332"/>
          </a:xfrm>
          <a:prstGeom prst="rect">
            <a:avLst/>
          </a:prstGeom>
          <a:noFill/>
        </p:spPr>
        <p:txBody>
          <a:bodyPr wrap="square" rtlCol="0">
            <a:spAutoFit/>
          </a:bodyPr>
          <a:lstStyle/>
          <a:p>
            <a:pPr algn="ctr"/>
            <a:r>
              <a:rPr lang="en-US" dirty="0">
                <a:solidFill>
                  <a:schemeClr val="accent5"/>
                </a:solidFill>
              </a:rPr>
              <a:t>For more information, visit Aquablation.com </a:t>
            </a:r>
          </a:p>
        </p:txBody>
      </p:sp>
    </p:spTree>
    <p:extLst>
      <p:ext uri="{BB962C8B-B14F-4D97-AF65-F5344CB8AC3E}">
        <p14:creationId xmlns:p14="http://schemas.microsoft.com/office/powerpoint/2010/main" val="3436695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3D7A4D-5ACA-0D9C-F49B-37A753C7FD7D}"/>
              </a:ext>
            </a:extLst>
          </p:cNvPr>
          <p:cNvSpPr>
            <a:spLocks noGrp="1"/>
          </p:cNvSpPr>
          <p:nvPr>
            <p:ph type="body" idx="1"/>
          </p:nvPr>
        </p:nvSpPr>
        <p:spPr>
          <a:xfrm>
            <a:off x="358455" y="471684"/>
            <a:ext cx="11618751" cy="5651841"/>
          </a:xfrm>
        </p:spPr>
        <p:txBody>
          <a:bodyPr>
            <a:normAutofit/>
          </a:bodyPr>
          <a:lstStyle/>
          <a:p>
            <a:pPr marL="0" marR="0" indent="0">
              <a:spcBef>
                <a:spcPts val="0"/>
              </a:spcBef>
              <a:spcAft>
                <a:spcPts val="0"/>
              </a:spcAft>
              <a:buNone/>
            </a:pPr>
            <a:r>
              <a:rPr lang="en-US" sz="1200" b="1" kern="800" spc="-40" dirty="0">
                <a:solidFill>
                  <a:schemeClr val="accent6"/>
                </a:solidFill>
                <a:latin typeface="Century Gothic" panose="020B0502020202020204" pitchFamily="34" charset="0"/>
                <a:ea typeface="+mn-ea"/>
                <a:cs typeface="Calibri" panose="020F0502020204030204" pitchFamily="34" charset="0"/>
              </a:rPr>
              <a:t>Risk and Safety Information</a:t>
            </a:r>
            <a:br>
              <a:rPr lang="en-US" sz="1200" kern="100" spc="0" dirty="0">
                <a:solidFill>
                  <a:schemeClr val="tx1"/>
                </a:solidFill>
                <a:effectLst/>
                <a:latin typeface="Century Gothic" panose="020B0502020202020204" pitchFamily="34" charset="0"/>
                <a:ea typeface="Aptos" panose="020B0004020202020204" pitchFamily="34" charset="0"/>
                <a:cs typeface="Calibri" panose="020F0502020204030204" pitchFamily="34" charset="0"/>
              </a:rPr>
            </a:br>
            <a:r>
              <a:rPr lang="en-US" sz="1200" kern="100" spc="0" dirty="0">
                <a:solidFill>
                  <a:schemeClr val="tx1"/>
                </a:solidFill>
                <a:effectLst/>
                <a:latin typeface="Century Gothic" panose="020B0502020202020204" pitchFamily="34" charset="0"/>
                <a:ea typeface="Aptos" panose="020B0004020202020204" pitchFamily="34" charset="0"/>
                <a:cs typeface="Calibri" panose="020F0502020204030204" pitchFamily="34" charset="0"/>
              </a:rPr>
              <a:t>All surgical treatments have inherent and associated side effects, some of which may lead to serious outcomes and may require intervention. Individual’s outcomes may depend on a number of factors, including but not limited to patient characteristics, disease characteristics and/or surgeon behavior. The most common side effects are mild and transient and may include mild pain or difficulty when urinating, discomfort in the pelvis or penis, blood in the urine, inability to empty the bladder or a frequent and/or urgent need to urinate, and bladder or urinary tract infection. Other risks include but are not limited to: anesthesia risk; sexual dysfunction, including ejaculatory or erectile dysfunction; injury to the urethra, such as false passage or stricture, or to the rectum, including rectal incontinence / perforation; bladder or prostate capsule perforation; infection, including the potential transmission of blood borne pathogens; bleeding; incontinence; embolism; electric shock/burn; transurethral resection (TUR) syndrome; bladder neck contracture; and bruising. No claim is made that the AquaBeam Robotic System will cure any medical condition, or entirely eliminate the diseased entity. Repeated treatment or alternative therapies may sometimes be required.</a:t>
            </a:r>
          </a:p>
          <a:p>
            <a:pPr marL="0" marR="0" indent="0">
              <a:spcBef>
                <a:spcPts val="0"/>
              </a:spcBef>
              <a:spcAft>
                <a:spcPts val="0"/>
              </a:spcAft>
              <a:buNone/>
            </a:pPr>
            <a:endParaRPr lang="en-US" sz="1200" kern="100" spc="0" dirty="0">
              <a:solidFill>
                <a:schemeClr val="tx1"/>
              </a:solidFill>
              <a:latin typeface="Century Gothic" panose="020B0502020202020204" pitchFamily="34" charset="0"/>
              <a:ea typeface="Aptos" panose="020B0004020202020204" pitchFamily="34" charset="0"/>
              <a:cs typeface="Calibri" panose="020F0502020204030204" pitchFamily="34" charset="0"/>
            </a:endParaRPr>
          </a:p>
          <a:p>
            <a:pPr marL="0" marR="0" indent="0">
              <a:spcBef>
                <a:spcPts val="0"/>
              </a:spcBef>
              <a:spcAft>
                <a:spcPts val="0"/>
              </a:spcAft>
              <a:buNone/>
            </a:pPr>
            <a:r>
              <a:rPr lang="en-US" sz="1200" kern="100" spc="0" dirty="0">
                <a:solidFill>
                  <a:schemeClr val="tx1"/>
                </a:solidFill>
                <a:effectLst/>
                <a:latin typeface="Century Gothic" panose="020B0502020202020204" pitchFamily="34" charset="0"/>
                <a:ea typeface="Aptos" panose="020B0004020202020204" pitchFamily="34" charset="0"/>
                <a:cs typeface="Calibri" panose="020F0502020204030204" pitchFamily="34" charset="0"/>
              </a:rPr>
              <a:t>For more information about potential side effects and risks associated with Aquablation therapy, speak with your urologist or surgeon.</a:t>
            </a:r>
          </a:p>
          <a:p>
            <a:pPr marL="0" marR="0" indent="0">
              <a:spcBef>
                <a:spcPts val="0"/>
              </a:spcBef>
              <a:spcAft>
                <a:spcPts val="0"/>
              </a:spcAft>
              <a:buNone/>
            </a:pPr>
            <a:endParaRPr lang="en-US" sz="1200" kern="100" spc="0" dirty="0">
              <a:solidFill>
                <a:schemeClr val="tx1"/>
              </a:solidFill>
              <a:effectLst/>
              <a:latin typeface="Century Gothic" panose="020B0502020202020204" pitchFamily="34" charset="0"/>
              <a:ea typeface="Aptos" panose="020B0004020202020204" pitchFamily="34" charset="0"/>
              <a:cs typeface="Calibri" panose="020F0502020204030204" pitchFamily="34" charset="0"/>
            </a:endParaRPr>
          </a:p>
          <a:p>
            <a:pPr marL="0" marR="0" indent="0">
              <a:spcBef>
                <a:spcPts val="0"/>
              </a:spcBef>
              <a:spcAft>
                <a:spcPts val="0"/>
              </a:spcAft>
              <a:buNone/>
            </a:pPr>
            <a:r>
              <a:rPr lang="en-US" sz="1200" b="1" kern="100" spc="0" dirty="0">
                <a:solidFill>
                  <a:schemeClr val="tx1"/>
                </a:solidFill>
                <a:effectLst/>
                <a:latin typeface="Century Gothic" panose="020B0502020202020204" pitchFamily="34" charset="0"/>
                <a:ea typeface="Aptos" panose="020B0004020202020204" pitchFamily="34" charset="0"/>
                <a:cs typeface="Calibri" panose="020F0502020204030204" pitchFamily="34" charset="0"/>
              </a:rPr>
              <a:t>Rx Only</a:t>
            </a:r>
            <a:endParaRPr lang="en-US" sz="2400" b="0" i="0" u="none" strike="noStrike" baseline="0" dirty="0">
              <a:solidFill>
                <a:schemeClr val="bg2"/>
              </a:solidFill>
              <a:latin typeface="Roboto" panose="02000000000000000000" pitchFamily="2" charset="0"/>
            </a:endParaRPr>
          </a:p>
          <a:p>
            <a:pPr marL="0" indent="0">
              <a:buNone/>
            </a:pPr>
            <a:r>
              <a:rPr lang="en-US" sz="1200" dirty="0">
                <a:latin typeface="Century Gothic" panose="020B0502020202020204" pitchFamily="34" charset="0"/>
                <a:cs typeface="Calibri" panose="020F0502020204030204" pitchFamily="34" charset="0"/>
              </a:rPr>
              <a:t>© 2024 PROCEPT BioRobotics Corporation. All rights reserved. AQUABLATION, HYDROS, PROCEPT BioRobotics, and the PROCEPT BioRobotics logo are trademarks and/or registered trademarks of PROCEPT BioRobotics Corporation. </a:t>
            </a:r>
            <a:r>
              <a:rPr lang="en-US" sz="1200" dirty="0">
                <a:solidFill>
                  <a:srgbClr val="0F0F0F"/>
                </a:solidFill>
                <a:latin typeface="Century Gothic" panose="020B0502020202020204" pitchFamily="34" charset="0"/>
                <a:cs typeface="Calibri" panose="020F0502020204030204" pitchFamily="34" charset="0"/>
              </a:rPr>
              <a:t>ML0660.A</a:t>
            </a:r>
          </a:p>
          <a:p>
            <a:pPr marL="0" indent="0">
              <a:buNone/>
            </a:pPr>
            <a:endParaRPr lang="en-US" sz="1200" dirty="0">
              <a:latin typeface="Century Gothic" panose="020B050202020202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1" kern="1200" spc="0" dirty="0">
              <a:solidFill>
                <a:srgbClr val="4D49C2">
                  <a:lumMod val="75000"/>
                </a:srgbClr>
              </a:solidFill>
              <a:latin typeface="Century Gothic" panose="020B050202020202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338"/>
              </a:spcAft>
              <a:buClrTx/>
              <a:buSzTx/>
              <a:buFontTx/>
              <a:buNone/>
              <a:tabLst/>
              <a:defRPr/>
            </a:pPr>
            <a:endParaRPr kumimoji="0" lang="en-US" sz="1200" b="0" i="0" u="none" strike="noStrike" kern="1200" cap="none" spc="0" normalizeH="0" baseline="0" noProof="0" dirty="0">
              <a:ln>
                <a:noFill/>
              </a:ln>
              <a:solidFill>
                <a:srgbClr val="15161A"/>
              </a:solidFill>
              <a:effectLst/>
              <a:uLnTx/>
              <a:uFillTx/>
              <a:latin typeface="Century Gothic" panose="020B0502020202020204" pitchFamily="34" charset="0"/>
              <a:ea typeface="+mn-ea"/>
              <a:cs typeface="Calibri" panose="020F0502020204030204" pitchFamily="34" charset="0"/>
              <a:sym typeface="Century Gothic"/>
            </a:endParaRPr>
          </a:p>
          <a:p>
            <a:endParaRPr lang="en-US" dirty="0"/>
          </a:p>
        </p:txBody>
      </p:sp>
    </p:spTree>
    <p:extLst>
      <p:ext uri="{BB962C8B-B14F-4D97-AF65-F5344CB8AC3E}">
        <p14:creationId xmlns:p14="http://schemas.microsoft.com/office/powerpoint/2010/main" val="23861169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1AB4ACA-206B-0029-7E53-74E1B990CBD0}"/>
              </a:ext>
            </a:extLst>
          </p:cNvPr>
          <p:cNvSpPr txBox="1"/>
          <p:nvPr/>
        </p:nvSpPr>
        <p:spPr>
          <a:xfrm>
            <a:off x="997786" y="6048379"/>
            <a:ext cx="68031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Vuichoud</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 Loughlin KR. Benign prostatic hyperplasia: epidemiology, economics and evaluation. </a:t>
            </a:r>
            <a:r>
              <a:rPr kumimoji="0" lang="en-US" sz="8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Can J Urol</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2015;22(suppl1):1-6. </a:t>
            </a:r>
          </a:p>
        </p:txBody>
      </p:sp>
      <p:grpSp>
        <p:nvGrpSpPr>
          <p:cNvPr id="3" name="Group 2">
            <a:extLst>
              <a:ext uri="{FF2B5EF4-FFF2-40B4-BE49-F238E27FC236}">
                <a16:creationId xmlns:a16="http://schemas.microsoft.com/office/drawing/2014/main" id="{918E3A47-524D-8E87-3206-0971248E7F6D}"/>
              </a:ext>
            </a:extLst>
          </p:cNvPr>
          <p:cNvGrpSpPr/>
          <p:nvPr/>
        </p:nvGrpSpPr>
        <p:grpSpPr>
          <a:xfrm>
            <a:off x="8201582" y="1414143"/>
            <a:ext cx="2951891" cy="4510683"/>
            <a:chOff x="1016013" y="1503012"/>
            <a:chExt cx="2951891" cy="4510683"/>
          </a:xfrm>
        </p:grpSpPr>
        <p:sp>
          <p:nvSpPr>
            <p:cNvPr id="4" name="Rectangle 3">
              <a:extLst>
                <a:ext uri="{FF2B5EF4-FFF2-40B4-BE49-F238E27FC236}">
                  <a16:creationId xmlns:a16="http://schemas.microsoft.com/office/drawing/2014/main" id="{114649A2-7A46-BCC7-7F9D-500A3D3E8AED}"/>
                </a:ext>
              </a:extLst>
            </p:cNvPr>
            <p:cNvSpPr/>
            <p:nvPr/>
          </p:nvSpPr>
          <p:spPr>
            <a:xfrm rot="10800000" flipV="1">
              <a:off x="1016016" y="1503012"/>
              <a:ext cx="2951885" cy="2137154"/>
            </a:xfrm>
            <a:prstGeom prst="rect">
              <a:avLst/>
            </a:prstGeom>
            <a:solidFill>
              <a:srgbClr val="179CD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4C21D82A-55B0-96E2-52EB-29ED1795E814}"/>
                </a:ext>
              </a:extLst>
            </p:cNvPr>
            <p:cNvSpPr txBox="1"/>
            <p:nvPr/>
          </p:nvSpPr>
          <p:spPr>
            <a:xfrm>
              <a:off x="1016018" y="1550637"/>
              <a:ext cx="29518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panose="020B0502020202020204" pitchFamily="34" charset="0"/>
                  <a:ea typeface="Source Sans Pro" panose="020B0503030403020204" pitchFamily="34" charset="0"/>
                  <a:cs typeface="+mn-cs"/>
                </a:rPr>
                <a:t>NORMAL PROSTATE</a:t>
              </a:r>
            </a:p>
          </p:txBody>
        </p:sp>
        <p:pic>
          <p:nvPicPr>
            <p:cNvPr id="6" name="Picture 2" descr="normal prostate">
              <a:extLst>
                <a:ext uri="{FF2B5EF4-FFF2-40B4-BE49-F238E27FC236}">
                  <a16:creationId xmlns:a16="http://schemas.microsoft.com/office/drawing/2014/main" id="{08EE8BE4-6F92-A959-AFEF-F018BEF8FC06}"/>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212063" y="1987063"/>
              <a:ext cx="2558182" cy="14630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A3AB9EA-90CD-E2A0-E90B-3D1B3BC71CEC}"/>
                </a:ext>
              </a:extLst>
            </p:cNvPr>
            <p:cNvSpPr/>
            <p:nvPr/>
          </p:nvSpPr>
          <p:spPr>
            <a:xfrm rot="10800000" flipV="1">
              <a:off x="1016013" y="3876541"/>
              <a:ext cx="2951885" cy="2137154"/>
            </a:xfrm>
            <a:prstGeom prst="rect">
              <a:avLst/>
            </a:prstGeom>
            <a:solidFill>
              <a:srgbClr val="179CD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pic>
          <p:nvPicPr>
            <p:cNvPr id="8" name="Picture 4" descr="enlarged prostate">
              <a:extLst>
                <a:ext uri="{FF2B5EF4-FFF2-40B4-BE49-F238E27FC236}">
                  <a16:creationId xmlns:a16="http://schemas.microsoft.com/office/drawing/2014/main" id="{FD2A0D26-6AB9-5319-DF53-B4E18F2C966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12063" y="4329946"/>
              <a:ext cx="2559791" cy="1459081"/>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2A3D8B8-51AB-97E7-1E1A-0586A238A71D}"/>
                </a:ext>
              </a:extLst>
            </p:cNvPr>
            <p:cNvSpPr txBox="1"/>
            <p:nvPr/>
          </p:nvSpPr>
          <p:spPr>
            <a:xfrm>
              <a:off x="1016015" y="3924166"/>
              <a:ext cx="29518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panose="020B0502020202020204" pitchFamily="34" charset="0"/>
                  <a:ea typeface="Source Sans Pro" panose="020B0503030403020204" pitchFamily="34" charset="0"/>
                  <a:cs typeface="+mn-cs"/>
                </a:rPr>
                <a:t>ENLARGED PROSTATE (BPH)</a:t>
              </a:r>
            </a:p>
          </p:txBody>
        </p:sp>
      </p:grpSp>
      <p:sp>
        <p:nvSpPr>
          <p:cNvPr id="2" name="Title 1">
            <a:extLst>
              <a:ext uri="{FF2B5EF4-FFF2-40B4-BE49-F238E27FC236}">
                <a16:creationId xmlns:a16="http://schemas.microsoft.com/office/drawing/2014/main" id="{33EA165F-7158-4C6D-9B42-A624F8AD706C}"/>
              </a:ext>
            </a:extLst>
          </p:cNvPr>
          <p:cNvSpPr txBox="1">
            <a:spLocks/>
          </p:cNvSpPr>
          <p:nvPr/>
        </p:nvSpPr>
        <p:spPr>
          <a:xfrm>
            <a:off x="440214" y="337755"/>
            <a:ext cx="10515600" cy="704753"/>
          </a:xfrm>
          <a:prstGeom prst="rect">
            <a:avLst/>
          </a:prstGeom>
        </p:spPr>
        <p:txBody>
          <a:bodyPr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B286F"/>
                </a:solidFill>
                <a:effectLst/>
                <a:uLnTx/>
                <a:uFillTx/>
                <a:latin typeface="Century Gothic" panose="020B0502020202020204" pitchFamily="34" charset="0"/>
                <a:ea typeface="+mj-ea"/>
                <a:cs typeface="+mj-cs"/>
              </a:rPr>
              <a:t>BPH </a:t>
            </a:r>
            <a:r>
              <a:rPr lang="en-US" sz="2800" b="1" dirty="0">
                <a:solidFill>
                  <a:srgbClr val="2B286F"/>
                </a:solidFill>
                <a:latin typeface="Century Gothic" panose="020B0502020202020204" pitchFamily="34" charset="0"/>
              </a:rPr>
              <a:t>is Prevalent and Expected to Increase</a:t>
            </a:r>
            <a:b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br>
            <a:endParaRPr kumimoji="0" lang="en-US" sz="2800" b="1" i="0" u="none" strike="noStrike" kern="1200" cap="none" spc="0" normalizeH="0" baseline="0" noProof="0" dirty="0">
              <a:ln>
                <a:noFill/>
              </a:ln>
              <a:solidFill>
                <a:srgbClr val="0094D9"/>
              </a:solidFill>
              <a:effectLst/>
              <a:uLnTx/>
              <a:uFillTx/>
              <a:latin typeface="Century Gothic" panose="020B0502020202020204" pitchFamily="34" charset="0"/>
              <a:ea typeface="+mj-ea"/>
              <a:cs typeface="+mj-cs"/>
            </a:endParaRPr>
          </a:p>
        </p:txBody>
      </p:sp>
      <p:grpSp>
        <p:nvGrpSpPr>
          <p:cNvPr id="20" name="Group 19">
            <a:extLst>
              <a:ext uri="{FF2B5EF4-FFF2-40B4-BE49-F238E27FC236}">
                <a16:creationId xmlns:a16="http://schemas.microsoft.com/office/drawing/2014/main" id="{E9880EF0-B82A-75E8-3DF9-82E864347342}"/>
              </a:ext>
            </a:extLst>
          </p:cNvPr>
          <p:cNvGrpSpPr/>
          <p:nvPr/>
        </p:nvGrpSpPr>
        <p:grpSpPr>
          <a:xfrm>
            <a:off x="794308" y="1415222"/>
            <a:ext cx="6942233" cy="892718"/>
            <a:chOff x="794308" y="1415222"/>
            <a:chExt cx="6942233" cy="892718"/>
          </a:xfrm>
        </p:grpSpPr>
        <p:sp>
          <p:nvSpPr>
            <p:cNvPr id="51" name="TextBox 50">
              <a:extLst>
                <a:ext uri="{FF2B5EF4-FFF2-40B4-BE49-F238E27FC236}">
                  <a16:creationId xmlns:a16="http://schemas.microsoft.com/office/drawing/2014/main" id="{09DD2C87-0AB5-D57F-6E85-074FD6B60B6C}"/>
                </a:ext>
              </a:extLst>
            </p:cNvPr>
            <p:cNvSpPr txBox="1"/>
            <p:nvPr/>
          </p:nvSpPr>
          <p:spPr>
            <a:xfrm>
              <a:off x="1952782" y="1692304"/>
              <a:ext cx="5783759" cy="33855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BPH is the #1 reason men visit the urologist</a:t>
              </a:r>
            </a:p>
          </p:txBody>
        </p:sp>
        <p:sp>
          <p:nvSpPr>
            <p:cNvPr id="11" name="Oval 10">
              <a:extLst>
                <a:ext uri="{FF2B5EF4-FFF2-40B4-BE49-F238E27FC236}">
                  <a16:creationId xmlns:a16="http://schemas.microsoft.com/office/drawing/2014/main" id="{EE4EC6A3-A487-BCA6-EBF1-5A4C7313CDBC}"/>
                </a:ext>
              </a:extLst>
            </p:cNvPr>
            <p:cNvSpPr/>
            <p:nvPr/>
          </p:nvSpPr>
          <p:spPr>
            <a:xfrm>
              <a:off x="794308" y="1415222"/>
              <a:ext cx="893135" cy="892718"/>
            </a:xfrm>
            <a:prstGeom prst="ellipse">
              <a:avLst/>
            </a:prstGeom>
            <a:solidFill>
              <a:srgbClr val="3531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3695"/>
                </a:solidFill>
                <a:effectLst/>
                <a:uLnTx/>
                <a:uFillTx/>
                <a:latin typeface="Century Gothic" panose="020B0502020202020204" pitchFamily="34" charset="0"/>
                <a:ea typeface="+mn-ea"/>
                <a:cs typeface="+mn-cs"/>
              </a:endParaRPr>
            </a:p>
          </p:txBody>
        </p:sp>
        <p:pic>
          <p:nvPicPr>
            <p:cNvPr id="77" name="Graphic 76">
              <a:extLst>
                <a:ext uri="{FF2B5EF4-FFF2-40B4-BE49-F238E27FC236}">
                  <a16:creationId xmlns:a16="http://schemas.microsoft.com/office/drawing/2014/main" id="{17A2C60E-4C91-EA46-30E0-5D489D888044}"/>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989926" y="1621347"/>
              <a:ext cx="484866" cy="480468"/>
            </a:xfrm>
            <a:prstGeom prst="rect">
              <a:avLst/>
            </a:prstGeom>
          </p:spPr>
        </p:pic>
      </p:grpSp>
      <p:grpSp>
        <p:nvGrpSpPr>
          <p:cNvPr id="19" name="Group 18">
            <a:extLst>
              <a:ext uri="{FF2B5EF4-FFF2-40B4-BE49-F238E27FC236}">
                <a16:creationId xmlns:a16="http://schemas.microsoft.com/office/drawing/2014/main" id="{FCBE128F-8F2E-C375-7CC2-AE4863E04C53}"/>
              </a:ext>
            </a:extLst>
          </p:cNvPr>
          <p:cNvGrpSpPr/>
          <p:nvPr/>
        </p:nvGrpSpPr>
        <p:grpSpPr>
          <a:xfrm>
            <a:off x="794308" y="2553060"/>
            <a:ext cx="7150939" cy="892718"/>
            <a:chOff x="794308" y="2514065"/>
            <a:chExt cx="7150939" cy="892718"/>
          </a:xfrm>
        </p:grpSpPr>
        <p:sp>
          <p:nvSpPr>
            <p:cNvPr id="52" name="TextBox 51">
              <a:extLst>
                <a:ext uri="{FF2B5EF4-FFF2-40B4-BE49-F238E27FC236}">
                  <a16:creationId xmlns:a16="http://schemas.microsoft.com/office/drawing/2014/main" id="{A8F6314A-63B4-F069-885E-F2F47BB1FBEB}"/>
                </a:ext>
              </a:extLst>
            </p:cNvPr>
            <p:cNvSpPr txBox="1"/>
            <p:nvPr/>
          </p:nvSpPr>
          <p:spPr>
            <a:xfrm>
              <a:off x="1958220" y="2791146"/>
              <a:ext cx="5987027" cy="33855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50% of men 51-60 years old have BPH</a:t>
              </a:r>
            </a:p>
          </p:txBody>
        </p:sp>
        <p:sp>
          <p:nvSpPr>
            <p:cNvPr id="12" name="Oval 11">
              <a:extLst>
                <a:ext uri="{FF2B5EF4-FFF2-40B4-BE49-F238E27FC236}">
                  <a16:creationId xmlns:a16="http://schemas.microsoft.com/office/drawing/2014/main" id="{2488FB2B-D747-774C-124D-CD2B621029CB}"/>
                </a:ext>
              </a:extLst>
            </p:cNvPr>
            <p:cNvSpPr/>
            <p:nvPr/>
          </p:nvSpPr>
          <p:spPr>
            <a:xfrm>
              <a:off x="794308" y="2514065"/>
              <a:ext cx="893135" cy="892718"/>
            </a:xfrm>
            <a:prstGeom prst="ellipse">
              <a:avLst/>
            </a:prstGeom>
            <a:solidFill>
              <a:srgbClr val="3531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3695"/>
                </a:solidFill>
                <a:effectLst/>
                <a:uLnTx/>
                <a:uFillTx/>
                <a:latin typeface="Century Gothic" panose="020B0502020202020204" pitchFamily="34" charset="0"/>
                <a:ea typeface="+mn-ea"/>
                <a:cs typeface="+mn-cs"/>
              </a:endParaRPr>
            </a:p>
          </p:txBody>
        </p:sp>
        <p:pic>
          <p:nvPicPr>
            <p:cNvPr id="64" name="Graphic 63">
              <a:extLst>
                <a:ext uri="{FF2B5EF4-FFF2-40B4-BE49-F238E27FC236}">
                  <a16:creationId xmlns:a16="http://schemas.microsoft.com/office/drawing/2014/main" id="{7DA687D6-53F0-7D92-AEE7-E8C5778FE598}"/>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973023" y="2720190"/>
              <a:ext cx="458082" cy="480468"/>
            </a:xfrm>
            <a:prstGeom prst="rect">
              <a:avLst/>
            </a:prstGeom>
          </p:spPr>
        </p:pic>
      </p:grpSp>
      <p:grpSp>
        <p:nvGrpSpPr>
          <p:cNvPr id="18" name="Group 17">
            <a:extLst>
              <a:ext uri="{FF2B5EF4-FFF2-40B4-BE49-F238E27FC236}">
                <a16:creationId xmlns:a16="http://schemas.microsoft.com/office/drawing/2014/main" id="{6A6C91B1-F864-A86D-32E7-9C3A46B6D575}"/>
              </a:ext>
            </a:extLst>
          </p:cNvPr>
          <p:cNvGrpSpPr/>
          <p:nvPr/>
        </p:nvGrpSpPr>
        <p:grpSpPr>
          <a:xfrm>
            <a:off x="799743" y="3690898"/>
            <a:ext cx="7001169" cy="892718"/>
            <a:chOff x="799743" y="3559566"/>
            <a:chExt cx="7001169" cy="892718"/>
          </a:xfrm>
        </p:grpSpPr>
        <p:sp>
          <p:nvSpPr>
            <p:cNvPr id="69" name="TextBox 68">
              <a:extLst>
                <a:ext uri="{FF2B5EF4-FFF2-40B4-BE49-F238E27FC236}">
                  <a16:creationId xmlns:a16="http://schemas.microsoft.com/office/drawing/2014/main" id="{556CA1BC-8701-8FFB-0F4A-32153D2ECFB6}"/>
                </a:ext>
              </a:extLst>
            </p:cNvPr>
            <p:cNvSpPr txBox="1"/>
            <p:nvPr/>
          </p:nvSpPr>
          <p:spPr>
            <a:xfrm>
              <a:off x="1952782" y="3836648"/>
              <a:ext cx="5848130" cy="33855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90% of men 80-90 years old suffer from BPH </a:t>
              </a:r>
            </a:p>
          </p:txBody>
        </p:sp>
        <p:sp>
          <p:nvSpPr>
            <p:cNvPr id="13" name="Oval 12">
              <a:extLst>
                <a:ext uri="{FF2B5EF4-FFF2-40B4-BE49-F238E27FC236}">
                  <a16:creationId xmlns:a16="http://schemas.microsoft.com/office/drawing/2014/main" id="{DF4846F6-B420-DA2D-A22A-73CC840FF3C2}"/>
                </a:ext>
              </a:extLst>
            </p:cNvPr>
            <p:cNvSpPr/>
            <p:nvPr/>
          </p:nvSpPr>
          <p:spPr>
            <a:xfrm>
              <a:off x="799743" y="3559566"/>
              <a:ext cx="893135" cy="892718"/>
            </a:xfrm>
            <a:prstGeom prst="ellipse">
              <a:avLst/>
            </a:prstGeom>
            <a:solidFill>
              <a:srgbClr val="3531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3695"/>
                </a:solidFill>
                <a:effectLst/>
                <a:uLnTx/>
                <a:uFillTx/>
                <a:latin typeface="Century Gothic" panose="020B0502020202020204" pitchFamily="34" charset="0"/>
                <a:ea typeface="+mn-ea"/>
                <a:cs typeface="+mn-cs"/>
              </a:endParaRPr>
            </a:p>
          </p:txBody>
        </p:sp>
        <p:pic>
          <p:nvPicPr>
            <p:cNvPr id="71" name="Graphic 70" descr="Bar graph with upward trend with solid fill">
              <a:extLst>
                <a:ext uri="{FF2B5EF4-FFF2-40B4-BE49-F238E27FC236}">
                  <a16:creationId xmlns:a16="http://schemas.microsoft.com/office/drawing/2014/main" id="{ED104CDA-73DD-17EF-2738-9ED3938CA1E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56842" y="3709319"/>
              <a:ext cx="593212" cy="593212"/>
            </a:xfrm>
            <a:prstGeom prst="rect">
              <a:avLst/>
            </a:prstGeom>
          </p:spPr>
        </p:pic>
      </p:grpSp>
      <p:grpSp>
        <p:nvGrpSpPr>
          <p:cNvPr id="17" name="Group 16">
            <a:extLst>
              <a:ext uri="{FF2B5EF4-FFF2-40B4-BE49-F238E27FC236}">
                <a16:creationId xmlns:a16="http://schemas.microsoft.com/office/drawing/2014/main" id="{B18429E0-8E23-8030-9E80-C1B675A7B385}"/>
              </a:ext>
            </a:extLst>
          </p:cNvPr>
          <p:cNvGrpSpPr/>
          <p:nvPr/>
        </p:nvGrpSpPr>
        <p:grpSpPr>
          <a:xfrm>
            <a:off x="816080" y="4828737"/>
            <a:ext cx="7068163" cy="892718"/>
            <a:chOff x="816080" y="4550061"/>
            <a:chExt cx="7068163" cy="892718"/>
          </a:xfrm>
        </p:grpSpPr>
        <p:sp>
          <p:nvSpPr>
            <p:cNvPr id="10" name="TextBox 9">
              <a:extLst>
                <a:ext uri="{FF2B5EF4-FFF2-40B4-BE49-F238E27FC236}">
                  <a16:creationId xmlns:a16="http://schemas.microsoft.com/office/drawing/2014/main" id="{7EE153C4-A498-4D25-1671-8914C5094EFA}"/>
                </a:ext>
              </a:extLst>
            </p:cNvPr>
            <p:cNvSpPr txBox="1"/>
            <p:nvPr/>
          </p:nvSpPr>
          <p:spPr>
            <a:xfrm>
              <a:off x="1897216" y="4827143"/>
              <a:ext cx="5987027" cy="33855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~40M men in the US living with BPH in the US</a:t>
              </a:r>
            </a:p>
          </p:txBody>
        </p:sp>
        <p:sp>
          <p:nvSpPr>
            <p:cNvPr id="14" name="Oval 13">
              <a:extLst>
                <a:ext uri="{FF2B5EF4-FFF2-40B4-BE49-F238E27FC236}">
                  <a16:creationId xmlns:a16="http://schemas.microsoft.com/office/drawing/2014/main" id="{21D4D3C0-6E06-0B41-0E51-79F2EC6B0E84}"/>
                </a:ext>
              </a:extLst>
            </p:cNvPr>
            <p:cNvSpPr/>
            <p:nvPr/>
          </p:nvSpPr>
          <p:spPr>
            <a:xfrm>
              <a:off x="816080" y="4550061"/>
              <a:ext cx="893135" cy="892718"/>
            </a:xfrm>
            <a:prstGeom prst="ellipse">
              <a:avLst/>
            </a:prstGeom>
            <a:solidFill>
              <a:srgbClr val="3531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3695"/>
                </a:solidFill>
                <a:effectLst/>
                <a:uLnTx/>
                <a:uFillTx/>
                <a:latin typeface="Century Gothic" panose="020B0502020202020204" pitchFamily="34" charset="0"/>
                <a:ea typeface="+mn-ea"/>
                <a:cs typeface="+mn-cs"/>
              </a:endParaRPr>
            </a:p>
          </p:txBody>
        </p:sp>
        <p:pic>
          <p:nvPicPr>
            <p:cNvPr id="16" name="Graphic 15" descr="Male profile outline">
              <a:extLst>
                <a:ext uri="{FF2B5EF4-FFF2-40B4-BE49-F238E27FC236}">
                  <a16:creationId xmlns:a16="http://schemas.microsoft.com/office/drawing/2014/main" id="{0548F833-078F-7255-7259-1A615093FEC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8723" y="4623374"/>
              <a:ext cx="767847" cy="767847"/>
            </a:xfrm>
            <a:prstGeom prst="rect">
              <a:avLst/>
            </a:prstGeom>
          </p:spPr>
        </p:pic>
      </p:grpSp>
    </p:spTree>
    <p:extLst>
      <p:ext uri="{BB962C8B-B14F-4D97-AF65-F5344CB8AC3E}">
        <p14:creationId xmlns:p14="http://schemas.microsoft.com/office/powerpoint/2010/main" val="249570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a:extLst>
              <a:ext uri="{FF2B5EF4-FFF2-40B4-BE49-F238E27FC236}">
                <a16:creationId xmlns:a16="http://schemas.microsoft.com/office/drawing/2014/main" id="{CB54C1DF-5727-554F-F1D3-0B35D899FDBC}"/>
              </a:ext>
            </a:extLst>
          </p:cNvPr>
          <p:cNvSpPr/>
          <p:nvPr/>
        </p:nvSpPr>
        <p:spPr>
          <a:xfrm>
            <a:off x="4188133" y="1990169"/>
            <a:ext cx="3685337" cy="3974533"/>
          </a:xfrm>
          <a:prstGeom prst="rect">
            <a:avLst/>
          </a:prstGeom>
          <a:solidFill>
            <a:srgbClr val="F2F2F2"/>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600">
                <a:solidFill>
                  <a:srgbClr val="FFFFFF"/>
                </a:solidFill>
                <a:latin typeface="Calibri"/>
                <a:ea typeface="Calibri"/>
                <a:cs typeface="Calibri"/>
                <a:sym typeface="Calibri"/>
              </a:defRPr>
            </a:pPr>
            <a:endParaRPr kumimoji="0" sz="1600" b="1" i="0" u="none" strike="noStrike" kern="0" cap="none" spc="0" normalizeH="0" baseline="0" noProof="0">
              <a:ln>
                <a:noFill/>
              </a:ln>
              <a:solidFill>
                <a:srgbClr val="FFFFFF"/>
              </a:solidFill>
              <a:effectLst/>
              <a:uLnTx/>
              <a:uFillTx/>
              <a:latin typeface="Calibri"/>
              <a:cs typeface="Calibri"/>
              <a:sym typeface="Calibri"/>
            </a:endParaRPr>
          </a:p>
        </p:txBody>
      </p:sp>
      <p:sp>
        <p:nvSpPr>
          <p:cNvPr id="382" name="Rectangle 15"/>
          <p:cNvSpPr/>
          <p:nvPr/>
        </p:nvSpPr>
        <p:spPr>
          <a:xfrm>
            <a:off x="415347" y="1980931"/>
            <a:ext cx="3532637" cy="3983771"/>
          </a:xfrm>
          <a:prstGeom prst="rect">
            <a:avLst/>
          </a:prstGeom>
          <a:solidFill>
            <a:srgbClr val="F2F2F2"/>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600">
                <a:solidFill>
                  <a:srgbClr val="FFFFFF"/>
                </a:solidFill>
                <a:latin typeface="Calibri"/>
                <a:ea typeface="Calibri"/>
                <a:cs typeface="Calibri"/>
                <a:sym typeface="Calibri"/>
              </a:defRPr>
            </a:pPr>
            <a:endParaRPr kumimoji="0" sz="1600" b="1" i="0" u="none" strike="noStrike" kern="0" cap="none" spc="0" normalizeH="0" baseline="0" noProof="0">
              <a:ln>
                <a:noFill/>
              </a:ln>
              <a:solidFill>
                <a:srgbClr val="FFFFFF"/>
              </a:solidFill>
              <a:effectLst/>
              <a:uLnTx/>
              <a:uFillTx/>
              <a:latin typeface="Calibri"/>
              <a:cs typeface="Calibri"/>
              <a:sym typeface="Calibri"/>
            </a:endParaRPr>
          </a:p>
        </p:txBody>
      </p:sp>
      <p:grpSp>
        <p:nvGrpSpPr>
          <p:cNvPr id="386" name="Rectangle 9"/>
          <p:cNvGrpSpPr/>
          <p:nvPr/>
        </p:nvGrpSpPr>
        <p:grpSpPr>
          <a:xfrm>
            <a:off x="415348" y="1410376"/>
            <a:ext cx="3532636" cy="678960"/>
            <a:chOff x="-1" y="-1"/>
            <a:chExt cx="5516091" cy="678957"/>
          </a:xfrm>
        </p:grpSpPr>
        <p:sp>
          <p:nvSpPr>
            <p:cNvPr id="384" name="Rectangle"/>
            <p:cNvSpPr/>
            <p:nvPr/>
          </p:nvSpPr>
          <p:spPr>
            <a:xfrm>
              <a:off x="-1" y="-1"/>
              <a:ext cx="5516091" cy="678957"/>
            </a:xfrm>
            <a:prstGeom prst="rect">
              <a:avLst/>
            </a:prstGeom>
            <a:solidFill>
              <a:schemeClr val="accent1"/>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b="0">
                  <a:solidFill>
                    <a:srgbClr val="FFFFFF"/>
                  </a:solidFill>
                  <a:latin typeface="Calibri"/>
                  <a:ea typeface="Calibri"/>
                  <a:cs typeface="Calibri"/>
                  <a:sym typeface="Calibri"/>
                </a:defRPr>
              </a:pPr>
              <a:endParaRPr kumimoji="0" sz="18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385" name="ABILITY TO HOLD URINE"/>
            <p:cNvSpPr txBox="1"/>
            <p:nvPr/>
          </p:nvSpPr>
          <p:spPr>
            <a:xfrm>
              <a:off x="417882" y="185590"/>
              <a:ext cx="4856091" cy="3077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a:solidFill>
                    <a:srgbClr val="FFFFFF"/>
                  </a:solidFill>
                  <a:latin typeface="Calibri"/>
                  <a:ea typeface="Calibri"/>
                  <a:cs typeface="Calibri"/>
                  <a:sym typeface="Calibri"/>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4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ABILITY TO HOLD URINE</a:t>
              </a:r>
            </a:p>
          </p:txBody>
        </p:sp>
      </p:grpSp>
      <p:sp>
        <p:nvSpPr>
          <p:cNvPr id="387" name="Circle"/>
          <p:cNvSpPr/>
          <p:nvPr/>
        </p:nvSpPr>
        <p:spPr>
          <a:xfrm>
            <a:off x="186916" y="1303294"/>
            <a:ext cx="731524" cy="731525"/>
          </a:xfrm>
          <a:prstGeom prst="ellipse">
            <a:avLst/>
          </a:prstGeom>
          <a:solidFill>
            <a:schemeClr val="accent1"/>
          </a:solidFill>
          <a:ln w="28575" cap="flat">
            <a:solidFill>
              <a:srgbClr val="FFFFFF"/>
            </a:solidFill>
            <a:prstDash val="solid"/>
            <a:miter lim="8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b="0">
                <a:solidFill>
                  <a:srgbClr val="FFFFFF"/>
                </a:solidFill>
                <a:latin typeface="Calibri"/>
                <a:ea typeface="Calibri"/>
                <a:cs typeface="Calibri"/>
                <a:sym typeface="Calibri"/>
              </a:defRPr>
            </a:pPr>
            <a:r>
              <a:rPr kumimoji="0" lang="en-US" sz="24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1</a:t>
            </a:r>
            <a:endParaRPr kumimoji="0" sz="24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
        <p:nvSpPr>
          <p:cNvPr id="393" name="Rectangle"/>
          <p:cNvSpPr/>
          <p:nvPr/>
        </p:nvSpPr>
        <p:spPr>
          <a:xfrm>
            <a:off x="4214022" y="1410377"/>
            <a:ext cx="3659448" cy="678959"/>
          </a:xfrm>
          <a:prstGeom prst="rect">
            <a:avLst/>
          </a:prstGeom>
          <a:solidFill>
            <a:schemeClr val="accent1"/>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b="0">
                <a:solidFill>
                  <a:srgbClr val="FFFFFF"/>
                </a:solidFill>
                <a:latin typeface="Calibri"/>
                <a:ea typeface="Calibri"/>
                <a:cs typeface="Calibri"/>
                <a:sym typeface="Calibri"/>
              </a:defRPr>
            </a:pPr>
            <a:endParaRPr kumimoji="0" sz="18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394" name="EMPTYING THE BLADDER"/>
          <p:cNvSpPr txBox="1"/>
          <p:nvPr/>
        </p:nvSpPr>
        <p:spPr>
          <a:xfrm>
            <a:off x="4994344" y="1595968"/>
            <a:ext cx="2254048" cy="307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a:solidFill>
                  <a:srgbClr val="FFFFFF"/>
                </a:solidFill>
                <a:latin typeface="Calibri"/>
                <a:ea typeface="Calibri"/>
                <a:cs typeface="Calibri"/>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4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EMPTYING THE BLADDER</a:t>
            </a:r>
          </a:p>
        </p:txBody>
      </p:sp>
      <p:sp>
        <p:nvSpPr>
          <p:cNvPr id="396" name="Circle"/>
          <p:cNvSpPr/>
          <p:nvPr/>
        </p:nvSpPr>
        <p:spPr>
          <a:xfrm>
            <a:off x="4030194" y="1303296"/>
            <a:ext cx="731523" cy="731523"/>
          </a:xfrm>
          <a:prstGeom prst="ellipse">
            <a:avLst/>
          </a:prstGeom>
          <a:solidFill>
            <a:schemeClr val="accent1"/>
          </a:solidFill>
          <a:ln w="28575" cap="flat">
            <a:solidFill>
              <a:srgbClr val="FFFFFF"/>
            </a:solidFill>
            <a:prstDash val="solid"/>
            <a:miter lim="8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b="0">
                <a:solidFill>
                  <a:srgbClr val="FFFFFF"/>
                </a:solidFill>
                <a:latin typeface="Calibri"/>
                <a:ea typeface="Calibri"/>
                <a:cs typeface="Calibri"/>
                <a:sym typeface="Calibri"/>
              </a:defRPr>
            </a:pPr>
            <a:r>
              <a:rPr kumimoji="0" lang="en-US" sz="24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2</a:t>
            </a:r>
            <a:endParaRPr kumimoji="0" sz="24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
        <p:nvSpPr>
          <p:cNvPr id="3" name="Title 2">
            <a:extLst>
              <a:ext uri="{FF2B5EF4-FFF2-40B4-BE49-F238E27FC236}">
                <a16:creationId xmlns:a16="http://schemas.microsoft.com/office/drawing/2014/main" id="{0E4935B0-EA3A-3F24-82AC-203C56972516}"/>
              </a:ext>
            </a:extLst>
          </p:cNvPr>
          <p:cNvSpPr>
            <a:spLocks noGrp="1"/>
          </p:cNvSpPr>
          <p:nvPr>
            <p:ph type="title"/>
          </p:nvPr>
        </p:nvSpPr>
        <p:spPr>
          <a:xfrm>
            <a:off x="648219" y="523629"/>
            <a:ext cx="9144001" cy="400382"/>
          </a:xfrm>
        </p:spPr>
        <p:txBody>
          <a:bodyPr>
            <a:normAutofit/>
          </a:bodyPr>
          <a:lstStyle/>
          <a:p>
            <a:r>
              <a:rPr lang="en-US" b="1" dirty="0"/>
              <a:t>Lower Urinary Tract Symptoms Due to BPH</a:t>
            </a:r>
          </a:p>
        </p:txBody>
      </p:sp>
      <p:grpSp>
        <p:nvGrpSpPr>
          <p:cNvPr id="6" name="Group 5">
            <a:extLst>
              <a:ext uri="{FF2B5EF4-FFF2-40B4-BE49-F238E27FC236}">
                <a16:creationId xmlns:a16="http://schemas.microsoft.com/office/drawing/2014/main" id="{C36E7A05-E175-4779-DA39-B70186D18F2F}"/>
              </a:ext>
            </a:extLst>
          </p:cNvPr>
          <p:cNvGrpSpPr/>
          <p:nvPr/>
        </p:nvGrpSpPr>
        <p:grpSpPr>
          <a:xfrm>
            <a:off x="7960691" y="1410377"/>
            <a:ext cx="4001719" cy="4554325"/>
            <a:chOff x="7474825" y="1410377"/>
            <a:chExt cx="4001719" cy="4554325"/>
          </a:xfrm>
        </p:grpSpPr>
        <p:sp>
          <p:nvSpPr>
            <p:cNvPr id="14" name="Rectangle 15">
              <a:extLst>
                <a:ext uri="{FF2B5EF4-FFF2-40B4-BE49-F238E27FC236}">
                  <a16:creationId xmlns:a16="http://schemas.microsoft.com/office/drawing/2014/main" id="{4BDB4057-6E3A-6672-0994-6588752731AE}"/>
                </a:ext>
              </a:extLst>
            </p:cNvPr>
            <p:cNvSpPr/>
            <p:nvPr/>
          </p:nvSpPr>
          <p:spPr>
            <a:xfrm>
              <a:off x="7474825" y="5027336"/>
              <a:ext cx="4001719" cy="937366"/>
            </a:xfrm>
            <a:prstGeom prst="rect">
              <a:avLst/>
            </a:prstGeom>
            <a:solidFill>
              <a:schemeClr val="accent2"/>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600">
                  <a:solidFill>
                    <a:srgbClr val="FFFFFF"/>
                  </a:solidFill>
                  <a:latin typeface="Calibri"/>
                  <a:ea typeface="Calibri"/>
                  <a:cs typeface="Calibri"/>
                  <a:sym typeface="Calibri"/>
                </a:defRPr>
              </a:pPr>
              <a:endParaRPr kumimoji="0" sz="1600" b="1" i="0" u="none" strike="noStrike" kern="0" cap="none" spc="0" normalizeH="0" baseline="0" noProof="0">
                <a:ln>
                  <a:noFill/>
                </a:ln>
                <a:solidFill>
                  <a:srgbClr val="FFFFFF"/>
                </a:solidFill>
                <a:effectLst/>
                <a:uLnTx/>
                <a:uFillTx/>
                <a:latin typeface="Calibri"/>
                <a:cs typeface="Calibri"/>
                <a:sym typeface="Calibri"/>
              </a:endParaRPr>
            </a:p>
          </p:txBody>
        </p:sp>
        <p:sp>
          <p:nvSpPr>
            <p:cNvPr id="10" name="Rectangle 9">
              <a:extLst>
                <a:ext uri="{FF2B5EF4-FFF2-40B4-BE49-F238E27FC236}">
                  <a16:creationId xmlns:a16="http://schemas.microsoft.com/office/drawing/2014/main" id="{BD6888E5-2D82-4000-CACB-88C34A61F8DF}"/>
                </a:ext>
              </a:extLst>
            </p:cNvPr>
            <p:cNvSpPr/>
            <p:nvPr/>
          </p:nvSpPr>
          <p:spPr>
            <a:xfrm>
              <a:off x="7479223" y="1410377"/>
              <a:ext cx="3997321" cy="680332"/>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sym typeface="Century Gothic"/>
                </a:rPr>
                <a:t>Men say BPH impacts their </a:t>
              </a:r>
              <a:b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sym typeface="Century Gothic"/>
                </a:rPr>
              </a:b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sym typeface="Century Gothic"/>
                </a:rPr>
                <a:t>quality of lifef</a:t>
              </a:r>
              <a:r>
                <a:rPr kumimoji="0" lang="en-US" sz="1600" b="0" i="0" u="none" strike="noStrike" kern="0" cap="none" spc="0" normalizeH="0" baseline="30000" noProof="0" dirty="0">
                  <a:ln>
                    <a:noFill/>
                  </a:ln>
                  <a:solidFill>
                    <a:srgbClr val="FFFFFF"/>
                  </a:solidFill>
                  <a:effectLst/>
                  <a:uLnTx/>
                  <a:uFillTx/>
                  <a:latin typeface="Century Gothic" panose="020B0502020202020204" pitchFamily="34" charset="0"/>
                  <a:sym typeface="Century Gothic"/>
                </a:rPr>
                <a:t>2</a:t>
              </a:r>
              <a:r>
                <a:rPr kumimoji="0" lang="en-US" sz="1600" b="1" i="0" u="none" strike="noStrike" kern="0" cap="none" spc="0" normalizeH="0" baseline="0" noProof="0" dirty="0">
                  <a:ln>
                    <a:noFill/>
                  </a:ln>
                  <a:solidFill>
                    <a:srgbClr val="FFFFFF"/>
                  </a:solidFill>
                  <a:effectLst/>
                  <a:uLnTx/>
                  <a:uFillTx/>
                  <a:latin typeface="Century Gothic"/>
                  <a:sym typeface="Century Gothic"/>
                </a:rPr>
                <a:t> </a:t>
              </a:r>
            </a:p>
          </p:txBody>
        </p:sp>
        <p:sp>
          <p:nvSpPr>
            <p:cNvPr id="12" name="TextBox 18">
              <a:extLst>
                <a:ext uri="{FF2B5EF4-FFF2-40B4-BE49-F238E27FC236}">
                  <a16:creationId xmlns:a16="http://schemas.microsoft.com/office/drawing/2014/main" id="{F89B3147-7EC6-12DD-E54A-87CA98211A77}"/>
                </a:ext>
              </a:extLst>
            </p:cNvPr>
            <p:cNvSpPr txBox="1"/>
            <p:nvPr/>
          </p:nvSpPr>
          <p:spPr>
            <a:xfrm>
              <a:off x="7902085" y="5173186"/>
              <a:ext cx="3114553" cy="6109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0" marR="0" lvl="0" indent="0" algn="ctr" defTabSz="914400" rtl="0" eaLnBrk="1" fontAlgn="auto" latinLnBrk="0" hangingPunct="0">
                <a:lnSpc>
                  <a:spcPct val="110000"/>
                </a:lnSpc>
                <a:spcBef>
                  <a:spcPts val="600"/>
                </a:spcBef>
                <a:spcAft>
                  <a:spcPts val="0"/>
                </a:spcAft>
                <a:buClrTx/>
                <a:buSzTx/>
                <a:buFontTx/>
                <a:buNone/>
                <a:tabLst/>
                <a:defRPr sz="1800">
                  <a:solidFill>
                    <a:srgbClr val="FFFFFF"/>
                  </a:solidFill>
                  <a:latin typeface="Calibri"/>
                  <a:ea typeface="Calibri"/>
                  <a:cs typeface="Calibri"/>
                  <a:sym typeface="Calibri"/>
                </a:defRPr>
              </a:pPr>
              <a:r>
                <a:rPr kumimoji="0" sz="16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Disrupted Sleep</a:t>
              </a: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 </a:t>
              </a:r>
              <a:r>
                <a:rPr kumimoji="0" sz="16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Limited Activities</a:t>
              </a: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 </a:t>
              </a:r>
              <a:r>
                <a:rPr kumimoji="0" sz="16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Sexual Dysfunction</a:t>
              </a:r>
            </a:p>
          </p:txBody>
        </p:sp>
        <p:pic>
          <p:nvPicPr>
            <p:cNvPr id="4" name="Picture 3" descr="A person holding his head&#10;&#10;Description automatically generated">
              <a:extLst>
                <a:ext uri="{FF2B5EF4-FFF2-40B4-BE49-F238E27FC236}">
                  <a16:creationId xmlns:a16="http://schemas.microsoft.com/office/drawing/2014/main" id="{3E47C518-A8AC-A432-4890-653D36C6C8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79223" y="2089336"/>
              <a:ext cx="3990241" cy="2933273"/>
            </a:xfrm>
            <a:prstGeom prst="rect">
              <a:avLst/>
            </a:prstGeom>
          </p:spPr>
        </p:pic>
      </p:grpSp>
      <p:grpSp>
        <p:nvGrpSpPr>
          <p:cNvPr id="34" name="Group 33">
            <a:extLst>
              <a:ext uri="{FF2B5EF4-FFF2-40B4-BE49-F238E27FC236}">
                <a16:creationId xmlns:a16="http://schemas.microsoft.com/office/drawing/2014/main" id="{D846972B-4C25-714A-A0D0-3EA29C3CC667}"/>
              </a:ext>
            </a:extLst>
          </p:cNvPr>
          <p:cNvGrpSpPr/>
          <p:nvPr/>
        </p:nvGrpSpPr>
        <p:grpSpPr>
          <a:xfrm>
            <a:off x="528050" y="2433234"/>
            <a:ext cx="3369249" cy="3280191"/>
            <a:chOff x="643800" y="2167013"/>
            <a:chExt cx="3369249" cy="3280191"/>
          </a:xfrm>
        </p:grpSpPr>
        <p:sp>
          <p:nvSpPr>
            <p:cNvPr id="383" name="TextBox 19"/>
            <p:cNvSpPr txBox="1"/>
            <p:nvPr/>
          </p:nvSpPr>
          <p:spPr>
            <a:xfrm>
              <a:off x="1115215" y="2167013"/>
              <a:ext cx="2897834" cy="32801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lang="en-US"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Nocturia:</a:t>
              </a:r>
              <a:r>
                <a:rPr kumimoji="0" lang="en-US"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the need to urinate frequently while sleeping</a:t>
              </a:r>
            </a:p>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lang="en-US"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Frequency:</a:t>
              </a:r>
              <a:r>
                <a:rPr kumimoji="0" lang="en-US"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the need to urinate more often than normal</a:t>
              </a:r>
            </a:p>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Urgency:</a:t>
              </a:r>
              <a:r>
                <a:rPr kumimoji="0"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the need to urinate immediately or urgently</a:t>
              </a:r>
            </a:p>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Incontinence:</a:t>
              </a:r>
              <a:r>
                <a:rPr kumimoji="0"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complete loss of the ability to hold urine</a:t>
              </a:r>
            </a:p>
          </p:txBody>
        </p:sp>
        <p:pic>
          <p:nvPicPr>
            <p:cNvPr id="5" name="Picture 4" descr="A blue moon and arrow&#10;&#10;Description automatically generated">
              <a:extLst>
                <a:ext uri="{FF2B5EF4-FFF2-40B4-BE49-F238E27FC236}">
                  <a16:creationId xmlns:a16="http://schemas.microsoft.com/office/drawing/2014/main" id="{246042C2-FE42-29A2-0836-1A602198EA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3800" y="2238441"/>
              <a:ext cx="309841" cy="309841"/>
            </a:xfrm>
            <a:prstGeom prst="rect">
              <a:avLst/>
            </a:prstGeom>
          </p:spPr>
        </p:pic>
        <p:pic>
          <p:nvPicPr>
            <p:cNvPr id="8" name="Picture 7" descr="A blue hourglass on a black background&#10;&#10;Description automatically generated">
              <a:extLst>
                <a:ext uri="{FF2B5EF4-FFF2-40B4-BE49-F238E27FC236}">
                  <a16:creationId xmlns:a16="http://schemas.microsoft.com/office/drawing/2014/main" id="{5E018571-3B78-A5EB-0467-845D052F100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3800" y="3163941"/>
              <a:ext cx="309841" cy="345251"/>
            </a:xfrm>
            <a:prstGeom prst="rect">
              <a:avLst/>
            </a:prstGeom>
          </p:spPr>
        </p:pic>
        <p:pic>
          <p:nvPicPr>
            <p:cNvPr id="11" name="Picture 10" descr="A blue exclamation mark in a circle&#10;&#10;Description automatically generated">
              <a:extLst>
                <a:ext uri="{FF2B5EF4-FFF2-40B4-BE49-F238E27FC236}">
                  <a16:creationId xmlns:a16="http://schemas.microsoft.com/office/drawing/2014/main" id="{88233D00-A1C5-D009-F8DB-F2867C5745B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7079" y="3983209"/>
              <a:ext cx="283283" cy="283283"/>
            </a:xfrm>
            <a:prstGeom prst="rect">
              <a:avLst/>
            </a:prstGeom>
          </p:spPr>
        </p:pic>
        <p:pic>
          <p:nvPicPr>
            <p:cNvPr id="15" name="Picture 14" descr="A logo of a diaper&#10;&#10;Description automatically generated">
              <a:extLst>
                <a:ext uri="{FF2B5EF4-FFF2-40B4-BE49-F238E27FC236}">
                  <a16:creationId xmlns:a16="http://schemas.microsoft.com/office/drawing/2014/main" id="{2DED58E4-D0A3-5B46-AD45-609643FBEB0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3800" y="4943420"/>
              <a:ext cx="309841" cy="309841"/>
            </a:xfrm>
            <a:prstGeom prst="rect">
              <a:avLst/>
            </a:prstGeom>
          </p:spPr>
        </p:pic>
      </p:grpSp>
      <p:grpSp>
        <p:nvGrpSpPr>
          <p:cNvPr id="33" name="Group 32">
            <a:extLst>
              <a:ext uri="{FF2B5EF4-FFF2-40B4-BE49-F238E27FC236}">
                <a16:creationId xmlns:a16="http://schemas.microsoft.com/office/drawing/2014/main" id="{E5FAE5B1-8EC0-159D-9158-5B242514C205}"/>
              </a:ext>
            </a:extLst>
          </p:cNvPr>
          <p:cNvGrpSpPr/>
          <p:nvPr/>
        </p:nvGrpSpPr>
        <p:grpSpPr>
          <a:xfrm>
            <a:off x="4339103" y="2433234"/>
            <a:ext cx="3381437" cy="3357135"/>
            <a:chOff x="4454853" y="2167013"/>
            <a:chExt cx="3381437" cy="3357135"/>
          </a:xfrm>
        </p:grpSpPr>
        <p:sp>
          <p:nvSpPr>
            <p:cNvPr id="392" name="TextBox 13"/>
            <p:cNvSpPr txBox="1"/>
            <p:nvPr/>
          </p:nvSpPr>
          <p:spPr>
            <a:xfrm>
              <a:off x="4877466" y="2167013"/>
              <a:ext cx="2958824" cy="3357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lang="en-US"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Weak Stream: </a:t>
              </a:r>
              <a:r>
                <a:rPr kumimoji="0" lang="en-US"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gentle instead of a strong stream of urine</a:t>
              </a:r>
            </a:p>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Straining:</a:t>
              </a:r>
              <a:r>
                <a:rPr kumimoji="0"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the need to push to start or complete urinating</a:t>
              </a:r>
            </a:p>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Hesitancy:</a:t>
              </a:r>
              <a:r>
                <a:rPr kumimoji="0"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difficulty starting to urinate</a:t>
              </a:r>
            </a:p>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Intermittency:</a:t>
              </a:r>
              <a:r>
                <a:rPr kumimoji="0"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a urine stream that starts and stops</a:t>
              </a:r>
            </a:p>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Retention:</a:t>
              </a:r>
              <a:r>
                <a:rPr kumimoji="0"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complete loss of the ability to empty the bladder</a:t>
              </a:r>
            </a:p>
          </p:txBody>
        </p:sp>
        <p:pic>
          <p:nvPicPr>
            <p:cNvPr id="18" name="Picture 17" descr="A blue lines on a black background&#10;&#10;Description automatically generated">
              <a:extLst>
                <a:ext uri="{FF2B5EF4-FFF2-40B4-BE49-F238E27FC236}">
                  <a16:creationId xmlns:a16="http://schemas.microsoft.com/office/drawing/2014/main" id="{ADA70C71-6628-1C58-5415-9D6E0EDB981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490264" y="2241124"/>
              <a:ext cx="309841" cy="309841"/>
            </a:xfrm>
            <a:prstGeom prst="rect">
              <a:avLst/>
            </a:prstGeom>
          </p:spPr>
        </p:pic>
        <p:pic>
          <p:nvPicPr>
            <p:cNvPr id="20" name="Picture 19" descr="A blue line art of a person with a black background&#10;&#10;Description automatically generated">
              <a:extLst>
                <a:ext uri="{FF2B5EF4-FFF2-40B4-BE49-F238E27FC236}">
                  <a16:creationId xmlns:a16="http://schemas.microsoft.com/office/drawing/2014/main" id="{0C0B1D38-D04D-542A-6D8F-19E51BF237E6}"/>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90264" y="2852045"/>
              <a:ext cx="309841" cy="309841"/>
            </a:xfrm>
            <a:prstGeom prst="rect">
              <a:avLst/>
            </a:prstGeom>
          </p:spPr>
        </p:pic>
        <p:pic>
          <p:nvPicPr>
            <p:cNvPr id="22" name="Picture 21" descr="A blue line art of a stopwatch&#10;&#10;Description automatically generated">
              <a:extLst>
                <a:ext uri="{FF2B5EF4-FFF2-40B4-BE49-F238E27FC236}">
                  <a16:creationId xmlns:a16="http://schemas.microsoft.com/office/drawing/2014/main" id="{369F8D53-AD54-51FC-F2EF-3A844B57BA8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490264" y="3505784"/>
              <a:ext cx="309841" cy="380662"/>
            </a:xfrm>
            <a:prstGeom prst="rect">
              <a:avLst/>
            </a:prstGeom>
          </p:spPr>
        </p:pic>
        <p:pic>
          <p:nvPicPr>
            <p:cNvPr id="24" name="Picture 23" descr="A blue clock with a black background&#10;&#10;Description automatically generated">
              <a:extLst>
                <a:ext uri="{FF2B5EF4-FFF2-40B4-BE49-F238E27FC236}">
                  <a16:creationId xmlns:a16="http://schemas.microsoft.com/office/drawing/2014/main" id="{BC58AD7D-C85C-3D57-5644-022C59C1445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454853" y="4102913"/>
              <a:ext cx="380662" cy="380662"/>
            </a:xfrm>
            <a:prstGeom prst="rect">
              <a:avLst/>
            </a:prstGeom>
          </p:spPr>
        </p:pic>
        <p:pic>
          <p:nvPicPr>
            <p:cNvPr id="28" name="Picture 27" descr="A blue and black water drop&#10;&#10;Description automatically generated">
              <a:extLst>
                <a:ext uri="{FF2B5EF4-FFF2-40B4-BE49-F238E27FC236}">
                  <a16:creationId xmlns:a16="http://schemas.microsoft.com/office/drawing/2014/main" id="{589D0664-E074-36A1-72B5-17A81534C845}"/>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490264" y="4717678"/>
              <a:ext cx="309841" cy="451483"/>
            </a:xfrm>
            <a:prstGeom prst="rect">
              <a:avLst/>
            </a:prstGeom>
          </p:spPr>
        </p:pic>
      </p:grpSp>
      <p:sp>
        <p:nvSpPr>
          <p:cNvPr id="32" name="Res-Callout">
            <a:extLst>
              <a:ext uri="{FF2B5EF4-FFF2-40B4-BE49-F238E27FC236}">
                <a16:creationId xmlns:a16="http://schemas.microsoft.com/office/drawing/2014/main" id="{19E8AC9D-3229-F3F0-D5C9-078849358BAC}"/>
              </a:ext>
            </a:extLst>
          </p:cNvPr>
          <p:cNvSpPr txBox="1"/>
          <p:nvPr/>
        </p:nvSpPr>
        <p:spPr>
          <a:xfrm>
            <a:off x="7616179" y="1178937"/>
            <a:ext cx="937366" cy="937366"/>
          </a:xfrm>
          <a:prstGeom prst="ellipse">
            <a:avLst/>
          </a:prstGeom>
          <a:solidFill>
            <a:schemeClr val="bg1"/>
          </a:solidFill>
          <a:ln w="28575">
            <a:solidFill>
              <a:schemeClr val="accent2"/>
            </a:solidFill>
          </a:ln>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A2870"/>
                </a:solidFill>
                <a:effectLst/>
                <a:uLnTx/>
                <a:uFillTx/>
                <a:latin typeface="Century Gothic" panose="020B0502020202020204" pitchFamily="34" charset="0"/>
                <a:ea typeface="+mn-ea"/>
                <a:cs typeface="Helvetica"/>
                <a:sym typeface="Century Gothic"/>
              </a:rPr>
              <a:t>99%</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28222D-B683-C3F4-177D-59772199FEBF}"/>
              </a:ext>
            </a:extLst>
          </p:cNvPr>
          <p:cNvPicPr>
            <a:picLocks noChangeAspect="1"/>
          </p:cNvPicPr>
          <p:nvPr/>
        </p:nvPicPr>
        <p:blipFill>
          <a:blip r:embed="rId2"/>
          <a:srcRect/>
          <a:stretch/>
        </p:blipFill>
        <p:spPr>
          <a:xfrm>
            <a:off x="495638" y="1416497"/>
            <a:ext cx="5643938" cy="3187646"/>
          </a:xfrm>
          <a:prstGeom prst="rect">
            <a:avLst/>
          </a:prstGeom>
        </p:spPr>
      </p:pic>
      <p:sp>
        <p:nvSpPr>
          <p:cNvPr id="5" name="Title 1">
            <a:extLst>
              <a:ext uri="{FF2B5EF4-FFF2-40B4-BE49-F238E27FC236}">
                <a16:creationId xmlns:a16="http://schemas.microsoft.com/office/drawing/2014/main" id="{F86D5994-2B61-B51D-B176-A297A8DF5608}"/>
              </a:ext>
            </a:extLst>
          </p:cNvPr>
          <p:cNvSpPr txBox="1">
            <a:spLocks/>
          </p:cNvSpPr>
          <p:nvPr/>
        </p:nvSpPr>
        <p:spPr>
          <a:xfrm>
            <a:off x="386289" y="286046"/>
            <a:ext cx="11452802" cy="480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t">
            <a:normAutofit fontScale="90000" lnSpcReduction="20000"/>
          </a:bodyPr>
          <a:lstStyle>
            <a:lvl1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1pPr>
            <a:lvl2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2pPr>
            <a:lvl3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3pPr>
            <a:lvl4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4pPr>
            <a:lvl5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5pPr>
            <a:lvl6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6pPr>
            <a:lvl7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7pPr>
            <a:lvl8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8pPr>
            <a:lvl9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9pPr>
          </a:lstStyle>
          <a:p>
            <a:pPr marL="0" marR="0" lvl="0" indent="0" algn="l" defTabSz="1219169" rtl="0" eaLnBrk="1" fontAlgn="auto" latinLnBrk="0" hangingPunct="1">
              <a:lnSpc>
                <a:spcPct val="9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2B286F"/>
                </a:solidFill>
                <a:effectLst/>
                <a:uLnTx/>
                <a:uFillTx/>
                <a:latin typeface="Century Gothic"/>
                <a:sym typeface="Century Gothic"/>
              </a:rPr>
              <a:t>Many Men Go Untreated Due to Unwanted Side Effects</a:t>
            </a:r>
            <a:endParaRPr kumimoji="0" lang="en-US" sz="2800" b="1" i="0" u="none" strike="noStrike" kern="0" cap="none" spc="0" normalizeH="0" baseline="0" noProof="0" dirty="0">
              <a:ln>
                <a:noFill/>
              </a:ln>
              <a:solidFill>
                <a:srgbClr val="0094D9"/>
              </a:solidFill>
              <a:effectLst/>
              <a:uLnTx/>
              <a:uFillTx/>
              <a:latin typeface="Century Gothic"/>
              <a:sym typeface="Century Gothic"/>
            </a:endParaRPr>
          </a:p>
        </p:txBody>
      </p:sp>
      <p:grpSp>
        <p:nvGrpSpPr>
          <p:cNvPr id="11" name="Group 10">
            <a:extLst>
              <a:ext uri="{FF2B5EF4-FFF2-40B4-BE49-F238E27FC236}">
                <a16:creationId xmlns:a16="http://schemas.microsoft.com/office/drawing/2014/main" id="{A382D588-3A28-3FBF-18AC-BFA225BA2A6E}"/>
              </a:ext>
            </a:extLst>
          </p:cNvPr>
          <p:cNvGrpSpPr/>
          <p:nvPr/>
        </p:nvGrpSpPr>
        <p:grpSpPr>
          <a:xfrm>
            <a:off x="5795592" y="2158810"/>
            <a:ext cx="5987522" cy="576287"/>
            <a:chOff x="5377133" y="2160097"/>
            <a:chExt cx="5987522" cy="576287"/>
          </a:xfrm>
        </p:grpSpPr>
        <p:sp>
          <p:nvSpPr>
            <p:cNvPr id="12" name="Rectangle 11">
              <a:extLst>
                <a:ext uri="{FF2B5EF4-FFF2-40B4-BE49-F238E27FC236}">
                  <a16:creationId xmlns:a16="http://schemas.microsoft.com/office/drawing/2014/main" id="{62BDBE8E-91EB-E7A2-3601-72F1B2AF080A}"/>
                </a:ext>
              </a:extLst>
            </p:cNvPr>
            <p:cNvSpPr/>
            <p:nvPr/>
          </p:nvSpPr>
          <p:spPr>
            <a:xfrm>
              <a:off x="5377133" y="2160097"/>
              <a:ext cx="5987522" cy="576287"/>
            </a:xfrm>
            <a:prstGeom prst="rect">
              <a:avLst/>
            </a:prstGeom>
            <a:solidFill>
              <a:srgbClr val="0070C0">
                <a:alpha val="2010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Helvetica"/>
                <a:sym typeface="Century Gothic"/>
              </a:endParaRPr>
            </a:p>
          </p:txBody>
        </p:sp>
        <p:sp>
          <p:nvSpPr>
            <p:cNvPr id="13" name="TextBox 12">
              <a:extLst>
                <a:ext uri="{FF2B5EF4-FFF2-40B4-BE49-F238E27FC236}">
                  <a16:creationId xmlns:a16="http://schemas.microsoft.com/office/drawing/2014/main" id="{04684CC3-370C-8069-05F1-907B4E765E21}"/>
                </a:ext>
              </a:extLst>
            </p:cNvPr>
            <p:cNvSpPr txBox="1"/>
            <p:nvPr/>
          </p:nvSpPr>
          <p:spPr>
            <a:xfrm>
              <a:off x="5467740" y="2167895"/>
              <a:ext cx="147768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94D9"/>
                  </a:solidFill>
                  <a:effectLst/>
                  <a:uLnTx/>
                  <a:uFillTx/>
                  <a:latin typeface="Aptos"/>
                  <a:ea typeface="Source Sans Pro" panose="020B0503030403020204" pitchFamily="34" charset="0"/>
                  <a:cs typeface="Helvetica"/>
                  <a:sym typeface="Century Gothic"/>
                </a:rPr>
                <a:t>6.7M</a:t>
              </a:r>
            </a:p>
          </p:txBody>
        </p:sp>
        <p:sp>
          <p:nvSpPr>
            <p:cNvPr id="14" name="TextBox 13">
              <a:extLst>
                <a:ext uri="{FF2B5EF4-FFF2-40B4-BE49-F238E27FC236}">
                  <a16:creationId xmlns:a16="http://schemas.microsoft.com/office/drawing/2014/main" id="{29551667-5F95-06FD-A117-03CB799CAB55}"/>
                </a:ext>
              </a:extLst>
            </p:cNvPr>
            <p:cNvSpPr txBox="1"/>
            <p:nvPr/>
          </p:nvSpPr>
          <p:spPr>
            <a:xfrm>
              <a:off x="6720390" y="2179821"/>
              <a:ext cx="4265049" cy="5565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50"/>
                </a:spcAft>
                <a:buClr>
                  <a:srgbClr val="00879B"/>
                </a:buClr>
                <a:buSzPct val="70000"/>
                <a:buFontTx/>
                <a:buNone/>
                <a:tabLst/>
                <a:defRPr/>
              </a:pPr>
              <a:r>
                <a:rPr kumimoji="0" lang="en-US" sz="1400" b="1"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PHARMACEUTICALS/MEDICATIONS</a:t>
              </a:r>
            </a:p>
            <a:p>
              <a:pPr marL="214313" marR="0" lvl="0" indent="-214313" algn="l" defTabSz="914400" rtl="0" eaLnBrk="1" fontAlgn="auto" latinLnBrk="0" hangingPunct="1">
                <a:lnSpc>
                  <a:spcPct val="100000"/>
                </a:lnSpc>
                <a:spcBef>
                  <a:spcPts val="0"/>
                </a:spcBef>
                <a:spcAft>
                  <a:spcPts val="0"/>
                </a:spcAft>
                <a:buClr>
                  <a:srgbClr val="0076CF"/>
                </a:buClr>
                <a:buSzPct val="70000"/>
                <a:buFont typeface="Arial" panose="020B0604020202020204" pitchFamily="34" charset="0"/>
                <a:buChar char="►"/>
                <a:tabLst/>
                <a:defRPr/>
              </a:pPr>
              <a:r>
                <a:rPr kumimoji="0" lang="en-US" sz="1200" b="0"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Suffer dosing adjustments and side effects</a:t>
              </a:r>
            </a:p>
          </p:txBody>
        </p:sp>
      </p:grpSp>
      <p:grpSp>
        <p:nvGrpSpPr>
          <p:cNvPr id="15" name="Group 14">
            <a:extLst>
              <a:ext uri="{FF2B5EF4-FFF2-40B4-BE49-F238E27FC236}">
                <a16:creationId xmlns:a16="http://schemas.microsoft.com/office/drawing/2014/main" id="{5702B394-21E9-017B-9C78-E45C60E58C4A}"/>
              </a:ext>
            </a:extLst>
          </p:cNvPr>
          <p:cNvGrpSpPr/>
          <p:nvPr/>
        </p:nvGrpSpPr>
        <p:grpSpPr>
          <a:xfrm>
            <a:off x="5795592" y="2800785"/>
            <a:ext cx="5987522" cy="621060"/>
            <a:chOff x="5377133" y="2836797"/>
            <a:chExt cx="5987522" cy="621060"/>
          </a:xfrm>
        </p:grpSpPr>
        <p:sp>
          <p:nvSpPr>
            <p:cNvPr id="16" name="Rectangle 15">
              <a:extLst>
                <a:ext uri="{FF2B5EF4-FFF2-40B4-BE49-F238E27FC236}">
                  <a16:creationId xmlns:a16="http://schemas.microsoft.com/office/drawing/2014/main" id="{6A936E0B-1418-53A4-D2A5-749F083A72DE}"/>
                </a:ext>
              </a:extLst>
            </p:cNvPr>
            <p:cNvSpPr/>
            <p:nvPr/>
          </p:nvSpPr>
          <p:spPr>
            <a:xfrm>
              <a:off x="5377133" y="2836797"/>
              <a:ext cx="5987522" cy="621060"/>
            </a:xfrm>
            <a:prstGeom prst="rect">
              <a:avLst/>
            </a:prstGeom>
            <a:solidFill>
              <a:srgbClr val="0070C0">
                <a:alpha val="2010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Helvetica"/>
                <a:sym typeface="Century Gothic"/>
              </a:endParaRPr>
            </a:p>
          </p:txBody>
        </p:sp>
        <p:sp>
          <p:nvSpPr>
            <p:cNvPr id="17" name="TextBox 16">
              <a:extLst>
                <a:ext uri="{FF2B5EF4-FFF2-40B4-BE49-F238E27FC236}">
                  <a16:creationId xmlns:a16="http://schemas.microsoft.com/office/drawing/2014/main" id="{8708BBD2-742E-7E9D-39F4-7D0796C6A14D}"/>
                </a:ext>
              </a:extLst>
            </p:cNvPr>
            <p:cNvSpPr txBox="1"/>
            <p:nvPr/>
          </p:nvSpPr>
          <p:spPr>
            <a:xfrm>
              <a:off x="5466289" y="2838407"/>
              <a:ext cx="140433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0094D9"/>
                  </a:solidFill>
                  <a:effectLst/>
                  <a:uLnTx/>
                  <a:uFillTx/>
                  <a:latin typeface="Aptos"/>
                  <a:ea typeface="Source Sans Pro" panose="020B0503030403020204" pitchFamily="34" charset="0"/>
                  <a:sym typeface="Century Gothic"/>
                </a:rPr>
                <a:t>1.1M</a:t>
              </a:r>
              <a:endParaRPr kumimoji="0" lang="en-US" sz="3000" b="1" i="0" u="none" strike="noStrike" kern="1200" cap="none" spc="0" normalizeH="0" baseline="0" noProof="0" dirty="0">
                <a:ln>
                  <a:noFill/>
                </a:ln>
                <a:solidFill>
                  <a:srgbClr val="0094D9"/>
                </a:solidFill>
                <a:effectLst/>
                <a:uLnTx/>
                <a:uFillTx/>
                <a:latin typeface="Aptos"/>
                <a:ea typeface="Source Sans Pro" panose="020B0503030403020204" pitchFamily="34" charset="0"/>
                <a:cs typeface="Helvetica"/>
                <a:sym typeface="Century Gothic"/>
              </a:endParaRPr>
            </a:p>
          </p:txBody>
        </p:sp>
        <p:sp>
          <p:nvSpPr>
            <p:cNvPr id="18" name="TextBox 17">
              <a:extLst>
                <a:ext uri="{FF2B5EF4-FFF2-40B4-BE49-F238E27FC236}">
                  <a16:creationId xmlns:a16="http://schemas.microsoft.com/office/drawing/2014/main" id="{55695BF9-DB35-D896-8758-633E2E440BF5}"/>
                </a:ext>
              </a:extLst>
            </p:cNvPr>
            <p:cNvSpPr txBox="1"/>
            <p:nvPr/>
          </p:nvSpPr>
          <p:spPr>
            <a:xfrm>
              <a:off x="6720390" y="2901293"/>
              <a:ext cx="3749239" cy="5565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50"/>
                </a:spcAft>
                <a:buClr>
                  <a:srgbClr val="00879B"/>
                </a:buClr>
                <a:buSzPct val="70000"/>
                <a:buFontTx/>
                <a:buNone/>
                <a:tabLst/>
                <a:defRPr/>
              </a:pPr>
              <a:r>
                <a:rPr kumimoji="0" lang="en-US" sz="1400" b="1"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PHARMACEUTICAL FALLOUT</a:t>
              </a:r>
            </a:p>
            <a:p>
              <a:pPr marL="214313" marR="0" lvl="0" indent="-214313" algn="l" defTabSz="914400" rtl="0" eaLnBrk="1" fontAlgn="auto" latinLnBrk="0" hangingPunct="1">
                <a:lnSpc>
                  <a:spcPct val="100000"/>
                </a:lnSpc>
                <a:spcBef>
                  <a:spcPts val="0"/>
                </a:spcBef>
                <a:spcAft>
                  <a:spcPts val="0"/>
                </a:spcAft>
                <a:buClr>
                  <a:srgbClr val="0076CF"/>
                </a:buClr>
                <a:buSzPct val="70000"/>
                <a:buFont typeface="Arial" panose="020B0604020202020204" pitchFamily="34" charset="0"/>
                <a:buChar char="►"/>
                <a:tabLst/>
                <a:defRPr/>
              </a:pPr>
              <a:r>
                <a:rPr kumimoji="0" lang="en-US" sz="1200" b="0"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Delay surgery despite medication failure</a:t>
              </a:r>
            </a:p>
          </p:txBody>
        </p:sp>
      </p:grpSp>
      <p:grpSp>
        <p:nvGrpSpPr>
          <p:cNvPr id="19" name="Group 18">
            <a:extLst>
              <a:ext uri="{FF2B5EF4-FFF2-40B4-BE49-F238E27FC236}">
                <a16:creationId xmlns:a16="http://schemas.microsoft.com/office/drawing/2014/main" id="{26202431-FFC9-D2B0-F772-0778AA8FA467}"/>
              </a:ext>
            </a:extLst>
          </p:cNvPr>
          <p:cNvGrpSpPr/>
          <p:nvPr/>
        </p:nvGrpSpPr>
        <p:grpSpPr>
          <a:xfrm>
            <a:off x="5795592" y="3494530"/>
            <a:ext cx="6311947" cy="590499"/>
            <a:chOff x="5377133" y="3553692"/>
            <a:chExt cx="6311947" cy="590499"/>
          </a:xfrm>
        </p:grpSpPr>
        <p:sp>
          <p:nvSpPr>
            <p:cNvPr id="20" name="Rectangle 19">
              <a:extLst>
                <a:ext uri="{FF2B5EF4-FFF2-40B4-BE49-F238E27FC236}">
                  <a16:creationId xmlns:a16="http://schemas.microsoft.com/office/drawing/2014/main" id="{896E50B0-2955-3187-9788-89B1D76D9DD6}"/>
                </a:ext>
              </a:extLst>
            </p:cNvPr>
            <p:cNvSpPr/>
            <p:nvPr/>
          </p:nvSpPr>
          <p:spPr>
            <a:xfrm>
              <a:off x="5377133" y="3558269"/>
              <a:ext cx="5987522" cy="585922"/>
            </a:xfrm>
            <a:prstGeom prst="rect">
              <a:avLst/>
            </a:prstGeom>
            <a:solidFill>
              <a:srgbClr val="0070C0">
                <a:alpha val="2010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Helvetica"/>
                <a:sym typeface="Century Gothic"/>
              </a:endParaRPr>
            </a:p>
          </p:txBody>
        </p:sp>
        <p:sp>
          <p:nvSpPr>
            <p:cNvPr id="21" name="TextBox 20">
              <a:extLst>
                <a:ext uri="{FF2B5EF4-FFF2-40B4-BE49-F238E27FC236}">
                  <a16:creationId xmlns:a16="http://schemas.microsoft.com/office/drawing/2014/main" id="{80D3B632-CC26-5BC1-7213-3C208C68B9DB}"/>
                </a:ext>
              </a:extLst>
            </p:cNvPr>
            <p:cNvSpPr txBox="1"/>
            <p:nvPr/>
          </p:nvSpPr>
          <p:spPr>
            <a:xfrm>
              <a:off x="5466402" y="3553692"/>
              <a:ext cx="149532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0094D9"/>
                  </a:solidFill>
                  <a:effectLst/>
                  <a:uLnTx/>
                  <a:uFillTx/>
                  <a:latin typeface="Aptos"/>
                  <a:ea typeface="Source Sans Pro" panose="020B0503030403020204" pitchFamily="34" charset="0"/>
                  <a:sym typeface="Century Gothic"/>
                </a:rPr>
                <a:t>400K</a:t>
              </a:r>
            </a:p>
          </p:txBody>
        </p:sp>
        <p:sp>
          <p:nvSpPr>
            <p:cNvPr id="22" name="TextBox 21">
              <a:extLst>
                <a:ext uri="{FF2B5EF4-FFF2-40B4-BE49-F238E27FC236}">
                  <a16:creationId xmlns:a16="http://schemas.microsoft.com/office/drawing/2014/main" id="{F45E3BC8-FED1-4A2A-EFA3-AA226B337844}"/>
                </a:ext>
              </a:extLst>
            </p:cNvPr>
            <p:cNvSpPr txBox="1"/>
            <p:nvPr/>
          </p:nvSpPr>
          <p:spPr>
            <a:xfrm>
              <a:off x="6720390" y="3587627"/>
              <a:ext cx="4968690" cy="5565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50"/>
                </a:spcAft>
                <a:buClr>
                  <a:srgbClr val="00879B"/>
                </a:buClr>
                <a:buSzPct val="70000"/>
                <a:buFontTx/>
                <a:buNone/>
                <a:tabLst/>
                <a:defRPr/>
              </a:pPr>
              <a:r>
                <a:rPr kumimoji="0" lang="en-US" sz="1400" b="1"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SURGERIES PER YEAR</a:t>
              </a:r>
            </a:p>
            <a:p>
              <a:pPr marL="214313" marR="0" lvl="0" indent="-214313" algn="l" defTabSz="914400" rtl="0" eaLnBrk="1" fontAlgn="auto" latinLnBrk="0" hangingPunct="1">
                <a:lnSpc>
                  <a:spcPct val="100000"/>
                </a:lnSpc>
                <a:spcBef>
                  <a:spcPts val="0"/>
                </a:spcBef>
                <a:spcAft>
                  <a:spcPts val="0"/>
                </a:spcAft>
                <a:buClr>
                  <a:srgbClr val="0076CF"/>
                </a:buClr>
                <a:buSzPct val="70000"/>
                <a:buFont typeface="Arial" panose="020B0604020202020204" pitchFamily="34" charset="0"/>
                <a:buChar char="►"/>
                <a:tabLst/>
                <a:defRPr/>
              </a:pPr>
              <a:r>
                <a:rPr kumimoji="0" lang="en-US" sz="1200" b="0"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May compromise between safety and efficacy outcomes</a:t>
              </a:r>
            </a:p>
          </p:txBody>
        </p:sp>
      </p:grpSp>
      <p:pic>
        <p:nvPicPr>
          <p:cNvPr id="3" name="Picture 2" descr="A blue rectangle on a black background&#10;&#10;Description automatically generated">
            <a:extLst>
              <a:ext uri="{FF2B5EF4-FFF2-40B4-BE49-F238E27FC236}">
                <a16:creationId xmlns:a16="http://schemas.microsoft.com/office/drawing/2014/main" id="{FC607E8E-AECC-032D-81B2-44C866BD5ECF}"/>
              </a:ext>
            </a:extLst>
          </p:cNvPr>
          <p:cNvPicPr>
            <a:picLocks noChangeAspect="1"/>
          </p:cNvPicPr>
          <p:nvPr/>
        </p:nvPicPr>
        <p:blipFill>
          <a:blip r:embed="rId3"/>
          <a:stretch>
            <a:fillRect/>
          </a:stretch>
        </p:blipFill>
        <p:spPr>
          <a:xfrm>
            <a:off x="9441" y="1556474"/>
            <a:ext cx="4153149" cy="2232617"/>
          </a:xfrm>
          <a:prstGeom prst="rect">
            <a:avLst/>
          </a:prstGeom>
        </p:spPr>
      </p:pic>
      <p:grpSp>
        <p:nvGrpSpPr>
          <p:cNvPr id="25" name="Group 24">
            <a:extLst>
              <a:ext uri="{FF2B5EF4-FFF2-40B4-BE49-F238E27FC236}">
                <a16:creationId xmlns:a16="http://schemas.microsoft.com/office/drawing/2014/main" id="{1D2C49B6-C819-0A6C-0BB0-FD6999E7208F}"/>
              </a:ext>
            </a:extLst>
          </p:cNvPr>
          <p:cNvGrpSpPr/>
          <p:nvPr/>
        </p:nvGrpSpPr>
        <p:grpSpPr>
          <a:xfrm>
            <a:off x="0" y="4735243"/>
            <a:ext cx="12192000" cy="1048831"/>
            <a:chOff x="0" y="4722318"/>
            <a:chExt cx="12192000" cy="1048831"/>
          </a:xfrm>
        </p:grpSpPr>
        <p:sp>
          <p:nvSpPr>
            <p:cNvPr id="2" name="Rectangle 1">
              <a:extLst>
                <a:ext uri="{FF2B5EF4-FFF2-40B4-BE49-F238E27FC236}">
                  <a16:creationId xmlns:a16="http://schemas.microsoft.com/office/drawing/2014/main" id="{0E410615-8F2A-C1FC-B8EF-6DAFA11AFC4F}"/>
                </a:ext>
              </a:extLst>
            </p:cNvPr>
            <p:cNvSpPr/>
            <p:nvPr/>
          </p:nvSpPr>
          <p:spPr>
            <a:xfrm>
              <a:off x="0" y="4784598"/>
              <a:ext cx="12192000" cy="986551"/>
            </a:xfrm>
            <a:prstGeom prst="rect">
              <a:avLst/>
            </a:prstGeom>
            <a:solidFill>
              <a:srgbClr val="663997"/>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Helvetica"/>
                <a:sym typeface="Century Gothic"/>
              </a:endParaRPr>
            </a:p>
          </p:txBody>
        </p:sp>
        <p:sp>
          <p:nvSpPr>
            <p:cNvPr id="59" name="TextBox 58">
              <a:extLst>
                <a:ext uri="{FF2B5EF4-FFF2-40B4-BE49-F238E27FC236}">
                  <a16:creationId xmlns:a16="http://schemas.microsoft.com/office/drawing/2014/main" id="{93F8D0FA-E637-372C-E4E0-C824799C2A89}"/>
                </a:ext>
              </a:extLst>
            </p:cNvPr>
            <p:cNvSpPr txBox="1"/>
            <p:nvPr/>
          </p:nvSpPr>
          <p:spPr>
            <a:xfrm>
              <a:off x="1275921" y="4722318"/>
              <a:ext cx="178027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ptos"/>
                  <a:ea typeface="Source Sans Pro" panose="020B0503030403020204" pitchFamily="34" charset="0"/>
                  <a:cs typeface="Helvetica"/>
                  <a:sym typeface="Century Gothic"/>
                </a:rPr>
                <a:t>83% </a:t>
              </a:r>
            </a:p>
          </p:txBody>
        </p:sp>
        <p:sp>
          <p:nvSpPr>
            <p:cNvPr id="60" name="TextBox 59">
              <a:extLst>
                <a:ext uri="{FF2B5EF4-FFF2-40B4-BE49-F238E27FC236}">
                  <a16:creationId xmlns:a16="http://schemas.microsoft.com/office/drawing/2014/main" id="{B0B95AE0-0DB8-F54E-D238-639EDA3A4DB2}"/>
                </a:ext>
              </a:extLst>
            </p:cNvPr>
            <p:cNvSpPr txBox="1"/>
            <p:nvPr/>
          </p:nvSpPr>
          <p:spPr>
            <a:xfrm>
              <a:off x="3056199" y="4814651"/>
              <a:ext cx="8661163" cy="89255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450"/>
                </a:spcAft>
                <a:buClr>
                  <a:srgbClr val="00879B"/>
                </a:buClr>
                <a:buSzPct val="70000"/>
                <a:buFontTx/>
                <a:buNone/>
                <a:tabLst/>
                <a:defRPr/>
              </a:pPr>
              <a:r>
                <a:rPr kumimoji="0" lang="en-US" sz="2600" b="1" i="0" u="none" strike="noStrike" kern="1200" cap="none" spc="0" normalizeH="0" baseline="0" noProof="0" dirty="0">
                  <a:ln>
                    <a:noFill/>
                  </a:ln>
                  <a:solidFill>
                    <a:srgbClr val="FFFFFF"/>
                  </a:solidFill>
                  <a:effectLst/>
                  <a:uLnTx/>
                  <a:uFillTx/>
                  <a:latin typeface="Century Gothic"/>
                  <a:ea typeface="Source Sans Pro" panose="020B0503030403020204" pitchFamily="34" charset="0"/>
                  <a:cs typeface="Helvetica"/>
                  <a:sym typeface="Century Gothic"/>
                </a:rPr>
                <a:t>OF MEN ARE NOT WILLING TO SACRIFICE SEXUAL FUNCTION FOR SYMPTOM RELIEF</a:t>
              </a:r>
              <a:r>
                <a:rPr kumimoji="0" lang="en-US" sz="2600" b="0" i="0" u="none" strike="noStrike" kern="1200" cap="none" spc="0" normalizeH="0" baseline="30000" noProof="0" dirty="0">
                  <a:ln>
                    <a:noFill/>
                  </a:ln>
                  <a:solidFill>
                    <a:srgbClr val="FFFFFF"/>
                  </a:solidFill>
                  <a:effectLst/>
                  <a:uLnTx/>
                  <a:uFillTx/>
                  <a:latin typeface="Century Gothic"/>
                  <a:ea typeface="Source Sans Pro" panose="020B0503030403020204" pitchFamily="34" charset="0"/>
                  <a:cs typeface="Helvetica"/>
                  <a:sym typeface="Century Gothic"/>
                </a:rPr>
                <a:t>2</a:t>
              </a:r>
            </a:p>
          </p:txBody>
        </p:sp>
      </p:grpSp>
      <p:sp>
        <p:nvSpPr>
          <p:cNvPr id="24" name="TextBox 23">
            <a:extLst>
              <a:ext uri="{FF2B5EF4-FFF2-40B4-BE49-F238E27FC236}">
                <a16:creationId xmlns:a16="http://schemas.microsoft.com/office/drawing/2014/main" id="{C6AFE894-BC4C-A9F5-908E-548FF306A957}"/>
              </a:ext>
            </a:extLst>
          </p:cNvPr>
          <p:cNvSpPr txBox="1"/>
          <p:nvPr/>
        </p:nvSpPr>
        <p:spPr>
          <a:xfrm>
            <a:off x="801283" y="2113373"/>
            <a:ext cx="2724825" cy="1015663"/>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4F6FA"/>
                </a:solidFill>
                <a:effectLst/>
                <a:uLnTx/>
                <a:uFillTx/>
                <a:latin typeface="Century Gothic" panose="020B0502020202020204" pitchFamily="34" charset="0"/>
                <a:sym typeface="Century Gothic"/>
              </a:rPr>
              <a:t>12M+ US MEN </a:t>
            </a:r>
            <a:r>
              <a:rPr kumimoji="0" lang="en-US" sz="2000" b="0" i="0" u="none" strike="noStrike" kern="0" cap="none" spc="0" normalizeH="0" baseline="0" noProof="0" dirty="0">
                <a:ln>
                  <a:noFill/>
                </a:ln>
                <a:solidFill>
                  <a:srgbClr val="F4F6FA"/>
                </a:solidFill>
                <a:effectLst/>
                <a:uLnTx/>
                <a:uFillTx/>
                <a:latin typeface="Century Gothic" panose="020B0502020202020204" pitchFamily="34" charset="0"/>
                <a:sym typeface="Century Gothic"/>
              </a:rPr>
              <a:t>actively managed </a:t>
            </a:r>
            <a:br>
              <a:rPr kumimoji="0" lang="en-US" sz="2000" b="0" i="0" u="none" strike="noStrike" kern="0" cap="none" spc="0" normalizeH="0" baseline="0" noProof="0" dirty="0">
                <a:ln>
                  <a:noFill/>
                </a:ln>
                <a:solidFill>
                  <a:srgbClr val="F4F6FA"/>
                </a:solidFill>
                <a:effectLst/>
                <a:uLnTx/>
                <a:uFillTx/>
                <a:latin typeface="Century Gothic" panose="020B0502020202020204" pitchFamily="34" charset="0"/>
                <a:sym typeface="Century Gothic"/>
              </a:rPr>
            </a:br>
            <a:r>
              <a:rPr kumimoji="0" lang="en-US" sz="2000" b="0" i="0" u="none" strike="noStrike" kern="0" cap="none" spc="0" normalizeH="0" baseline="0" noProof="0" dirty="0">
                <a:ln>
                  <a:noFill/>
                </a:ln>
                <a:solidFill>
                  <a:srgbClr val="F4F6FA"/>
                </a:solidFill>
                <a:effectLst/>
                <a:uLnTx/>
                <a:uFillTx/>
                <a:latin typeface="Century Gothic" panose="020B0502020202020204" pitchFamily="34" charset="0"/>
                <a:sym typeface="Century Gothic"/>
              </a:rPr>
              <a:t>for BPH each year</a:t>
            </a:r>
            <a:endPar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Source Sans Pro" panose="020B0503030403020204" pitchFamily="34" charset="0"/>
              <a:cs typeface="Helvetica"/>
              <a:sym typeface="Century Gothic"/>
            </a:endParaRPr>
          </a:p>
        </p:txBody>
      </p:sp>
      <p:grpSp>
        <p:nvGrpSpPr>
          <p:cNvPr id="27" name="Group 26">
            <a:extLst>
              <a:ext uri="{FF2B5EF4-FFF2-40B4-BE49-F238E27FC236}">
                <a16:creationId xmlns:a16="http://schemas.microsoft.com/office/drawing/2014/main" id="{5C3541A6-3A9F-8891-3384-22462C9A021C}"/>
              </a:ext>
            </a:extLst>
          </p:cNvPr>
          <p:cNvGrpSpPr/>
          <p:nvPr/>
        </p:nvGrpSpPr>
        <p:grpSpPr>
          <a:xfrm>
            <a:off x="5795592" y="1530313"/>
            <a:ext cx="5987522" cy="582577"/>
            <a:chOff x="5377133" y="1477108"/>
            <a:chExt cx="5987522" cy="582577"/>
          </a:xfrm>
        </p:grpSpPr>
        <p:sp>
          <p:nvSpPr>
            <p:cNvPr id="28" name="Rectangle 27">
              <a:extLst>
                <a:ext uri="{FF2B5EF4-FFF2-40B4-BE49-F238E27FC236}">
                  <a16:creationId xmlns:a16="http://schemas.microsoft.com/office/drawing/2014/main" id="{E17D1D2A-8E06-5296-958D-149C5B7D063E}"/>
                </a:ext>
              </a:extLst>
            </p:cNvPr>
            <p:cNvSpPr/>
            <p:nvPr/>
          </p:nvSpPr>
          <p:spPr>
            <a:xfrm>
              <a:off x="5377133" y="1477108"/>
              <a:ext cx="5987522" cy="567983"/>
            </a:xfrm>
            <a:prstGeom prst="rect">
              <a:avLst/>
            </a:prstGeom>
            <a:solidFill>
              <a:srgbClr val="0070C0">
                <a:alpha val="2010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Helvetica"/>
                <a:sym typeface="Century Gothic"/>
              </a:endParaRPr>
            </a:p>
          </p:txBody>
        </p:sp>
        <p:sp>
          <p:nvSpPr>
            <p:cNvPr id="29" name="TextBox 28">
              <a:extLst>
                <a:ext uri="{FF2B5EF4-FFF2-40B4-BE49-F238E27FC236}">
                  <a16:creationId xmlns:a16="http://schemas.microsoft.com/office/drawing/2014/main" id="{F7D7E579-AFF1-7722-9B54-A97953FCC966}"/>
                </a:ext>
              </a:extLst>
            </p:cNvPr>
            <p:cNvSpPr txBox="1"/>
            <p:nvPr/>
          </p:nvSpPr>
          <p:spPr>
            <a:xfrm>
              <a:off x="5466403" y="1491093"/>
              <a:ext cx="162952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94D9"/>
                  </a:solidFill>
                  <a:effectLst/>
                  <a:uLnTx/>
                  <a:uFillTx/>
                  <a:latin typeface="Aptos"/>
                  <a:ea typeface="Source Sans Pro" panose="020B0503030403020204" pitchFamily="34" charset="0"/>
                  <a:cs typeface="Helvetica"/>
                  <a:sym typeface="Century Gothic"/>
                </a:rPr>
                <a:t>40M</a:t>
              </a:r>
            </a:p>
          </p:txBody>
        </p:sp>
        <p:sp>
          <p:nvSpPr>
            <p:cNvPr id="30" name="TextBox 29">
              <a:extLst>
                <a:ext uri="{FF2B5EF4-FFF2-40B4-BE49-F238E27FC236}">
                  <a16:creationId xmlns:a16="http://schemas.microsoft.com/office/drawing/2014/main" id="{03F0D9BA-A901-A467-420A-52E6AACA96DC}"/>
                </a:ext>
              </a:extLst>
            </p:cNvPr>
            <p:cNvSpPr txBox="1"/>
            <p:nvPr/>
          </p:nvSpPr>
          <p:spPr>
            <a:xfrm>
              <a:off x="6720848" y="1503122"/>
              <a:ext cx="4264132" cy="5565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50"/>
                </a:spcAft>
                <a:buClr>
                  <a:srgbClr val="00879B"/>
                </a:buClr>
                <a:buSzPct val="70000"/>
                <a:buFontTx/>
                <a:buNone/>
                <a:tabLst/>
                <a:defRPr/>
              </a:pPr>
              <a:r>
                <a:rPr kumimoji="0" lang="en-US" sz="1400" b="1"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MEN</a:t>
              </a:r>
            </a:p>
            <a:p>
              <a:pPr marL="214313" marR="0" lvl="0" indent="-214313" algn="l" defTabSz="914400" rtl="0" eaLnBrk="1" fontAlgn="auto" latinLnBrk="0" hangingPunct="1">
                <a:lnSpc>
                  <a:spcPct val="100000"/>
                </a:lnSpc>
                <a:spcBef>
                  <a:spcPts val="0"/>
                </a:spcBef>
                <a:spcAft>
                  <a:spcPts val="0"/>
                </a:spcAft>
                <a:buClr>
                  <a:srgbClr val="0076CF"/>
                </a:buClr>
                <a:buSzPct val="70000"/>
                <a:buFont typeface="Arial" panose="020B0604020202020204" pitchFamily="34" charset="0"/>
                <a:buChar char="►"/>
                <a:tabLst/>
                <a:defRPr/>
              </a:pPr>
              <a:r>
                <a:rPr kumimoji="0" lang="en-US" sz="1200" b="0"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In the US have BPH</a:t>
              </a:r>
            </a:p>
          </p:txBody>
        </p:sp>
      </p:grpSp>
      <p:sp>
        <p:nvSpPr>
          <p:cNvPr id="6" name="TextBox 5">
            <a:extLst>
              <a:ext uri="{FF2B5EF4-FFF2-40B4-BE49-F238E27FC236}">
                <a16:creationId xmlns:a16="http://schemas.microsoft.com/office/drawing/2014/main" id="{7CC07407-5371-4299-4230-190E24594B6C}"/>
              </a:ext>
            </a:extLst>
          </p:cNvPr>
          <p:cNvSpPr txBox="1"/>
          <p:nvPr/>
        </p:nvSpPr>
        <p:spPr>
          <a:xfrm>
            <a:off x="2347472" y="5986546"/>
            <a:ext cx="70072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535353">
                    <a:lumMod val="50000"/>
                  </a:srgbClr>
                </a:solidFill>
                <a:effectLst/>
                <a:uLnTx/>
                <a:uFillTx/>
                <a:latin typeface="Century Gothic"/>
                <a:ea typeface="+mn-ea"/>
                <a:cs typeface="Helvetica"/>
                <a:sym typeface="Century Gothic"/>
              </a:rPr>
              <a:t>Vuichoud</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C, Loughlin KR. Benign prostatic hyperplasia: epidemiology, economics and evaluation. </a:t>
            </a:r>
            <a:r>
              <a:rPr kumimoji="0" lang="en-US" sz="800" b="0" i="1"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Can J Urol</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a:t>
            </a:r>
            <a:r>
              <a:rPr kumimoji="0" lang="en-US" sz="800" b="0" i="0" u="none" strike="noStrike" kern="0" cap="none" spc="0" normalizeH="0" baseline="0" noProof="0" dirty="0">
                <a:ln>
                  <a:noFill/>
                </a:ln>
                <a:solidFill>
                  <a:srgbClr val="535353">
                    <a:lumMod val="50000"/>
                  </a:srgbClr>
                </a:solidFill>
                <a:effectLst/>
                <a:uLnTx/>
                <a:uFillTx/>
                <a:latin typeface="Century Gothic"/>
                <a:sym typeface="Century Gothic"/>
              </a:rPr>
              <a:t>2015;22(suppl1):1-6.</a:t>
            </a:r>
            <a:r>
              <a:rPr kumimoji="0" lang="en-US" sz="800" b="1" i="0" u="none" strike="noStrike" kern="0" cap="none" spc="0" normalizeH="0" baseline="0" noProof="0" dirty="0">
                <a:ln>
                  <a:noFill/>
                </a:ln>
                <a:solidFill>
                  <a:srgbClr val="535353">
                    <a:lumMod val="50000"/>
                  </a:srgbClr>
                </a:solidFill>
                <a:effectLst/>
                <a:uLnTx/>
                <a:uFillTx/>
                <a:latin typeface="Century Gothic"/>
                <a:sym typeface="Century Gothic"/>
              </a:rPr>
              <a:t> </a:t>
            </a:r>
            <a:br>
              <a:rPr kumimoji="0" lang="en-US" sz="800" b="1" i="0" u="none" strike="noStrike" kern="0" cap="none" spc="0" normalizeH="0" baseline="0" noProof="0" dirty="0">
                <a:ln>
                  <a:noFill/>
                </a:ln>
                <a:solidFill>
                  <a:srgbClr val="535353">
                    <a:lumMod val="50000"/>
                  </a:srgbClr>
                </a:solidFill>
                <a:effectLst/>
                <a:uLnTx/>
                <a:uFillTx/>
                <a:latin typeface="Century Gothic"/>
                <a:sym typeface="Century Gothic"/>
              </a:rPr>
            </a:br>
            <a:r>
              <a:rPr kumimoji="0" lang="en-US" sz="800" b="0" i="0" u="none" strike="noStrike" kern="0" cap="none" spc="0" normalizeH="0" baseline="0" noProof="0" dirty="0" err="1">
                <a:ln>
                  <a:noFill/>
                </a:ln>
                <a:solidFill>
                  <a:srgbClr val="535353">
                    <a:lumMod val="50000"/>
                  </a:srgbClr>
                </a:solidFill>
                <a:effectLst/>
                <a:uLnTx/>
                <a:uFillTx/>
                <a:latin typeface="Century Gothic"/>
                <a:sym typeface="Century Gothic"/>
              </a:rPr>
              <a:t>Emberton</a:t>
            </a:r>
            <a:r>
              <a:rPr kumimoji="0" lang="en-US" sz="800" b="0" i="0" u="none" strike="noStrike" kern="0" cap="none" spc="0" normalizeH="0" baseline="0" noProof="0" dirty="0">
                <a:ln>
                  <a:noFill/>
                </a:ln>
                <a:solidFill>
                  <a:srgbClr val="535353">
                    <a:lumMod val="50000"/>
                  </a:srgbClr>
                </a:solidFill>
                <a:effectLst/>
                <a:uLnTx/>
                <a:uFillTx/>
                <a:latin typeface="Century Gothic"/>
                <a:sym typeface="Century Gothic"/>
              </a:rPr>
              <a:t> M, </a:t>
            </a:r>
            <a:r>
              <a:rPr kumimoji="0" lang="en-US" sz="800" b="0" i="0" u="none" strike="noStrike" kern="0" cap="none" spc="0" normalizeH="0" baseline="0" noProof="0" dirty="0" err="1">
                <a:ln>
                  <a:noFill/>
                </a:ln>
                <a:solidFill>
                  <a:srgbClr val="535353">
                    <a:lumMod val="50000"/>
                  </a:srgbClr>
                </a:solidFill>
                <a:effectLst/>
                <a:uLnTx/>
                <a:uFillTx/>
                <a:latin typeface="Century Gothic"/>
                <a:sym typeface="Century Gothic"/>
              </a:rPr>
              <a:t>Marberger</a:t>
            </a:r>
            <a:r>
              <a:rPr kumimoji="0" lang="en-US" sz="800" b="0" i="0" u="none" strike="noStrike" kern="0" cap="none" spc="0" normalizeH="0" baseline="0" noProof="0" dirty="0">
                <a:ln>
                  <a:noFill/>
                </a:ln>
                <a:solidFill>
                  <a:srgbClr val="535353">
                    <a:lumMod val="50000"/>
                  </a:srgbClr>
                </a:solidFill>
                <a:effectLst/>
                <a:uLnTx/>
                <a:uFillTx/>
                <a:latin typeface="Century Gothic"/>
                <a:sym typeface="Century Gothic"/>
              </a:rPr>
              <a:t> M, de la Rosette J. </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Understanding patient and physician perceptions of benign prostatic hyperplasia in Europe: the Prostate Research on </a:t>
            </a:r>
            <a:r>
              <a:rPr kumimoji="0" lang="en-US" sz="800" b="0" i="0" u="none" strike="noStrike" kern="1200" cap="none" spc="0" normalizeH="0" baseline="0" noProof="0" dirty="0" err="1">
                <a:ln>
                  <a:noFill/>
                </a:ln>
                <a:solidFill>
                  <a:srgbClr val="535353">
                    <a:lumMod val="50000"/>
                  </a:srgbClr>
                </a:solidFill>
                <a:effectLst/>
                <a:uLnTx/>
                <a:uFillTx/>
                <a:latin typeface="Century Gothic"/>
                <a:ea typeface="+mn-ea"/>
                <a:cs typeface="Helvetica"/>
                <a:sym typeface="Century Gothic"/>
              </a:rPr>
              <a:t>Behaviour</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and Education (PROBE) Survey. </a:t>
            </a:r>
            <a:r>
              <a:rPr kumimoji="0" lang="en-US" sz="800" b="0" i="1"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Int J Clin </a:t>
            </a:r>
            <a:r>
              <a:rPr kumimoji="0" lang="en-US" sz="800" b="0" i="1" u="none" strike="noStrike" kern="1200" cap="none" spc="0" normalizeH="0" baseline="0" noProof="0" dirty="0" err="1">
                <a:ln>
                  <a:noFill/>
                </a:ln>
                <a:solidFill>
                  <a:srgbClr val="535353">
                    <a:lumMod val="50000"/>
                  </a:srgbClr>
                </a:solidFill>
                <a:effectLst/>
                <a:uLnTx/>
                <a:uFillTx/>
                <a:latin typeface="Century Gothic"/>
                <a:ea typeface="+mn-ea"/>
                <a:cs typeface="Helvetica"/>
                <a:sym typeface="Century Gothic"/>
              </a:rPr>
              <a:t>Pract</a:t>
            </a:r>
            <a:r>
              <a:rPr kumimoji="0" lang="en-US" sz="800" b="1" i="1" u="none" strike="noStrike" kern="0" cap="none" spc="0" normalizeH="0" baseline="0" noProof="0" dirty="0">
                <a:ln>
                  <a:noFill/>
                </a:ln>
                <a:solidFill>
                  <a:srgbClr val="535353">
                    <a:lumMod val="50000"/>
                  </a:srgbClr>
                </a:solidFill>
                <a:effectLst/>
                <a:uLnTx/>
                <a:uFillTx/>
                <a:latin typeface="Century Gothic"/>
                <a:sym typeface="Century Gothic"/>
              </a:rPr>
              <a:t>.</a:t>
            </a:r>
            <a:r>
              <a:rPr kumimoji="0" lang="en-US" sz="800" b="0" i="1"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a:t>
            </a:r>
            <a:r>
              <a:rPr kumimoji="0" lang="en-US" sz="800" b="0" i="0" u="none" strike="noStrike" kern="0" cap="none" spc="0" normalizeH="0" baseline="0" noProof="0" dirty="0">
                <a:ln>
                  <a:noFill/>
                </a:ln>
                <a:solidFill>
                  <a:srgbClr val="535353">
                    <a:lumMod val="50000"/>
                  </a:srgbClr>
                </a:solidFill>
                <a:effectLst/>
                <a:uLnTx/>
                <a:uFillTx/>
                <a:latin typeface="Century Gothic"/>
                <a:sym typeface="Century Gothic"/>
              </a:rPr>
              <a:t>2008;62(1):18-26</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3. </a:t>
            </a:r>
            <a:b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b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Kaplan SA. Factors in predicting </a:t>
            </a:r>
            <a:r>
              <a:rPr kumimoji="0" lang="en-US" sz="800" b="0" i="0" u="none" strike="noStrike" kern="0" cap="none" spc="0" normalizeH="0" baseline="0" noProof="0" dirty="0">
                <a:ln>
                  <a:noFill/>
                </a:ln>
                <a:solidFill>
                  <a:srgbClr val="535353">
                    <a:lumMod val="50000"/>
                  </a:srgbClr>
                </a:solidFill>
                <a:effectLst/>
                <a:uLnTx/>
                <a:uFillTx/>
                <a:latin typeface="Century Gothic"/>
                <a:sym typeface="Century Gothic"/>
              </a:rPr>
              <a:t>f</a:t>
            </a:r>
            <a:r>
              <a:rPr kumimoji="0" lang="en-US" sz="800" b="0" i="0" u="none" strike="noStrike" kern="1200" cap="none" spc="0" normalizeH="0" baseline="0" noProof="0" dirty="0" err="1">
                <a:ln>
                  <a:noFill/>
                </a:ln>
                <a:solidFill>
                  <a:srgbClr val="535353">
                    <a:lumMod val="50000"/>
                  </a:srgbClr>
                </a:solidFill>
                <a:effectLst/>
                <a:uLnTx/>
                <a:uFillTx/>
                <a:latin typeface="Century Gothic"/>
                <a:ea typeface="+mn-ea"/>
                <a:cs typeface="Helvetica"/>
                <a:sym typeface="Century Gothic"/>
              </a:rPr>
              <a:t>ailure</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with medical </a:t>
            </a:r>
            <a:r>
              <a:rPr kumimoji="0" lang="en-US" sz="800" b="0" i="0" u="none" strike="noStrike" kern="0" cap="none" spc="0" normalizeH="0" baseline="0" noProof="0" dirty="0">
                <a:ln>
                  <a:noFill/>
                </a:ln>
                <a:solidFill>
                  <a:srgbClr val="535353">
                    <a:lumMod val="50000"/>
                  </a:srgbClr>
                </a:solidFill>
                <a:effectLst/>
                <a:uLnTx/>
                <a:uFillTx/>
                <a:latin typeface="Century Gothic"/>
                <a:sym typeface="Century Gothic"/>
              </a:rPr>
              <a:t>t</a:t>
            </a:r>
            <a:r>
              <a:rPr kumimoji="0" lang="en-US" sz="800" b="0" i="0" u="none" strike="noStrike" kern="1200" cap="none" spc="0" normalizeH="0" baseline="0" noProof="0" dirty="0" err="1">
                <a:ln>
                  <a:noFill/>
                </a:ln>
                <a:solidFill>
                  <a:srgbClr val="535353">
                    <a:lumMod val="50000"/>
                  </a:srgbClr>
                </a:solidFill>
                <a:effectLst/>
                <a:uLnTx/>
                <a:uFillTx/>
                <a:latin typeface="Century Gothic"/>
                <a:ea typeface="+mn-ea"/>
                <a:cs typeface="Helvetica"/>
                <a:sym typeface="Century Gothic"/>
              </a:rPr>
              <a:t>herapy</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for BPH. </a:t>
            </a:r>
            <a:r>
              <a:rPr kumimoji="0" lang="en-US" sz="800" b="0" i="1"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Rev Urol</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2005; </a:t>
            </a:r>
            <a:r>
              <a:rPr kumimoji="0" lang="en-US" sz="800" b="0" i="0" u="none" strike="noStrike" kern="0" cap="none" spc="0" normalizeH="0" baseline="0" noProof="0" dirty="0">
                <a:ln>
                  <a:noFill/>
                </a:ln>
                <a:solidFill>
                  <a:srgbClr val="535353">
                    <a:lumMod val="50000"/>
                  </a:srgbClr>
                </a:solidFill>
                <a:effectLst/>
                <a:uLnTx/>
                <a:uFillTx/>
                <a:latin typeface="Century Gothic"/>
                <a:sym typeface="Century Gothic"/>
              </a:rPr>
              <a:t>7(suppl 7)</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:S34-S39.</a:t>
            </a:r>
          </a:p>
        </p:txBody>
      </p:sp>
    </p:spTree>
    <p:extLst>
      <p:ext uri="{BB962C8B-B14F-4D97-AF65-F5344CB8AC3E}">
        <p14:creationId xmlns:p14="http://schemas.microsoft.com/office/powerpoint/2010/main" val="264848757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A863C4-C5E2-4310-BCA5-AAD9FEF59183}"/>
              </a:ext>
            </a:extLst>
          </p:cNvPr>
          <p:cNvSpPr txBox="1"/>
          <p:nvPr/>
        </p:nvSpPr>
        <p:spPr>
          <a:xfrm>
            <a:off x="2430593" y="1409214"/>
            <a:ext cx="6845992" cy="6669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10D55"/>
                </a:solidFill>
                <a:effectLst/>
                <a:uLnTx/>
                <a:uFillTx/>
                <a:latin typeface="Century Gothic" panose="020B0502020202020204" pitchFamily="34" charset="0"/>
                <a:ea typeface="Source Sans Pro" panose="020B0503030403020204" pitchFamily="34" charset="0"/>
                <a:cs typeface="+mn-cs"/>
              </a:rPr>
              <a:t>Unmet Need: </a:t>
            </a:r>
            <a:r>
              <a:rPr kumimoji="0" lang="en-US" sz="1867" b="0" i="0" u="none" strike="noStrike" kern="1200" cap="none" spc="0" normalizeH="0" baseline="0" noProof="0" dirty="0">
                <a:ln>
                  <a:noFill/>
                </a:ln>
                <a:solidFill>
                  <a:srgbClr val="110D55"/>
                </a:solidFill>
                <a:effectLst/>
                <a:uLnTx/>
                <a:uFillTx/>
                <a:latin typeface="Century Gothic" panose="020B0502020202020204" pitchFamily="34" charset="0"/>
                <a:ea typeface="Source Sans Pro" panose="020B0503030403020204" pitchFamily="34" charset="0"/>
                <a:cs typeface="+mn-cs"/>
              </a:rPr>
              <a:t>Safety &amp; Efficacy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110D55"/>
                </a:solidFill>
                <a:effectLst/>
                <a:uLnTx/>
                <a:uFillTx/>
                <a:latin typeface="Century Gothic" panose="020B0502020202020204" pitchFamily="34" charset="0"/>
                <a:ea typeface="Source Sans Pro" panose="020B0503030403020204" pitchFamily="34" charset="0"/>
                <a:cs typeface="+mn-cs"/>
              </a:rPr>
              <a:t>in Prostates of All Sizes and Shapes</a:t>
            </a:r>
          </a:p>
        </p:txBody>
      </p:sp>
      <p:grpSp>
        <p:nvGrpSpPr>
          <p:cNvPr id="39" name="Group 38">
            <a:extLst>
              <a:ext uri="{FF2B5EF4-FFF2-40B4-BE49-F238E27FC236}">
                <a16:creationId xmlns:a16="http://schemas.microsoft.com/office/drawing/2014/main" id="{3C6E1F69-20DA-ECD0-A715-2ED6F2B82335}"/>
              </a:ext>
            </a:extLst>
          </p:cNvPr>
          <p:cNvGrpSpPr/>
          <p:nvPr/>
        </p:nvGrpSpPr>
        <p:grpSpPr>
          <a:xfrm>
            <a:off x="3348140" y="1847280"/>
            <a:ext cx="5420432" cy="2564358"/>
            <a:chOff x="3348140" y="1669731"/>
            <a:chExt cx="5420432" cy="2564358"/>
          </a:xfrm>
        </p:grpSpPr>
        <p:grpSp>
          <p:nvGrpSpPr>
            <p:cNvPr id="49" name="Group 48">
              <a:extLst>
                <a:ext uri="{FF2B5EF4-FFF2-40B4-BE49-F238E27FC236}">
                  <a16:creationId xmlns:a16="http://schemas.microsoft.com/office/drawing/2014/main" id="{70109E78-FBD2-48C3-8F53-2E855F7E6A16}"/>
                </a:ext>
              </a:extLst>
            </p:cNvPr>
            <p:cNvGrpSpPr/>
            <p:nvPr/>
          </p:nvGrpSpPr>
          <p:grpSpPr>
            <a:xfrm>
              <a:off x="3348140" y="1669731"/>
              <a:ext cx="5411173" cy="2034693"/>
              <a:chOff x="3935440" y="1296498"/>
              <a:chExt cx="4175949" cy="1570226"/>
            </a:xfrm>
          </p:grpSpPr>
          <p:sp>
            <p:nvSpPr>
              <p:cNvPr id="54" name="TextBox 53">
                <a:extLst>
                  <a:ext uri="{FF2B5EF4-FFF2-40B4-BE49-F238E27FC236}">
                    <a16:creationId xmlns:a16="http://schemas.microsoft.com/office/drawing/2014/main" id="{BDBBD435-3612-483C-82C3-DA5A4B5D8A34}"/>
                  </a:ext>
                </a:extLst>
              </p:cNvPr>
              <p:cNvSpPr txBox="1"/>
              <p:nvPr/>
            </p:nvSpPr>
            <p:spPr>
              <a:xfrm>
                <a:off x="3935440" y="1296498"/>
                <a:ext cx="4175949" cy="2375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20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endParaRPr>
              </a:p>
            </p:txBody>
          </p:sp>
          <p:pic>
            <p:nvPicPr>
              <p:cNvPr id="55" name="Picture 4" descr="Kiwi PNG images, free fruit kiwi PNG pictures download">
                <a:extLst>
                  <a:ext uri="{FF2B5EF4-FFF2-40B4-BE49-F238E27FC236}">
                    <a16:creationId xmlns:a16="http://schemas.microsoft.com/office/drawing/2014/main" id="{680898B5-3E15-4854-83CC-CEA72C1C501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a:off x="4984511" y="2274846"/>
                <a:ext cx="651232" cy="53252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0451FCC3-BF81-D422-7E8A-76C1DF5BF785}"/>
                </a:ext>
              </a:extLst>
            </p:cNvPr>
            <p:cNvGrpSpPr/>
            <p:nvPr/>
          </p:nvGrpSpPr>
          <p:grpSpPr>
            <a:xfrm>
              <a:off x="3496677" y="1939818"/>
              <a:ext cx="5271895" cy="2294271"/>
              <a:chOff x="3496677" y="1939818"/>
              <a:chExt cx="5271895" cy="2294271"/>
            </a:xfrm>
          </p:grpSpPr>
          <p:grpSp>
            <p:nvGrpSpPr>
              <p:cNvPr id="37" name="Group 36">
                <a:extLst>
                  <a:ext uri="{FF2B5EF4-FFF2-40B4-BE49-F238E27FC236}">
                    <a16:creationId xmlns:a16="http://schemas.microsoft.com/office/drawing/2014/main" id="{623A2465-A68D-4E09-82C7-4E349BD1690B}"/>
                  </a:ext>
                </a:extLst>
              </p:cNvPr>
              <p:cNvGrpSpPr/>
              <p:nvPr/>
            </p:nvGrpSpPr>
            <p:grpSpPr>
              <a:xfrm>
                <a:off x="3496677" y="1939818"/>
                <a:ext cx="5271895" cy="2294271"/>
                <a:chOff x="3929410" y="1194942"/>
                <a:chExt cx="4068466" cy="1770552"/>
              </a:xfrm>
            </p:grpSpPr>
            <p:sp>
              <p:nvSpPr>
                <p:cNvPr id="38" name="TextBox 37">
                  <a:extLst>
                    <a:ext uri="{FF2B5EF4-FFF2-40B4-BE49-F238E27FC236}">
                      <a16:creationId xmlns:a16="http://schemas.microsoft.com/office/drawing/2014/main" id="{9F21D9EE-C6A8-46A1-A28C-925BD9E263E4}"/>
                    </a:ext>
                  </a:extLst>
                </p:cNvPr>
                <p:cNvSpPr txBox="1"/>
                <p:nvPr/>
              </p:nvSpPr>
              <p:spPr>
                <a:xfrm>
                  <a:off x="3929410" y="2626929"/>
                  <a:ext cx="780235" cy="338565"/>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small</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051" b="0"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(30-40mL)</a:t>
                  </a:r>
                  <a:endParaRPr kumimoji="0" lang="en-US" sz="1051" b="0" i="0" u="none" strike="noStrike" kern="1200" cap="none" spc="0" normalizeH="0" baseline="30000" noProof="0">
                    <a:ln>
                      <a:noFill/>
                    </a:ln>
                    <a:solidFill>
                      <a:srgbClr val="53565A"/>
                    </a:solidFill>
                    <a:effectLst/>
                    <a:uLnTx/>
                    <a:uFillTx/>
                    <a:latin typeface="Century Gothic" panose="020B0502020202020204" pitchFamily="34" charset="0"/>
                    <a:ea typeface="Source Sans Pro" panose="020B0503030403020204" pitchFamily="34" charset="0"/>
                    <a:cs typeface="+mn-cs"/>
                  </a:endParaRPr>
                </a:p>
              </p:txBody>
            </p:sp>
            <p:sp>
              <p:nvSpPr>
                <p:cNvPr id="43" name="TextBox 42">
                  <a:extLst>
                    <a:ext uri="{FF2B5EF4-FFF2-40B4-BE49-F238E27FC236}">
                      <a16:creationId xmlns:a16="http://schemas.microsoft.com/office/drawing/2014/main" id="{133F3430-E299-4F40-A0AD-31417CF2B762}"/>
                    </a:ext>
                  </a:extLst>
                </p:cNvPr>
                <p:cNvSpPr txBox="1"/>
                <p:nvPr/>
              </p:nvSpPr>
              <p:spPr>
                <a:xfrm>
                  <a:off x="4733920" y="2626929"/>
                  <a:ext cx="881770" cy="338565"/>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medium</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051" b="0"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(40-80mL)</a:t>
                  </a:r>
                </a:p>
              </p:txBody>
            </p:sp>
            <p:sp>
              <p:nvSpPr>
                <p:cNvPr id="44" name="TextBox 43">
                  <a:extLst>
                    <a:ext uri="{FF2B5EF4-FFF2-40B4-BE49-F238E27FC236}">
                      <a16:creationId xmlns:a16="http://schemas.microsoft.com/office/drawing/2014/main" id="{B7131F68-E386-47E0-A813-7B455EACC82D}"/>
                    </a:ext>
                  </a:extLst>
                </p:cNvPr>
                <p:cNvSpPr txBox="1"/>
                <p:nvPr/>
              </p:nvSpPr>
              <p:spPr>
                <a:xfrm>
                  <a:off x="5727690" y="2626929"/>
                  <a:ext cx="881771" cy="338565"/>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large</a:t>
                  </a:r>
                  <a:endParaRPr kumimoji="0" lang="en-US" sz="1100" b="1"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051" b="0"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(80-150mL)</a:t>
                  </a:r>
                </a:p>
              </p:txBody>
            </p:sp>
            <p:grpSp>
              <p:nvGrpSpPr>
                <p:cNvPr id="45" name="Group 44">
                  <a:extLst>
                    <a:ext uri="{FF2B5EF4-FFF2-40B4-BE49-F238E27FC236}">
                      <a16:creationId xmlns:a16="http://schemas.microsoft.com/office/drawing/2014/main" id="{F99DD45B-0DA8-47E8-9903-C46947CFBF06}"/>
                    </a:ext>
                  </a:extLst>
                </p:cNvPr>
                <p:cNvGrpSpPr/>
                <p:nvPr/>
              </p:nvGrpSpPr>
              <p:grpSpPr>
                <a:xfrm>
                  <a:off x="6554745" y="1194942"/>
                  <a:ext cx="1443131" cy="1770552"/>
                  <a:chOff x="6425296" y="1194942"/>
                  <a:chExt cx="1443131" cy="1770552"/>
                </a:xfrm>
              </p:grpSpPr>
              <p:sp>
                <p:nvSpPr>
                  <p:cNvPr id="46" name="TextBox 45">
                    <a:extLst>
                      <a:ext uri="{FF2B5EF4-FFF2-40B4-BE49-F238E27FC236}">
                        <a16:creationId xmlns:a16="http://schemas.microsoft.com/office/drawing/2014/main" id="{95D17434-065B-43A4-86E3-C9CEF9566FF8}"/>
                      </a:ext>
                    </a:extLst>
                  </p:cNvPr>
                  <p:cNvSpPr txBox="1"/>
                  <p:nvPr/>
                </p:nvSpPr>
                <p:spPr>
                  <a:xfrm>
                    <a:off x="6631725" y="2626929"/>
                    <a:ext cx="1030272" cy="338565"/>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extra large</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051" b="0"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(150mL+)</a:t>
                    </a:r>
                  </a:p>
                </p:txBody>
              </p:sp>
              <p:pic>
                <p:nvPicPr>
                  <p:cNvPr id="47" name="Picture 4" descr="Avocado transparent PNG - StickPNG">
                    <a:extLst>
                      <a:ext uri="{FF2B5EF4-FFF2-40B4-BE49-F238E27FC236}">
                        <a16:creationId xmlns:a16="http://schemas.microsoft.com/office/drawing/2014/main" id="{A93CF936-75F2-4C88-A21F-708E769EB79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425296" y="1194942"/>
                    <a:ext cx="1443131" cy="144313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pic>
            <p:nvPicPr>
              <p:cNvPr id="48" name="Picture 3">
                <a:extLst>
                  <a:ext uri="{FF2B5EF4-FFF2-40B4-BE49-F238E27FC236}">
                    <a16:creationId xmlns:a16="http://schemas.microsoft.com/office/drawing/2014/main" id="{FA9CF757-3B09-446B-9953-21085143DD0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853589" y="2471302"/>
                <a:ext cx="1063831" cy="1251439"/>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
                <a:extLst>
                  <a:ext uri="{FF2B5EF4-FFF2-40B4-BE49-F238E27FC236}">
                    <a16:creationId xmlns:a16="http://schemas.microsoft.com/office/drawing/2014/main" id="{FD891278-D312-491D-A8D7-06C4397FF3F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827831" y="3093022"/>
                <a:ext cx="409359" cy="582471"/>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 name="Group 15">
            <a:extLst>
              <a:ext uri="{FF2B5EF4-FFF2-40B4-BE49-F238E27FC236}">
                <a16:creationId xmlns:a16="http://schemas.microsoft.com/office/drawing/2014/main" id="{851144C6-1837-A613-531E-E53EDF0EA24D}"/>
              </a:ext>
            </a:extLst>
          </p:cNvPr>
          <p:cNvGrpSpPr/>
          <p:nvPr/>
        </p:nvGrpSpPr>
        <p:grpSpPr>
          <a:xfrm>
            <a:off x="9087624" y="2389487"/>
            <a:ext cx="2395861" cy="3267134"/>
            <a:chOff x="8878036" y="2249038"/>
            <a:chExt cx="2395861" cy="3267134"/>
          </a:xfrm>
        </p:grpSpPr>
        <p:sp>
          <p:nvSpPr>
            <p:cNvPr id="14" name="Rectangle 13">
              <a:extLst>
                <a:ext uri="{FF2B5EF4-FFF2-40B4-BE49-F238E27FC236}">
                  <a16:creationId xmlns:a16="http://schemas.microsoft.com/office/drawing/2014/main" id="{9DB9BE7E-4595-DABB-7B3B-D475057205C1}"/>
                </a:ext>
              </a:extLst>
            </p:cNvPr>
            <p:cNvSpPr/>
            <p:nvPr/>
          </p:nvSpPr>
          <p:spPr>
            <a:xfrm>
              <a:off x="8893786" y="4549911"/>
              <a:ext cx="2353625" cy="951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12" name="Non-Res-sympt">
              <a:extLst>
                <a:ext uri="{FF2B5EF4-FFF2-40B4-BE49-F238E27FC236}">
                  <a16:creationId xmlns:a16="http://schemas.microsoft.com/office/drawing/2014/main" id="{16BC7AA5-0922-604A-2E6F-5B5878F44B9F}"/>
                </a:ext>
              </a:extLst>
            </p:cNvPr>
            <p:cNvSpPr/>
            <p:nvPr/>
          </p:nvSpPr>
          <p:spPr>
            <a:xfrm>
              <a:off x="10312515" y="3904606"/>
              <a:ext cx="516467" cy="130353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13" name="!!Non-Res-Sex/cont">
              <a:extLst>
                <a:ext uri="{FF2B5EF4-FFF2-40B4-BE49-F238E27FC236}">
                  <a16:creationId xmlns:a16="http://schemas.microsoft.com/office/drawing/2014/main" id="{9ADE9E2B-E183-F1FA-29EF-ACC654224967}"/>
                </a:ext>
              </a:extLst>
            </p:cNvPr>
            <p:cNvSpPr/>
            <p:nvPr/>
          </p:nvSpPr>
          <p:spPr>
            <a:xfrm>
              <a:off x="9276576" y="2917817"/>
              <a:ext cx="516467" cy="2120406"/>
            </a:xfrm>
            <a:prstGeom prst="roundRect">
              <a:avLst>
                <a:gd name="adj" fmla="val 50000"/>
              </a:avLst>
            </a:prstGeom>
            <a:solidFill>
              <a:schemeClr val="bg1">
                <a:lumMod val="8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25" name="Rectangle 24">
              <a:extLst>
                <a:ext uri="{FF2B5EF4-FFF2-40B4-BE49-F238E27FC236}">
                  <a16:creationId xmlns:a16="http://schemas.microsoft.com/office/drawing/2014/main" id="{D9EF03AA-DAAF-426C-B0EF-90E24F90F671}"/>
                </a:ext>
              </a:extLst>
            </p:cNvPr>
            <p:cNvSpPr/>
            <p:nvPr/>
          </p:nvSpPr>
          <p:spPr>
            <a:xfrm>
              <a:off x="8878036" y="4564405"/>
              <a:ext cx="2353625" cy="951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33" name="!!Res-sympt-Label">
              <a:extLst>
                <a:ext uri="{FF2B5EF4-FFF2-40B4-BE49-F238E27FC236}">
                  <a16:creationId xmlns:a16="http://schemas.microsoft.com/office/drawing/2014/main" id="{6348E06B-9D44-48B6-B383-9809A586F6A9}"/>
                </a:ext>
              </a:extLst>
            </p:cNvPr>
            <p:cNvSpPr txBox="1"/>
            <p:nvPr/>
          </p:nvSpPr>
          <p:spPr>
            <a:xfrm>
              <a:off x="8911920" y="2249038"/>
              <a:ext cx="1273039" cy="649730"/>
            </a:xfrm>
            <a:prstGeom prst="rect">
              <a:avLst/>
            </a:prstGeom>
            <a:noFill/>
          </p:spPr>
          <p:txBody>
            <a:bodyPr wrap="square" rtlCol="0" anchor="b">
              <a:spAutoFit/>
            </a:bodyPr>
            <a:lstStyle/>
            <a:p>
              <a:pPr marL="0" marR="0" lvl="0" indent="0" algn="ctr" defTabSz="914377" rtl="0" eaLnBrk="1" fontAlgn="auto" latinLnBrk="0" hangingPunct="1">
                <a:lnSpc>
                  <a:spcPts val="1500"/>
                </a:lnSpc>
                <a:spcBef>
                  <a:spcPts val="0"/>
                </a:spcBef>
                <a:spcAft>
                  <a:spcPts val="0"/>
                </a:spcAft>
                <a:buClrTx/>
                <a:buSzTx/>
                <a:buFontTx/>
                <a:buNone/>
                <a:tabLst/>
                <a:defRPr/>
              </a:pPr>
              <a:r>
                <a:rPr kumimoji="0" lang="en-US" sz="1100" b="1" i="0" u="none" strike="noStrike" kern="1200" cap="none" spc="200" normalizeH="0" baseline="0" noProof="0">
                  <a:ln>
                    <a:noFill/>
                  </a:ln>
                  <a:solidFill>
                    <a:srgbClr val="110D55"/>
                  </a:solidFill>
                  <a:effectLst/>
                  <a:uLnTx/>
                  <a:uFillTx/>
                  <a:latin typeface="Century Gothic" panose="020B0502020202020204" pitchFamily="34" charset="0"/>
                  <a:ea typeface="Source Sans Pro" panose="020B0503030403020204" pitchFamily="34" charset="0"/>
                  <a:cs typeface="+mn-cs"/>
                </a:rPr>
                <a:t>PRIORITIZE</a:t>
              </a:r>
              <a:endParaRPr kumimoji="0" lang="en-US" sz="1051" b="0" i="0" u="none" strike="noStrike" kern="1200" cap="none" spc="200" normalizeH="0" baseline="0" noProof="0">
                <a:ln>
                  <a:noFill/>
                </a:ln>
                <a:solidFill>
                  <a:srgbClr val="110D55"/>
                </a:solidFill>
                <a:effectLst/>
                <a:uLnTx/>
                <a:uFillTx/>
                <a:latin typeface="Century Gothic" panose="020B0502020202020204" pitchFamily="34" charset="0"/>
                <a:ea typeface="Source Sans Pro" panose="020B0503030403020204" pitchFamily="34" charset="0"/>
                <a:cs typeface="+mn-cs"/>
              </a:endParaRPr>
            </a:p>
            <a:p>
              <a:pPr marL="0" marR="0" lvl="0" indent="0" algn="ctr" defTabSz="914377" rtl="0" eaLnBrk="1" fontAlgn="auto" latinLnBrk="0" hangingPunct="1">
                <a:lnSpc>
                  <a:spcPts val="1500"/>
                </a:lnSpc>
                <a:spcBef>
                  <a:spcPts val="0"/>
                </a:spcBef>
                <a:spcAft>
                  <a:spcPts val="0"/>
                </a:spcAft>
                <a:buClrTx/>
                <a:buSzTx/>
                <a:buFontTx/>
                <a:buNone/>
                <a:tabLst/>
                <a:defRPr/>
              </a:pPr>
              <a:r>
                <a:rPr kumimoji="0" lang="en-US" sz="1000" b="0" i="0" u="none" strike="noStrike" kern="1200" cap="none" spc="5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Symptom </a:t>
              </a:r>
            </a:p>
            <a:p>
              <a:pPr marL="0" marR="0" lvl="0" indent="0" algn="ctr" defTabSz="914377" rtl="0" eaLnBrk="1" fontAlgn="auto" latinLnBrk="0" hangingPunct="1">
                <a:lnSpc>
                  <a:spcPts val="1500"/>
                </a:lnSpc>
                <a:spcBef>
                  <a:spcPts val="0"/>
                </a:spcBef>
                <a:spcAft>
                  <a:spcPts val="0"/>
                </a:spcAft>
                <a:buClrTx/>
                <a:buSzTx/>
                <a:buFontTx/>
                <a:buNone/>
                <a:tabLst/>
                <a:defRPr/>
              </a:pPr>
              <a:r>
                <a:rPr kumimoji="0" lang="en-US" sz="1000" b="0" i="0" u="none" strike="noStrike" kern="1200" cap="none" spc="5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Relief</a:t>
              </a:r>
            </a:p>
          </p:txBody>
        </p:sp>
        <p:sp>
          <p:nvSpPr>
            <p:cNvPr id="34" name="sex/cont">
              <a:extLst>
                <a:ext uri="{FF2B5EF4-FFF2-40B4-BE49-F238E27FC236}">
                  <a16:creationId xmlns:a16="http://schemas.microsoft.com/office/drawing/2014/main" id="{DE9AA36E-77EE-47F0-B7AB-9D1894763C99}"/>
                </a:ext>
              </a:extLst>
            </p:cNvPr>
            <p:cNvSpPr txBox="1"/>
            <p:nvPr/>
          </p:nvSpPr>
          <p:spPr>
            <a:xfrm>
              <a:off x="9861703" y="3370481"/>
              <a:ext cx="1407579" cy="553998"/>
            </a:xfrm>
            <a:prstGeom prst="rect">
              <a:avLst/>
            </a:prstGeom>
            <a:noFill/>
          </p:spPr>
          <p:txBody>
            <a:bodyPr wrap="square" rtlCol="0" anchor="b">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Sexual Function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and Continence Preservation</a:t>
              </a:r>
            </a:p>
          </p:txBody>
        </p:sp>
        <p:sp>
          <p:nvSpPr>
            <p:cNvPr id="36" name="Rectangle 35">
              <a:extLst>
                <a:ext uri="{FF2B5EF4-FFF2-40B4-BE49-F238E27FC236}">
                  <a16:creationId xmlns:a16="http://schemas.microsoft.com/office/drawing/2014/main" id="{61C1E9E1-D5F2-4904-B2C1-E4B919029B93}"/>
                </a:ext>
              </a:extLst>
            </p:cNvPr>
            <p:cNvSpPr/>
            <p:nvPr/>
          </p:nvSpPr>
          <p:spPr>
            <a:xfrm>
              <a:off x="8878036" y="4518017"/>
              <a:ext cx="2353625" cy="48553"/>
            </a:xfrm>
            <a:prstGeom prst="rect">
              <a:avLst/>
            </a:prstGeom>
            <a:solidFill>
              <a:srgbClr val="110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64" name="sympt">
              <a:extLst>
                <a:ext uri="{FF2B5EF4-FFF2-40B4-BE49-F238E27FC236}">
                  <a16:creationId xmlns:a16="http://schemas.microsoft.com/office/drawing/2014/main" id="{0AE51BCA-4E54-4821-A276-10BCC559D21C}"/>
                </a:ext>
              </a:extLst>
            </p:cNvPr>
            <p:cNvSpPr txBox="1"/>
            <p:nvPr/>
          </p:nvSpPr>
          <p:spPr>
            <a:xfrm>
              <a:off x="8899202" y="4789982"/>
              <a:ext cx="2374695" cy="286938"/>
            </a:xfrm>
            <a:prstGeom prst="rect">
              <a:avLst/>
            </a:prstGeom>
            <a:noFill/>
          </p:spPr>
          <p:txBody>
            <a:bodyPr wrap="square" rtlCol="0" anchor="ctr">
              <a:spAutoFit/>
            </a:bodyPr>
            <a:lstStyle/>
            <a:p>
              <a:pPr marL="0" marR="0" lvl="0" indent="0" algn="ctr" defTabSz="914377" rtl="0" eaLnBrk="1" fontAlgn="auto" latinLnBrk="0" hangingPunct="1">
                <a:lnSpc>
                  <a:spcPts val="1500"/>
                </a:lnSpc>
                <a:spcBef>
                  <a:spcPts val="0"/>
                </a:spcBef>
                <a:spcAft>
                  <a:spcPts val="0"/>
                </a:spcAft>
                <a:buClrTx/>
                <a:buSzTx/>
                <a:buFontTx/>
                <a:buNone/>
                <a:tabLst/>
                <a:defRPr/>
              </a:pPr>
              <a:r>
                <a:rPr kumimoji="0" lang="en-US" sz="1600" b="1" i="0" u="none" strike="noStrike" kern="1200" cap="none" spc="200" normalizeH="0" baseline="0" noProof="0">
                  <a:ln>
                    <a:noFill/>
                  </a:ln>
                  <a:solidFill>
                    <a:srgbClr val="110D55"/>
                  </a:solidFill>
                  <a:effectLst/>
                  <a:uLnTx/>
                  <a:uFillTx/>
                  <a:latin typeface="Century Gothic" panose="020B0502020202020204" pitchFamily="34" charset="0"/>
                  <a:ea typeface="Source Sans Pro" panose="020B0503030403020204" pitchFamily="34" charset="0"/>
                  <a:cs typeface="+mn-cs"/>
                </a:rPr>
                <a:t>RESECTIVE</a:t>
              </a:r>
            </a:p>
          </p:txBody>
        </p:sp>
      </p:grpSp>
      <p:grpSp>
        <p:nvGrpSpPr>
          <p:cNvPr id="15" name="Group 14">
            <a:extLst>
              <a:ext uri="{FF2B5EF4-FFF2-40B4-BE49-F238E27FC236}">
                <a16:creationId xmlns:a16="http://schemas.microsoft.com/office/drawing/2014/main" id="{264B0551-B08E-7FB2-6F71-C05829367136}"/>
              </a:ext>
            </a:extLst>
          </p:cNvPr>
          <p:cNvGrpSpPr/>
          <p:nvPr/>
        </p:nvGrpSpPr>
        <p:grpSpPr>
          <a:xfrm>
            <a:off x="707249" y="2330783"/>
            <a:ext cx="2474995" cy="3325839"/>
            <a:chOff x="746837" y="2284914"/>
            <a:chExt cx="2474995" cy="3325839"/>
          </a:xfrm>
        </p:grpSpPr>
        <p:sp>
          <p:nvSpPr>
            <p:cNvPr id="28" name="Non-Res-sympt">
              <a:extLst>
                <a:ext uri="{FF2B5EF4-FFF2-40B4-BE49-F238E27FC236}">
                  <a16:creationId xmlns:a16="http://schemas.microsoft.com/office/drawing/2014/main" id="{D330B2E5-9D6F-4840-A6EB-0D00884888BB}"/>
                </a:ext>
              </a:extLst>
            </p:cNvPr>
            <p:cNvSpPr/>
            <p:nvPr/>
          </p:nvSpPr>
          <p:spPr>
            <a:xfrm>
              <a:off x="1173551" y="4016069"/>
              <a:ext cx="516467" cy="130353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27" name="!!Non-Res-Sex/cont">
              <a:extLst>
                <a:ext uri="{FF2B5EF4-FFF2-40B4-BE49-F238E27FC236}">
                  <a16:creationId xmlns:a16="http://schemas.microsoft.com/office/drawing/2014/main" id="{3ECE79B3-1F8F-47BD-93AB-B24CA9DCE75F}"/>
                </a:ext>
              </a:extLst>
            </p:cNvPr>
            <p:cNvSpPr/>
            <p:nvPr/>
          </p:nvSpPr>
          <p:spPr>
            <a:xfrm>
              <a:off x="2237259" y="3010233"/>
              <a:ext cx="516467" cy="2120405"/>
            </a:xfrm>
            <a:prstGeom prst="roundRect">
              <a:avLst>
                <a:gd name="adj" fmla="val 50000"/>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26" name="Rectangle 25">
              <a:extLst>
                <a:ext uri="{FF2B5EF4-FFF2-40B4-BE49-F238E27FC236}">
                  <a16:creationId xmlns:a16="http://schemas.microsoft.com/office/drawing/2014/main" id="{B0551880-FFAA-4D97-93B7-C97CDFE37D9B}"/>
                </a:ext>
              </a:extLst>
            </p:cNvPr>
            <p:cNvSpPr/>
            <p:nvPr/>
          </p:nvSpPr>
          <p:spPr>
            <a:xfrm>
              <a:off x="763279" y="4654741"/>
              <a:ext cx="2353625" cy="9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29" name="sympt">
              <a:extLst>
                <a:ext uri="{FF2B5EF4-FFF2-40B4-BE49-F238E27FC236}">
                  <a16:creationId xmlns:a16="http://schemas.microsoft.com/office/drawing/2014/main" id="{A7DF114C-F484-4FC6-8B99-E603EBA6284C}"/>
                </a:ext>
              </a:extLst>
            </p:cNvPr>
            <p:cNvSpPr txBox="1"/>
            <p:nvPr/>
          </p:nvSpPr>
          <p:spPr>
            <a:xfrm>
              <a:off x="836661" y="3539652"/>
              <a:ext cx="1190249" cy="457369"/>
            </a:xfrm>
            <a:prstGeom prst="rect">
              <a:avLst/>
            </a:prstGeom>
            <a:noFill/>
          </p:spPr>
          <p:txBody>
            <a:bodyPr wrap="square" rtlCol="0" anchor="b">
              <a:spAutoFit/>
            </a:bodyPr>
            <a:lstStyle/>
            <a:p>
              <a:pPr marL="0" marR="0" lvl="0" indent="0" algn="ctr" defTabSz="914377" rtl="0" eaLnBrk="1" fontAlgn="auto" latinLnBrk="0" hangingPunct="1">
                <a:lnSpc>
                  <a:spcPts val="1500"/>
                </a:lnSpc>
                <a:spcBef>
                  <a:spcPts val="0"/>
                </a:spcBef>
                <a:spcAft>
                  <a:spcPts val="0"/>
                </a:spcAft>
                <a:buClrTx/>
                <a:buSzTx/>
                <a:buFontTx/>
                <a:buNone/>
                <a:tabLst/>
                <a:defRPr/>
              </a:pPr>
              <a:r>
                <a:rPr kumimoji="0" lang="en-US" sz="1000" b="0" i="0" u="none" strike="noStrike" kern="1200" cap="none" spc="5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Symptom Relief</a:t>
              </a:r>
            </a:p>
          </p:txBody>
        </p:sp>
        <p:sp>
          <p:nvSpPr>
            <p:cNvPr id="30" name="!!Non-Res-sex/cont-Label">
              <a:extLst>
                <a:ext uri="{FF2B5EF4-FFF2-40B4-BE49-F238E27FC236}">
                  <a16:creationId xmlns:a16="http://schemas.microsoft.com/office/drawing/2014/main" id="{1C420A92-B2BF-4650-9CC1-D7C7B47E0915}"/>
                </a:ext>
              </a:extLst>
            </p:cNvPr>
            <p:cNvSpPr txBox="1"/>
            <p:nvPr/>
          </p:nvSpPr>
          <p:spPr>
            <a:xfrm>
              <a:off x="1821245" y="2284914"/>
              <a:ext cx="1365846" cy="723275"/>
            </a:xfrm>
            <a:prstGeom prst="rect">
              <a:avLst/>
            </a:prstGeom>
            <a:noFill/>
          </p:spPr>
          <p:txBody>
            <a:bodyPr wrap="square" rtlCol="0" anchor="b">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200" normalizeH="0" baseline="0" noProof="0">
                  <a:ln>
                    <a:noFill/>
                  </a:ln>
                  <a:solidFill>
                    <a:srgbClr val="663997"/>
                  </a:solidFill>
                  <a:effectLst/>
                  <a:uLnTx/>
                  <a:uFillTx/>
                  <a:latin typeface="Century Gothic" panose="020B0502020202020204" pitchFamily="34" charset="0"/>
                  <a:ea typeface="Source Sans Pro" panose="020B0503030403020204" pitchFamily="34" charset="0"/>
                  <a:cs typeface="+mn-cs"/>
                </a:rPr>
                <a:t>PRIORITIZE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Sexual Function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and Continence Preservation</a:t>
              </a:r>
            </a:p>
          </p:txBody>
        </p:sp>
        <p:sp>
          <p:nvSpPr>
            <p:cNvPr id="35" name="Rectangle 34">
              <a:extLst>
                <a:ext uri="{FF2B5EF4-FFF2-40B4-BE49-F238E27FC236}">
                  <a16:creationId xmlns:a16="http://schemas.microsoft.com/office/drawing/2014/main" id="{056F61BA-6E40-4B0F-A682-004D090244D3}"/>
                </a:ext>
              </a:extLst>
            </p:cNvPr>
            <p:cNvSpPr/>
            <p:nvPr/>
          </p:nvSpPr>
          <p:spPr>
            <a:xfrm>
              <a:off x="752815" y="4610432"/>
              <a:ext cx="2353625" cy="48553"/>
            </a:xfrm>
            <a:prstGeom prst="rect">
              <a:avLst/>
            </a:prstGeom>
            <a:solidFill>
              <a:srgbClr val="663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63" name="sympt">
              <a:extLst>
                <a:ext uri="{FF2B5EF4-FFF2-40B4-BE49-F238E27FC236}">
                  <a16:creationId xmlns:a16="http://schemas.microsoft.com/office/drawing/2014/main" id="{B8918A8B-FC1D-4E89-86ED-A1ECFE7D0E0B}"/>
                </a:ext>
              </a:extLst>
            </p:cNvPr>
            <p:cNvSpPr txBox="1"/>
            <p:nvPr/>
          </p:nvSpPr>
          <p:spPr>
            <a:xfrm>
              <a:off x="746837" y="4827858"/>
              <a:ext cx="2474995" cy="292516"/>
            </a:xfrm>
            <a:prstGeom prst="rect">
              <a:avLst/>
            </a:prstGeom>
            <a:noFill/>
          </p:spPr>
          <p:txBody>
            <a:bodyPr wrap="square" rtlCol="0" anchor="ctr">
              <a:spAutoFit/>
            </a:bodyPr>
            <a:lstStyle/>
            <a:p>
              <a:pPr marL="0" marR="0" lvl="0" indent="0" algn="ctr" defTabSz="914377" rtl="0" eaLnBrk="1" fontAlgn="auto" latinLnBrk="0" hangingPunct="1">
                <a:lnSpc>
                  <a:spcPts val="1500"/>
                </a:lnSpc>
                <a:spcBef>
                  <a:spcPts val="0"/>
                </a:spcBef>
                <a:spcAft>
                  <a:spcPts val="0"/>
                </a:spcAft>
                <a:buClrTx/>
                <a:buSzTx/>
                <a:buFontTx/>
                <a:buNone/>
                <a:tabLst/>
                <a:defRPr/>
              </a:pPr>
              <a:r>
                <a:rPr kumimoji="0" lang="en-US" sz="1600" b="1" i="0" u="none" strike="noStrike" kern="1200" cap="none" spc="200" normalizeH="0" baseline="0" noProof="0">
                  <a:ln>
                    <a:noFill/>
                  </a:ln>
                  <a:solidFill>
                    <a:srgbClr val="663997"/>
                  </a:solidFill>
                  <a:effectLst/>
                  <a:uLnTx/>
                  <a:uFillTx/>
                  <a:latin typeface="Century Gothic" panose="020B0502020202020204" pitchFamily="34" charset="0"/>
                  <a:ea typeface="Source Sans Pro" panose="020B0503030403020204" pitchFamily="34" charset="0"/>
                  <a:cs typeface="+mn-cs"/>
                </a:rPr>
                <a:t>NON-RESECTIVE</a:t>
              </a:r>
            </a:p>
          </p:txBody>
        </p:sp>
      </p:grpSp>
      <p:sp>
        <p:nvSpPr>
          <p:cNvPr id="50" name="TextBox 49">
            <a:extLst>
              <a:ext uri="{FF2B5EF4-FFF2-40B4-BE49-F238E27FC236}">
                <a16:creationId xmlns:a16="http://schemas.microsoft.com/office/drawing/2014/main" id="{9C8D66AA-FA11-4607-9306-355FCA2A2F03}"/>
              </a:ext>
            </a:extLst>
          </p:cNvPr>
          <p:cNvSpPr txBox="1"/>
          <p:nvPr/>
        </p:nvSpPr>
        <p:spPr>
          <a:xfrm>
            <a:off x="732259" y="5790984"/>
            <a:ext cx="9484427" cy="584775"/>
          </a:xfrm>
          <a:prstGeom prst="rect">
            <a:avLst/>
          </a:prstGeom>
          <a:noFill/>
        </p:spPr>
        <p:txBody>
          <a:bodyPr wrap="square" rtlCol="0" anchor="b">
            <a:spAutoFit/>
          </a:bodyPr>
          <a:lstStyle>
            <a:defPPr>
              <a:defRPr lang="de-DE"/>
            </a:defPPr>
            <a:lvl1pPr fontAlgn="auto">
              <a:spcBef>
                <a:spcPts val="0"/>
              </a:spcBef>
              <a:spcAft>
                <a:spcPts val="0"/>
              </a:spcAft>
              <a:defRPr sz="800" b="0">
                <a:solidFill>
                  <a:schemeClr val="tx1">
                    <a:lumMod val="40000"/>
                    <a:lumOff val="60000"/>
                  </a:scheme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PVP =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Photovaporization</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of Prostate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MIST: Minimally Invasive Surgical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BPH size ranges: AUA Guidelines: </a:t>
            </a:r>
            <a:r>
              <a:rPr kumimoji="0" lang="en-US" sz="800" b="0" i="0" u="none" strike="noStrike" kern="1200" cap="none" spc="0" normalizeH="0" baseline="0" noProof="0" dirty="0">
                <a:ln>
                  <a:noFill/>
                </a:ln>
                <a:solidFill>
                  <a:prstClr val="black"/>
                </a:solidFill>
                <a:effectLst/>
                <a:highlight>
                  <a:srgbClr val="FFFFFF"/>
                </a:highlight>
                <a:uLnTx/>
                <a:uFillTx/>
                <a:latin typeface="Century Gothic" panose="020B0502020202020204" pitchFamily="34" charset="0"/>
                <a:ea typeface="+mn-ea"/>
                <a:cs typeface="+mn-cs"/>
              </a:rPr>
              <a:t>Management of Lower Urinary Tract Symptoms Attributed to Benign Prostatic Hyperplasia (BPH): AUA Guideline Amendment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Tanneru</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al: An Indirect Comparison of Newer Minimally Invasive Treatments for Benign Prostatic Hyperplasia: A Network Meta-Analysis Model, Journal of Endourology, 2020</a:t>
            </a:r>
          </a:p>
        </p:txBody>
      </p:sp>
      <p:grpSp>
        <p:nvGrpSpPr>
          <p:cNvPr id="2" name="Group 1">
            <a:extLst>
              <a:ext uri="{FF2B5EF4-FFF2-40B4-BE49-F238E27FC236}">
                <a16:creationId xmlns:a16="http://schemas.microsoft.com/office/drawing/2014/main" id="{718766E1-B504-C9EE-3912-18CD02288B11}"/>
              </a:ext>
            </a:extLst>
          </p:cNvPr>
          <p:cNvGrpSpPr/>
          <p:nvPr/>
        </p:nvGrpSpPr>
        <p:grpSpPr>
          <a:xfrm>
            <a:off x="3712094" y="4544751"/>
            <a:ext cx="5104553" cy="271272"/>
            <a:chOff x="3712094" y="4544751"/>
            <a:chExt cx="5104553" cy="271272"/>
          </a:xfrm>
        </p:grpSpPr>
        <p:sp>
          <p:nvSpPr>
            <p:cNvPr id="58" name="Isosceles Triangle 57">
              <a:extLst>
                <a:ext uri="{FF2B5EF4-FFF2-40B4-BE49-F238E27FC236}">
                  <a16:creationId xmlns:a16="http://schemas.microsoft.com/office/drawing/2014/main" id="{420CEA15-8E52-4414-804C-25C07102262D}"/>
                </a:ext>
              </a:extLst>
            </p:cNvPr>
            <p:cNvSpPr/>
            <p:nvPr/>
          </p:nvSpPr>
          <p:spPr>
            <a:xfrm rot="5400000">
              <a:off x="8662884" y="4600902"/>
              <a:ext cx="152400" cy="155127"/>
            </a:xfrm>
            <a:prstGeom prst="triangle">
              <a:avLst/>
            </a:prstGeom>
            <a:solidFill>
              <a:srgbClr val="110D5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133" b="1"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60" name="Rectangle: Rounded Corners 59">
              <a:extLst>
                <a:ext uri="{FF2B5EF4-FFF2-40B4-BE49-F238E27FC236}">
                  <a16:creationId xmlns:a16="http://schemas.microsoft.com/office/drawing/2014/main" id="{FFB25A9B-12E1-48DF-BD18-60A87BAAA91A}"/>
                </a:ext>
              </a:extLst>
            </p:cNvPr>
            <p:cNvSpPr/>
            <p:nvPr/>
          </p:nvSpPr>
          <p:spPr>
            <a:xfrm>
              <a:off x="3712094" y="4544751"/>
              <a:ext cx="2117716" cy="271272"/>
            </a:xfrm>
            <a:prstGeom prst="roundRect">
              <a:avLst>
                <a:gd name="adj" fmla="val 50000"/>
              </a:avLst>
            </a:prstGeom>
            <a:solidFill>
              <a:srgbClr val="110D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Source Sans Pro" panose="020B0503030403020204" pitchFamily="34" charset="0"/>
                  <a:cs typeface="+mn-cs"/>
                </a:rPr>
                <a:t>TURP &amp; PVP</a:t>
              </a:r>
            </a:p>
          </p:txBody>
        </p:sp>
        <p:sp>
          <p:nvSpPr>
            <p:cNvPr id="6" name="Rectangle: Rounded Corners 5">
              <a:extLst>
                <a:ext uri="{FF2B5EF4-FFF2-40B4-BE49-F238E27FC236}">
                  <a16:creationId xmlns:a16="http://schemas.microsoft.com/office/drawing/2014/main" id="{4800E3E9-9F83-2B8C-CB26-724F219C34CF}"/>
                </a:ext>
              </a:extLst>
            </p:cNvPr>
            <p:cNvSpPr/>
            <p:nvPr/>
          </p:nvSpPr>
          <p:spPr>
            <a:xfrm>
              <a:off x="5882411" y="4544751"/>
              <a:ext cx="2464922" cy="271272"/>
            </a:xfrm>
            <a:prstGeom prst="roundRect">
              <a:avLst>
                <a:gd name="adj" fmla="val 50000"/>
              </a:avLst>
            </a:prstGeom>
            <a:solidFill>
              <a:srgbClr val="110D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Source Sans Pro" panose="020B0503030403020204" pitchFamily="34" charset="0"/>
                  <a:cs typeface="+mn-cs"/>
                </a:rPr>
                <a:t>Enucleation &amp; Simple</a:t>
              </a:r>
            </a:p>
          </p:txBody>
        </p:sp>
      </p:grpSp>
      <p:sp>
        <p:nvSpPr>
          <p:cNvPr id="9" name="Rectangle: Rounded Corners 8">
            <a:extLst>
              <a:ext uri="{FF2B5EF4-FFF2-40B4-BE49-F238E27FC236}">
                <a16:creationId xmlns:a16="http://schemas.microsoft.com/office/drawing/2014/main" id="{33354834-FA4B-EED5-106D-39A38ABBF792}"/>
              </a:ext>
            </a:extLst>
          </p:cNvPr>
          <p:cNvSpPr/>
          <p:nvPr/>
        </p:nvSpPr>
        <p:spPr>
          <a:xfrm>
            <a:off x="3712094" y="4868559"/>
            <a:ext cx="2117716" cy="271272"/>
          </a:xfrm>
          <a:prstGeom prst="roundRect">
            <a:avLst>
              <a:gd name="adj" fmla="val 50000"/>
            </a:avLst>
          </a:prstGeom>
          <a:solidFill>
            <a:srgbClr val="6639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Source Sans Pro" panose="020B0503030403020204" pitchFamily="34" charset="0"/>
                <a:cs typeface="+mn-cs"/>
              </a:rPr>
              <a:t>MIST</a:t>
            </a:r>
          </a:p>
        </p:txBody>
      </p:sp>
      <p:grpSp>
        <p:nvGrpSpPr>
          <p:cNvPr id="21" name="Group 20">
            <a:extLst>
              <a:ext uri="{FF2B5EF4-FFF2-40B4-BE49-F238E27FC236}">
                <a16:creationId xmlns:a16="http://schemas.microsoft.com/office/drawing/2014/main" id="{2FD6772B-30D6-643E-A3B2-5BC44C41A8BC}"/>
              </a:ext>
            </a:extLst>
          </p:cNvPr>
          <p:cNvGrpSpPr/>
          <p:nvPr/>
        </p:nvGrpSpPr>
        <p:grpSpPr>
          <a:xfrm>
            <a:off x="3712094" y="5202919"/>
            <a:ext cx="4635239" cy="277404"/>
            <a:chOff x="3712094" y="5254559"/>
            <a:chExt cx="4635239" cy="277404"/>
          </a:xfrm>
        </p:grpSpPr>
        <p:sp>
          <p:nvSpPr>
            <p:cNvPr id="7" name="Rectangle: Rounded Corners 6">
              <a:extLst>
                <a:ext uri="{FF2B5EF4-FFF2-40B4-BE49-F238E27FC236}">
                  <a16:creationId xmlns:a16="http://schemas.microsoft.com/office/drawing/2014/main" id="{3B082804-8687-DDF9-82BD-29F9F715A493}"/>
                </a:ext>
              </a:extLst>
            </p:cNvPr>
            <p:cNvSpPr/>
            <p:nvPr/>
          </p:nvSpPr>
          <p:spPr>
            <a:xfrm>
              <a:off x="3712094" y="5260691"/>
              <a:ext cx="4635239" cy="271272"/>
            </a:xfrm>
            <a:prstGeom prst="roundRect">
              <a:avLst>
                <a:gd name="adj" fmla="val 50000"/>
              </a:avLst>
            </a:prstGeom>
            <a:solidFill>
              <a:srgbClr val="179C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pic>
          <p:nvPicPr>
            <p:cNvPr id="11" name="Picture 10" descr="A black background with white letters&#10;&#10;Description automatically generated">
              <a:extLst>
                <a:ext uri="{FF2B5EF4-FFF2-40B4-BE49-F238E27FC236}">
                  <a16:creationId xmlns:a16="http://schemas.microsoft.com/office/drawing/2014/main" id="{CEDC6CC8-4FDF-1AA3-1B88-0AE1C2B0B333}"/>
                </a:ext>
              </a:extLst>
            </p:cNvPr>
            <p:cNvPicPr>
              <a:picLocks noChangeAspect="1"/>
            </p:cNvPicPr>
            <p:nvPr/>
          </p:nvPicPr>
          <p:blipFill rotWithShape="1">
            <a:blip r:embed="rId7">
              <a:extLst>
                <a:ext uri="{28A0092B-C50C-407E-A947-70E740481C1C}">
                  <a14:useLocalDpi xmlns:a14="http://schemas.microsoft.com/office/drawing/2010/main"/>
                </a:ext>
              </a:extLst>
            </a:blip>
            <a:srcRect b="35952"/>
            <a:stretch/>
          </p:blipFill>
          <p:spPr>
            <a:xfrm>
              <a:off x="5060143" y="5254559"/>
              <a:ext cx="1939140" cy="248397"/>
            </a:xfrm>
            <a:prstGeom prst="rect">
              <a:avLst/>
            </a:prstGeom>
          </p:spPr>
        </p:pic>
      </p:grpSp>
      <p:sp>
        <p:nvSpPr>
          <p:cNvPr id="20" name="Isosceles Triangle 19">
            <a:extLst>
              <a:ext uri="{FF2B5EF4-FFF2-40B4-BE49-F238E27FC236}">
                <a16:creationId xmlns:a16="http://schemas.microsoft.com/office/drawing/2014/main" id="{BA15E5C1-2B62-64DD-6A0E-5AFD3E626667}"/>
              </a:ext>
            </a:extLst>
          </p:cNvPr>
          <p:cNvSpPr/>
          <p:nvPr/>
        </p:nvSpPr>
        <p:spPr>
          <a:xfrm rot="16200000">
            <a:off x="3298413" y="4929067"/>
            <a:ext cx="152400" cy="155127"/>
          </a:xfrm>
          <a:prstGeom prst="triangle">
            <a:avLst/>
          </a:prstGeom>
          <a:solidFill>
            <a:srgbClr val="66399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133" b="1"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3" name="Title 1">
            <a:extLst>
              <a:ext uri="{FF2B5EF4-FFF2-40B4-BE49-F238E27FC236}">
                <a16:creationId xmlns:a16="http://schemas.microsoft.com/office/drawing/2014/main" id="{223B3845-FE4D-BF4F-B7D0-4B41E36EECE8}"/>
              </a:ext>
            </a:extLst>
          </p:cNvPr>
          <p:cNvSpPr txBox="1">
            <a:spLocks/>
          </p:cNvSpPr>
          <p:nvPr/>
        </p:nvSpPr>
        <p:spPr>
          <a:xfrm>
            <a:off x="393640" y="312588"/>
            <a:ext cx="11199645" cy="1325563"/>
          </a:xfrm>
          <a:prstGeom prst="rect">
            <a:avLst/>
          </a:prstGeom>
        </p:spPr>
        <p:txBody>
          <a:bodyPr anchor="t">
            <a:normAutofit/>
          </a:bodyPr>
          <a:lstStyle>
            <a:lvl1pPr algn="l" defTabSz="914400" rtl="0" eaLnBrk="1" latinLnBrk="0" hangingPunct="1">
              <a:lnSpc>
                <a:spcPct val="90000"/>
              </a:lnSpc>
              <a:spcBef>
                <a:spcPct val="0"/>
              </a:spcBef>
              <a:buNone/>
              <a:defRPr sz="3200" kern="1200">
                <a:solidFill>
                  <a:srgbClr val="2B286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B286F"/>
                </a:solidFill>
                <a:effectLst/>
                <a:uLnTx/>
                <a:uFillTx/>
                <a:latin typeface="Century Gothic" panose="020B0502020202020204" pitchFamily="34" charset="0"/>
                <a:ea typeface="+mj-ea"/>
                <a:cs typeface="+mj-cs"/>
              </a:rPr>
              <a:t>AQUABLATION MINIMIZES THE COMPROMISE IN ALL PROSTATES</a:t>
            </a:r>
            <a:br>
              <a:rPr kumimoji="0" lang="en-US" sz="2800" b="1" i="0" u="none" strike="noStrike" kern="1200" cap="none" spc="0" normalizeH="0" baseline="0" noProof="0" dirty="0">
                <a:ln>
                  <a:noFill/>
                </a:ln>
                <a:solidFill>
                  <a:srgbClr val="2B286F"/>
                </a:solidFill>
                <a:effectLst/>
                <a:uLnTx/>
                <a:uFillTx/>
                <a:latin typeface="Century Gothic" panose="020B0502020202020204" pitchFamily="34" charset="0"/>
                <a:ea typeface="+mj-ea"/>
                <a:cs typeface="+mj-cs"/>
              </a:rPr>
            </a:br>
            <a:r>
              <a:rPr kumimoji="0" lang="en-US" sz="2000" b="1" i="0" u="none" strike="noStrike" kern="1200" cap="none" spc="0" normalizeH="0" baseline="0" noProof="0" dirty="0">
                <a:ln>
                  <a:noFill/>
                </a:ln>
                <a:solidFill>
                  <a:srgbClr val="0094D9"/>
                </a:solidFill>
                <a:effectLst/>
                <a:uLnTx/>
                <a:uFillTx/>
                <a:latin typeface="Century Gothic" panose="020B0502020202020204" pitchFamily="34" charset="0"/>
                <a:ea typeface="+mj-ea"/>
                <a:cs typeface="+mj-cs"/>
              </a:rPr>
              <a:t>UROLOGISTS CAN TREAT MORE PATIENTS WITH A SINGLE MODALITY</a:t>
            </a:r>
            <a:endParaRPr kumimoji="0" lang="en-US" sz="2800" b="1" i="0" u="none" strike="noStrike" kern="1200" cap="none" spc="0" normalizeH="0" baseline="0" noProof="0" dirty="0">
              <a:ln>
                <a:noFill/>
              </a:ln>
              <a:solidFill>
                <a:srgbClr val="0094D9"/>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39718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C28C44D-7E17-7A14-D1EA-6FF6960CE805}"/>
              </a:ext>
            </a:extLst>
          </p:cNvPr>
          <p:cNvSpPr txBox="1"/>
          <p:nvPr/>
        </p:nvSpPr>
        <p:spPr>
          <a:xfrm>
            <a:off x="7842048" y="2237694"/>
            <a:ext cx="619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300" normalizeH="0" baseline="0" noProof="0">
              <a:ln>
                <a:noFill/>
              </a:ln>
              <a:solidFill>
                <a:srgbClr val="2B286F"/>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350A6F26-A913-E07F-F9EF-C4D1B9CC2072}"/>
              </a:ext>
            </a:extLst>
          </p:cNvPr>
          <p:cNvSpPr txBox="1"/>
          <p:nvPr/>
        </p:nvSpPr>
        <p:spPr>
          <a:xfrm>
            <a:off x="6174252" y="4184874"/>
            <a:ext cx="2539158" cy="338554"/>
          </a:xfrm>
          <a:prstGeom prst="rect">
            <a:avLst/>
          </a:prstGeom>
          <a:noFill/>
        </p:spPr>
        <p:txBody>
          <a:bodyPr wrap="square" rtlCol="0">
            <a:spAutoFit/>
          </a:bodyPr>
          <a:lstStyle/>
          <a:p>
            <a:pPr marL="182880" marR="0" lvl="1" indent="-182880" algn="l" defTabSz="914400" rtl="0" eaLnBrk="1" fontAlgn="auto" latinLnBrk="0" hangingPunct="1">
              <a:lnSpc>
                <a:spcPct val="100000"/>
              </a:lnSpc>
              <a:spcBef>
                <a:spcPts val="900"/>
              </a:spcBef>
              <a:spcAft>
                <a:spcPts val="0"/>
              </a:spcAft>
              <a:buClr>
                <a:srgbClr val="179CDC"/>
              </a:buClr>
              <a:buSzTx/>
              <a:buFont typeface="Wingdings" panose="05000000000000000000" pitchFamily="2" charset="2"/>
              <a:buChar char="ü"/>
              <a:tabLst/>
              <a:defRPr/>
            </a:pPr>
            <a:endParaRPr kumimoji="0" lang="en-US"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nvGrpSpPr>
          <p:cNvPr id="39" name="Group 38">
            <a:extLst>
              <a:ext uri="{FF2B5EF4-FFF2-40B4-BE49-F238E27FC236}">
                <a16:creationId xmlns:a16="http://schemas.microsoft.com/office/drawing/2014/main" id="{2BA1C0C0-A149-5FE1-D2A1-6E12C9A92FDE}"/>
              </a:ext>
            </a:extLst>
          </p:cNvPr>
          <p:cNvGrpSpPr/>
          <p:nvPr/>
        </p:nvGrpSpPr>
        <p:grpSpPr>
          <a:xfrm>
            <a:off x="6180012" y="1421713"/>
            <a:ext cx="2865682" cy="4980881"/>
            <a:chOff x="6180012" y="1421713"/>
            <a:chExt cx="2865682" cy="4980881"/>
          </a:xfrm>
        </p:grpSpPr>
        <p:cxnSp>
          <p:nvCxnSpPr>
            <p:cNvPr id="16" name="Straight Connector 15">
              <a:extLst>
                <a:ext uri="{FF2B5EF4-FFF2-40B4-BE49-F238E27FC236}">
                  <a16:creationId xmlns:a16="http://schemas.microsoft.com/office/drawing/2014/main" id="{052FC321-8A75-19DA-301B-01E2CAC85D5C}"/>
                </a:ext>
              </a:extLst>
            </p:cNvPr>
            <p:cNvCxnSpPr>
              <a:cxnSpLocks/>
            </p:cNvCxnSpPr>
            <p:nvPr/>
          </p:nvCxnSpPr>
          <p:spPr>
            <a:xfrm>
              <a:off x="6180012" y="1520328"/>
              <a:ext cx="0" cy="4057714"/>
            </a:xfrm>
            <a:prstGeom prst="line">
              <a:avLst/>
            </a:prstGeom>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7B362D38-4742-9FA7-3515-44BEB33DC6BF}"/>
                </a:ext>
              </a:extLst>
            </p:cNvPr>
            <p:cNvGrpSpPr/>
            <p:nvPr/>
          </p:nvGrpSpPr>
          <p:grpSpPr>
            <a:xfrm>
              <a:off x="6422708" y="1421713"/>
              <a:ext cx="2622986" cy="4980881"/>
              <a:chOff x="6046760" y="1421713"/>
              <a:chExt cx="2622986" cy="4980881"/>
            </a:xfrm>
          </p:grpSpPr>
          <p:sp>
            <p:nvSpPr>
              <p:cNvPr id="27" name="TextBox 26">
                <a:extLst>
                  <a:ext uri="{FF2B5EF4-FFF2-40B4-BE49-F238E27FC236}">
                    <a16:creationId xmlns:a16="http://schemas.microsoft.com/office/drawing/2014/main" id="{5CDCBE23-0595-B997-57E1-11DEC1FB934D}"/>
                  </a:ext>
                </a:extLst>
              </p:cNvPr>
              <p:cNvSpPr txBox="1"/>
              <p:nvPr/>
            </p:nvSpPr>
            <p:spPr>
              <a:xfrm>
                <a:off x="6046760" y="1421713"/>
                <a:ext cx="25675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300" normalizeH="0" baseline="0" noProof="0">
                    <a:ln>
                      <a:noFill/>
                    </a:ln>
                    <a:solidFill>
                      <a:srgbClr val="2B286F"/>
                    </a:solidFill>
                    <a:effectLst/>
                    <a:uLnTx/>
                    <a:uFillTx/>
                    <a:latin typeface="Century Gothic" panose="020B0502020202020204" pitchFamily="34" charset="0"/>
                    <a:ea typeface="+mn-ea"/>
                    <a:cs typeface="+mn-cs"/>
                  </a:rPr>
                  <a:t>Robotic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300" normalizeH="0" baseline="0" noProof="0" err="1">
                    <a:ln>
                      <a:noFill/>
                    </a:ln>
                    <a:solidFill>
                      <a:srgbClr val="2B286F"/>
                    </a:solidFill>
                    <a:effectLst/>
                    <a:uLnTx/>
                    <a:uFillTx/>
                    <a:latin typeface="Century Gothic" panose="020B0502020202020204" pitchFamily="34" charset="0"/>
                    <a:ea typeface="+mn-ea"/>
                    <a:cs typeface="+mn-cs"/>
                  </a:rPr>
                  <a:t>rESECTION</a:t>
                </a:r>
                <a:endParaRPr kumimoji="0" lang="en-US" sz="1600" b="1" i="0" u="none" strike="noStrike" kern="1200" cap="all" spc="300" normalizeH="0" baseline="0" noProof="0">
                  <a:ln>
                    <a:noFill/>
                  </a:ln>
                  <a:solidFill>
                    <a:srgbClr val="2B286F"/>
                  </a:solidFill>
                  <a:effectLst/>
                  <a:uLnTx/>
                  <a:uFillTx/>
                  <a:latin typeface="Century Gothic" panose="020B0502020202020204" pitchFamily="34" charset="0"/>
                  <a:ea typeface="+mn-ea"/>
                  <a:cs typeface="+mn-cs"/>
                </a:endParaRPr>
              </a:p>
            </p:txBody>
          </p:sp>
          <p:sp>
            <p:nvSpPr>
              <p:cNvPr id="29" name="TextBox 28">
                <a:extLst>
                  <a:ext uri="{FF2B5EF4-FFF2-40B4-BE49-F238E27FC236}">
                    <a16:creationId xmlns:a16="http://schemas.microsoft.com/office/drawing/2014/main" id="{40C526E3-387B-3146-775F-5CCE24BC702A}"/>
                  </a:ext>
                </a:extLst>
              </p:cNvPr>
              <p:cNvSpPr txBox="1"/>
              <p:nvPr/>
            </p:nvSpPr>
            <p:spPr>
              <a:xfrm>
                <a:off x="6047745" y="4409741"/>
                <a:ext cx="2622001" cy="1992853"/>
              </a:xfrm>
              <a:prstGeom prst="rect">
                <a:avLst/>
              </a:prstGeom>
              <a:noFill/>
            </p:spPr>
            <p:txBody>
              <a:bodyPr wrap="square">
                <a:spAutoFit/>
              </a:bodyPr>
              <a:lstStyle/>
              <a:p>
                <a:pPr marL="0" marR="0" lvl="1" algn="l" defTabSz="914400" rtl="0" eaLnBrk="1" fontAlgn="auto" latinLnBrk="0" hangingPunct="1">
                  <a:lnSpc>
                    <a:spcPct val="100000"/>
                  </a:lnSpc>
                  <a:spcBef>
                    <a:spcPts val="900"/>
                  </a:spcBef>
                  <a:spcAft>
                    <a:spcPts val="0"/>
                  </a:spcAft>
                  <a:buClr>
                    <a:srgbClr val="179CDC"/>
                  </a:buClr>
                  <a:buSzTx/>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Robotic-assisted waterjet follows the treatment plan to resect obstructive tissue while protecting critical anatomy, enabling an efficient and predictable resection</a:t>
                </a:r>
              </a:p>
              <a:p>
                <a:pPr marL="0" marR="0" lvl="1" indent="0" algn="l" defTabSz="914400" rtl="0" eaLnBrk="1" fontAlgn="auto" latinLnBrk="0" hangingPunct="1">
                  <a:lnSpc>
                    <a:spcPct val="100000"/>
                  </a:lnSpc>
                  <a:spcBef>
                    <a:spcPts val="900"/>
                  </a:spcBef>
                  <a:spcAft>
                    <a:spcPts val="0"/>
                  </a:spcAft>
                  <a:buClr>
                    <a:srgbClr val="179CDC"/>
                  </a:buClr>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p:txBody>
          </p:sp>
        </p:grpSp>
      </p:grpSp>
      <p:grpSp>
        <p:nvGrpSpPr>
          <p:cNvPr id="40" name="Group 39">
            <a:extLst>
              <a:ext uri="{FF2B5EF4-FFF2-40B4-BE49-F238E27FC236}">
                <a16:creationId xmlns:a16="http://schemas.microsoft.com/office/drawing/2014/main" id="{92A05EA1-D39E-1F73-2FDA-34379CB5A5A6}"/>
              </a:ext>
            </a:extLst>
          </p:cNvPr>
          <p:cNvGrpSpPr/>
          <p:nvPr/>
        </p:nvGrpSpPr>
        <p:grpSpPr>
          <a:xfrm>
            <a:off x="9323568" y="1421713"/>
            <a:ext cx="2607974" cy="4204130"/>
            <a:chOff x="9323568" y="1421713"/>
            <a:chExt cx="2607974" cy="4204130"/>
          </a:xfrm>
        </p:grpSpPr>
        <p:cxnSp>
          <p:nvCxnSpPr>
            <p:cNvPr id="13" name="Straight Connector 12">
              <a:extLst>
                <a:ext uri="{FF2B5EF4-FFF2-40B4-BE49-F238E27FC236}">
                  <a16:creationId xmlns:a16="http://schemas.microsoft.com/office/drawing/2014/main" id="{9ECBE789-C386-488B-33D9-7A045E51038C}"/>
                </a:ext>
              </a:extLst>
            </p:cNvPr>
            <p:cNvCxnSpPr>
              <a:cxnSpLocks/>
            </p:cNvCxnSpPr>
            <p:nvPr/>
          </p:nvCxnSpPr>
          <p:spPr>
            <a:xfrm>
              <a:off x="9323568" y="1568129"/>
              <a:ext cx="0" cy="4057714"/>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CBDDC49-81AF-A660-42E3-A04C9BE63BDD}"/>
                </a:ext>
              </a:extLst>
            </p:cNvPr>
            <p:cNvGrpSpPr/>
            <p:nvPr/>
          </p:nvGrpSpPr>
          <p:grpSpPr>
            <a:xfrm>
              <a:off x="9566264" y="1421713"/>
              <a:ext cx="2365278" cy="4162209"/>
              <a:chOff x="9341225" y="1421713"/>
              <a:chExt cx="2365278" cy="4162209"/>
            </a:xfrm>
          </p:grpSpPr>
          <p:sp>
            <p:nvSpPr>
              <p:cNvPr id="21" name="TextBox 20">
                <a:extLst>
                  <a:ext uri="{FF2B5EF4-FFF2-40B4-BE49-F238E27FC236}">
                    <a16:creationId xmlns:a16="http://schemas.microsoft.com/office/drawing/2014/main" id="{EC19D122-0286-D8F3-D594-DA6ECD1E301C}"/>
                  </a:ext>
                </a:extLst>
              </p:cNvPr>
              <p:cNvSpPr txBox="1"/>
              <p:nvPr/>
            </p:nvSpPr>
            <p:spPr>
              <a:xfrm>
                <a:off x="9341225" y="1421713"/>
                <a:ext cx="210643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300" normalizeH="0" baseline="0" noProof="0" dirty="0">
                    <a:ln>
                      <a:noFill/>
                    </a:ln>
                    <a:solidFill>
                      <a:srgbClr val="2B286F"/>
                    </a:solidFill>
                    <a:effectLst/>
                    <a:uLnTx/>
                    <a:uFillTx/>
                    <a:latin typeface="Century Gothic" panose="020B0502020202020204" pitchFamily="34" charset="0"/>
                    <a:ea typeface="+mn-ea"/>
                    <a:cs typeface="+mn-cs"/>
                  </a:rPr>
                  <a:t>Streamlined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300" normalizeH="0" baseline="0" noProof="0" dirty="0">
                    <a:ln>
                      <a:noFill/>
                    </a:ln>
                    <a:solidFill>
                      <a:srgbClr val="2B286F"/>
                    </a:solidFill>
                    <a:effectLst/>
                    <a:uLnTx/>
                    <a:uFillTx/>
                    <a:latin typeface="Century Gothic" panose="020B0502020202020204" pitchFamily="34" charset="0"/>
                    <a:ea typeface="+mn-ea"/>
                    <a:cs typeface="+mn-cs"/>
                  </a:rPr>
                  <a:t>workflow</a:t>
                </a:r>
              </a:p>
            </p:txBody>
          </p:sp>
          <p:sp>
            <p:nvSpPr>
              <p:cNvPr id="35" name="TextBox 34">
                <a:extLst>
                  <a:ext uri="{FF2B5EF4-FFF2-40B4-BE49-F238E27FC236}">
                    <a16:creationId xmlns:a16="http://schemas.microsoft.com/office/drawing/2014/main" id="{61CA0806-A851-7E0F-A7F5-E669C10ED475}"/>
                  </a:ext>
                </a:extLst>
              </p:cNvPr>
              <p:cNvSpPr txBox="1"/>
              <p:nvPr/>
            </p:nvSpPr>
            <p:spPr>
              <a:xfrm>
                <a:off x="9341225" y="4414371"/>
                <a:ext cx="2365278" cy="1169551"/>
              </a:xfrm>
              <a:prstGeom prst="rect">
                <a:avLst/>
              </a:prstGeom>
              <a:noFill/>
            </p:spPr>
            <p:txBody>
              <a:bodyPr wrap="square">
                <a:spAutoFit/>
              </a:bodyPr>
              <a:lstStyle/>
              <a:p>
                <a:pPr marL="0" marR="0" lvl="1" algn="l" defTabSz="914400" rtl="0" eaLnBrk="1" fontAlgn="auto" latinLnBrk="0" hangingPunct="1">
                  <a:lnSpc>
                    <a:spcPct val="100000"/>
                  </a:lnSpc>
                  <a:spcBef>
                    <a:spcPts val="900"/>
                  </a:spcBef>
                  <a:spcAft>
                    <a:spcPts val="0"/>
                  </a:spcAft>
                  <a:buClr>
                    <a:srgbClr val="179CDC"/>
                  </a:buClr>
                  <a:buSzTx/>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With a single footprint, the integrated tower facilitates efficient operating room setup and turnover</a:t>
                </a:r>
              </a:p>
            </p:txBody>
          </p:sp>
        </p:grpSp>
      </p:grpSp>
      <p:grpSp>
        <p:nvGrpSpPr>
          <p:cNvPr id="28" name="Group 27">
            <a:extLst>
              <a:ext uri="{FF2B5EF4-FFF2-40B4-BE49-F238E27FC236}">
                <a16:creationId xmlns:a16="http://schemas.microsoft.com/office/drawing/2014/main" id="{9F21ABC3-79CB-96F9-B073-93A708DE88A3}"/>
              </a:ext>
            </a:extLst>
          </p:cNvPr>
          <p:cNvGrpSpPr/>
          <p:nvPr/>
        </p:nvGrpSpPr>
        <p:grpSpPr>
          <a:xfrm>
            <a:off x="811540" y="1431238"/>
            <a:ext cx="2442826" cy="4352925"/>
            <a:chOff x="637494" y="1421713"/>
            <a:chExt cx="2442826" cy="4352925"/>
          </a:xfrm>
        </p:grpSpPr>
        <p:sp>
          <p:nvSpPr>
            <p:cNvPr id="19" name="TextBox 18">
              <a:extLst>
                <a:ext uri="{FF2B5EF4-FFF2-40B4-BE49-F238E27FC236}">
                  <a16:creationId xmlns:a16="http://schemas.microsoft.com/office/drawing/2014/main" id="{FDF6C19E-2F70-6334-8EF0-5C90867BA29D}"/>
                </a:ext>
              </a:extLst>
            </p:cNvPr>
            <p:cNvSpPr txBox="1"/>
            <p:nvPr/>
          </p:nvSpPr>
          <p:spPr>
            <a:xfrm>
              <a:off x="662249" y="1421713"/>
              <a:ext cx="180701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300" normalizeH="0" baseline="0" noProof="0" dirty="0">
                  <a:ln>
                    <a:noFill/>
                  </a:ln>
                  <a:solidFill>
                    <a:srgbClr val="2B286F"/>
                  </a:solidFill>
                  <a:effectLst/>
                  <a:uLnTx/>
                  <a:uFillTx/>
                  <a:latin typeface="Century Gothic" panose="020B0502020202020204" pitchFamily="34" charset="0"/>
                  <a:ea typeface="+mn-ea"/>
                  <a:cs typeface="+mn-cs"/>
                </a:rPr>
                <a:t>AI-Powered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300" normalizeH="0" baseline="0" noProof="0" dirty="0">
                  <a:ln>
                    <a:noFill/>
                  </a:ln>
                  <a:solidFill>
                    <a:srgbClr val="2B286F"/>
                  </a:solidFill>
                  <a:effectLst/>
                  <a:uLnTx/>
                  <a:uFillTx/>
                  <a:latin typeface="Century Gothic" panose="020B0502020202020204" pitchFamily="34" charset="0"/>
                  <a:ea typeface="+mn-ea"/>
                  <a:cs typeface="+mn-cs"/>
                </a:rPr>
                <a:t>TREATMENT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300" normalizeH="0" baseline="0" noProof="0" dirty="0">
                  <a:ln>
                    <a:noFill/>
                  </a:ln>
                  <a:solidFill>
                    <a:srgbClr val="2B286F"/>
                  </a:solidFill>
                  <a:effectLst/>
                  <a:uLnTx/>
                  <a:uFillTx/>
                  <a:latin typeface="Century Gothic" panose="020B0502020202020204" pitchFamily="34" charset="0"/>
                  <a:ea typeface="+mn-ea"/>
                  <a:cs typeface="+mn-cs"/>
                </a:rPr>
                <a:t>Planning</a:t>
              </a:r>
            </a:p>
          </p:txBody>
        </p:sp>
        <p:sp>
          <p:nvSpPr>
            <p:cNvPr id="7" name="TextBox 6">
              <a:extLst>
                <a:ext uri="{FF2B5EF4-FFF2-40B4-BE49-F238E27FC236}">
                  <a16:creationId xmlns:a16="http://schemas.microsoft.com/office/drawing/2014/main" id="{B3347926-3CC5-803C-EE2A-B149BFFC40A2}"/>
                </a:ext>
              </a:extLst>
            </p:cNvPr>
            <p:cNvSpPr txBox="1"/>
            <p:nvPr/>
          </p:nvSpPr>
          <p:spPr>
            <a:xfrm>
              <a:off x="637494" y="4389643"/>
              <a:ext cx="2442826" cy="1384995"/>
            </a:xfrm>
            <a:prstGeom prst="rect">
              <a:avLst/>
            </a:prstGeom>
            <a:noFill/>
          </p:spPr>
          <p:txBody>
            <a:bodyPr wrap="square" rtlCol="0">
              <a:spAutoFit/>
            </a:bodyPr>
            <a:lstStyle/>
            <a:p>
              <a:pPr marL="0" marR="0" lvl="1" defTabSz="914400" rtl="0" eaLnBrk="1" fontAlgn="auto" latinLnBrk="0" hangingPunct="1">
                <a:lnSpc>
                  <a:spcPct val="100000"/>
                </a:lnSpc>
                <a:spcBef>
                  <a:spcPts val="900"/>
                </a:spcBef>
                <a:spcAft>
                  <a:spcPts val="0"/>
                </a:spcAft>
                <a:buClr>
                  <a:srgbClr val="179CDC"/>
                </a:buClr>
                <a:buSzTx/>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FirstAssist AI™ aids urologists in identifying critical anatomy on ultrasound &amp; suggesting an optimal treatment plan for each patient</a:t>
              </a:r>
            </a:p>
          </p:txBody>
        </p:sp>
        <p:pic>
          <p:nvPicPr>
            <p:cNvPr id="25" name="Picture 24">
              <a:extLst>
                <a:ext uri="{FF2B5EF4-FFF2-40B4-BE49-F238E27FC236}">
                  <a16:creationId xmlns:a16="http://schemas.microsoft.com/office/drawing/2014/main" id="{54B3DD52-06A4-B710-841F-B71DCF3F4CDC}"/>
                </a:ext>
              </a:extLst>
            </p:cNvPr>
            <p:cNvPicPr>
              <a:picLocks noChangeAspect="1"/>
            </p:cNvPicPr>
            <p:nvPr/>
          </p:nvPicPr>
          <p:blipFill>
            <a:blip r:embed="rId3"/>
            <a:stretch>
              <a:fillRect/>
            </a:stretch>
          </p:blipFill>
          <p:spPr>
            <a:xfrm>
              <a:off x="728702" y="2429364"/>
              <a:ext cx="1698594" cy="1616818"/>
            </a:xfrm>
            <a:prstGeom prst="rect">
              <a:avLst/>
            </a:prstGeom>
          </p:spPr>
        </p:pic>
      </p:grpSp>
      <p:grpSp>
        <p:nvGrpSpPr>
          <p:cNvPr id="38" name="Group 37">
            <a:extLst>
              <a:ext uri="{FF2B5EF4-FFF2-40B4-BE49-F238E27FC236}">
                <a16:creationId xmlns:a16="http://schemas.microsoft.com/office/drawing/2014/main" id="{9DBDA01F-9FC7-15E6-20E9-1FF35D02C980}"/>
              </a:ext>
            </a:extLst>
          </p:cNvPr>
          <p:cNvGrpSpPr/>
          <p:nvPr/>
        </p:nvGrpSpPr>
        <p:grpSpPr>
          <a:xfrm>
            <a:off x="3079626" y="1421713"/>
            <a:ext cx="3103884" cy="4246750"/>
            <a:chOff x="3079626" y="1421713"/>
            <a:chExt cx="3103884" cy="4246750"/>
          </a:xfrm>
        </p:grpSpPr>
        <p:cxnSp>
          <p:nvCxnSpPr>
            <p:cNvPr id="15" name="Straight Connector 14">
              <a:extLst>
                <a:ext uri="{FF2B5EF4-FFF2-40B4-BE49-F238E27FC236}">
                  <a16:creationId xmlns:a16="http://schemas.microsoft.com/office/drawing/2014/main" id="{895100B7-ECC4-F324-88DF-AA507559DA3D}"/>
                </a:ext>
              </a:extLst>
            </p:cNvPr>
            <p:cNvCxnSpPr>
              <a:cxnSpLocks/>
            </p:cNvCxnSpPr>
            <p:nvPr/>
          </p:nvCxnSpPr>
          <p:spPr>
            <a:xfrm>
              <a:off x="3079626" y="1577361"/>
              <a:ext cx="10534" cy="4091102"/>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045235D6-3B85-6761-04C6-EA13F1EB8C28}"/>
                </a:ext>
              </a:extLst>
            </p:cNvPr>
            <p:cNvGrpSpPr/>
            <p:nvPr/>
          </p:nvGrpSpPr>
          <p:grpSpPr>
            <a:xfrm>
              <a:off x="3332856" y="1421713"/>
              <a:ext cx="2850654" cy="4147006"/>
              <a:chOff x="3115719" y="1421713"/>
              <a:chExt cx="2850654" cy="4147006"/>
            </a:xfrm>
          </p:grpSpPr>
          <p:sp>
            <p:nvSpPr>
              <p:cNvPr id="11" name="TextBox 10">
                <a:extLst>
                  <a:ext uri="{FF2B5EF4-FFF2-40B4-BE49-F238E27FC236}">
                    <a16:creationId xmlns:a16="http://schemas.microsoft.com/office/drawing/2014/main" id="{931BB623-E289-8F82-C699-92E45DB8481E}"/>
                  </a:ext>
                </a:extLst>
              </p:cNvPr>
              <p:cNvSpPr txBox="1"/>
              <p:nvPr/>
            </p:nvSpPr>
            <p:spPr>
              <a:xfrm>
                <a:off x="3115719" y="1421713"/>
                <a:ext cx="26044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300" normalizeH="0" baseline="0" noProof="0">
                    <a:ln>
                      <a:noFill/>
                    </a:ln>
                    <a:solidFill>
                      <a:srgbClr val="2B286F"/>
                    </a:solidFill>
                    <a:effectLst/>
                    <a:uLnTx/>
                    <a:uFillTx/>
                    <a:latin typeface="Century Gothic" panose="020B0502020202020204" pitchFamily="34" charset="0"/>
                    <a:ea typeface="+mn-ea"/>
                    <a:cs typeface="+mn-cs"/>
                  </a:rPr>
                  <a:t>ADVANCED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300" normalizeH="0" baseline="0" noProof="0">
                    <a:ln>
                      <a:noFill/>
                    </a:ln>
                    <a:solidFill>
                      <a:srgbClr val="2B286F"/>
                    </a:solidFill>
                    <a:effectLst/>
                    <a:uLnTx/>
                    <a:uFillTx/>
                    <a:latin typeface="Century Gothic" panose="020B0502020202020204" pitchFamily="34" charset="0"/>
                    <a:ea typeface="+mn-ea"/>
                    <a:cs typeface="+mn-cs"/>
                  </a:rPr>
                  <a:t>image guidance</a:t>
                </a:r>
              </a:p>
            </p:txBody>
          </p:sp>
          <p:sp>
            <p:nvSpPr>
              <p:cNvPr id="5" name="TextBox 4">
                <a:extLst>
                  <a:ext uri="{FF2B5EF4-FFF2-40B4-BE49-F238E27FC236}">
                    <a16:creationId xmlns:a16="http://schemas.microsoft.com/office/drawing/2014/main" id="{8E293A49-FBCB-52EA-A34D-887CC7B80B44}"/>
                  </a:ext>
                </a:extLst>
              </p:cNvPr>
              <p:cNvSpPr txBox="1"/>
              <p:nvPr/>
            </p:nvSpPr>
            <p:spPr>
              <a:xfrm>
                <a:off x="3176166" y="4399168"/>
                <a:ext cx="2790207" cy="1169551"/>
              </a:xfrm>
              <a:prstGeom prst="rect">
                <a:avLst/>
              </a:prstGeom>
              <a:noFill/>
            </p:spPr>
            <p:txBody>
              <a:bodyPr wrap="square" rtlCol="0">
                <a:spAutoFit/>
              </a:bodyPr>
              <a:lstStyle/>
              <a:p>
                <a:pPr marL="0" marR="0" lvl="1" defTabSz="914400" rtl="0" eaLnBrk="1" fontAlgn="auto" latinLnBrk="0" hangingPunct="1">
                  <a:lnSpc>
                    <a:spcPct val="100000"/>
                  </a:lnSpc>
                  <a:spcBef>
                    <a:spcPts val="900"/>
                  </a:spcBef>
                  <a:spcAft>
                    <a:spcPts val="0"/>
                  </a:spcAft>
                  <a:buClr>
                    <a:srgbClr val="179CDC"/>
                  </a:buClr>
                  <a:buSzTx/>
                  <a:tabLst/>
                  <a:defRPr/>
                </a:pPr>
                <a:r>
                  <a:rPr kumimoji="0" lang="en-US" sz="1400" b="0" i="0" u="none" strike="noStrike" kern="1200" cap="none" spc="0" normalizeH="0" baseline="0" noProof="0" dirty="0">
                    <a:ln>
                      <a:noFill/>
                    </a:ln>
                    <a:solidFill>
                      <a:prstClr val="black"/>
                    </a:solidFill>
                    <a:effectLst/>
                    <a:uLnTx/>
                    <a:uFillTx/>
                    <a:latin typeface="Century Gothic" panose="020F0302020204030204"/>
                    <a:ea typeface="+mn-ea"/>
                    <a:cs typeface="+mn-cs"/>
                  </a:rPr>
                  <a:t>Real-time, intraoperative ultrasound &amp; </a:t>
                </a:r>
                <a:r>
                  <a:rPr kumimoji="0" lang="en-US" sz="1400" b="0" i="0" u="none" strike="noStrike" kern="1200" cap="none" spc="0" normalizeH="0" baseline="0" noProof="0" dirty="0" err="1">
                    <a:ln>
                      <a:noFill/>
                    </a:ln>
                    <a:solidFill>
                      <a:prstClr val="black"/>
                    </a:solidFill>
                    <a:effectLst/>
                    <a:uLnTx/>
                    <a:uFillTx/>
                    <a:latin typeface="Century Gothic" panose="020F0302020204030204"/>
                    <a:ea typeface="+mn-ea"/>
                    <a:cs typeface="+mn-cs"/>
                  </a:rPr>
                  <a:t>cystoscopic</a:t>
                </a:r>
                <a:r>
                  <a:rPr kumimoji="0" lang="en-US" sz="1400" b="0" i="0" u="none" strike="noStrike" kern="1200" cap="none" spc="0" normalizeH="0" baseline="0" noProof="0" dirty="0">
                    <a:ln>
                      <a:noFill/>
                    </a:ln>
                    <a:solidFill>
                      <a:prstClr val="black"/>
                    </a:solidFill>
                    <a:effectLst/>
                    <a:uLnTx/>
                    <a:uFillTx/>
                    <a:latin typeface="Century Gothic" panose="020F0302020204030204"/>
                    <a:ea typeface="+mn-ea"/>
                    <a:cs typeface="+mn-cs"/>
                  </a:rPr>
                  <a:t> imaging provide a detailed view of the prostate &amp; critical anatomy</a:t>
                </a:r>
              </a:p>
            </p:txBody>
          </p:sp>
          <p:grpSp>
            <p:nvGrpSpPr>
              <p:cNvPr id="10" name="Group 9">
                <a:extLst>
                  <a:ext uri="{FF2B5EF4-FFF2-40B4-BE49-F238E27FC236}">
                    <a16:creationId xmlns:a16="http://schemas.microsoft.com/office/drawing/2014/main" id="{6E7C9858-A3DC-0DD9-E0E5-669654A7E5AE}"/>
                  </a:ext>
                </a:extLst>
              </p:cNvPr>
              <p:cNvGrpSpPr/>
              <p:nvPr/>
            </p:nvGrpSpPr>
            <p:grpSpPr>
              <a:xfrm>
                <a:off x="3176166" y="2438889"/>
                <a:ext cx="2537268" cy="1194779"/>
                <a:chOff x="3233554" y="2481940"/>
                <a:chExt cx="2537268" cy="1194779"/>
              </a:xfrm>
            </p:grpSpPr>
            <p:pic>
              <p:nvPicPr>
                <p:cNvPr id="9" name="Picture 8">
                  <a:extLst>
                    <a:ext uri="{FF2B5EF4-FFF2-40B4-BE49-F238E27FC236}">
                      <a16:creationId xmlns:a16="http://schemas.microsoft.com/office/drawing/2014/main" id="{E7ECF343-2D06-AED3-88D5-FF348907A44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233554" y="2481940"/>
                  <a:ext cx="1492326" cy="1194779"/>
                </a:xfrm>
                <a:prstGeom prst="rect">
                  <a:avLst/>
                </a:prstGeom>
              </p:spPr>
            </p:pic>
            <p:pic>
              <p:nvPicPr>
                <p:cNvPr id="12" name="Picture 11">
                  <a:extLst>
                    <a:ext uri="{FF2B5EF4-FFF2-40B4-BE49-F238E27FC236}">
                      <a16:creationId xmlns:a16="http://schemas.microsoft.com/office/drawing/2014/main" id="{BC055CEC-E1E5-6C26-81C0-546C4296A68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4550454" y="2481940"/>
                  <a:ext cx="1220368" cy="1194779"/>
                </a:xfrm>
                <a:prstGeom prst="rect">
                  <a:avLst/>
                </a:prstGeom>
              </p:spPr>
            </p:pic>
          </p:grpSp>
        </p:grpSp>
      </p:grpSp>
      <p:sp>
        <p:nvSpPr>
          <p:cNvPr id="3" name="Title 1">
            <a:extLst>
              <a:ext uri="{FF2B5EF4-FFF2-40B4-BE49-F238E27FC236}">
                <a16:creationId xmlns:a16="http://schemas.microsoft.com/office/drawing/2014/main" id="{1F69EC0F-F2A1-55E1-1675-59C982876351}"/>
              </a:ext>
            </a:extLst>
          </p:cNvPr>
          <p:cNvSpPr txBox="1">
            <a:spLocks/>
          </p:cNvSpPr>
          <p:nvPr/>
        </p:nvSpPr>
        <p:spPr>
          <a:xfrm>
            <a:off x="1768856" y="211884"/>
            <a:ext cx="9893310" cy="757238"/>
          </a:xfrm>
          <a:prstGeom prst="rect">
            <a:avLst/>
          </a:prstGeom>
        </p:spPr>
        <p:txBody>
          <a:bodyPr anchor="t">
            <a:normAutofit fontScale="67500" lnSpcReduction="20000"/>
          </a:bodyPr>
          <a:lstStyle>
            <a:lvl1pPr algn="l" defTabSz="914400" rtl="0" eaLnBrk="1" latinLnBrk="0" hangingPunct="1">
              <a:lnSpc>
                <a:spcPct val="90000"/>
              </a:lnSpc>
              <a:spcBef>
                <a:spcPct val="0"/>
              </a:spcBef>
              <a:buNone/>
              <a:defRPr sz="3200" kern="1200">
                <a:solidFill>
                  <a:srgbClr val="2B286F"/>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lang="en-US" sz="2900" dirty="0">
                <a:latin typeface="Century Gothic" panose="020B0502020202020204" pitchFamily="34" charset="0"/>
              </a:rPr>
              <a:t>The HYDROS Robotic System is the next-generation, AI-powered platform for Aquablation therapy</a:t>
            </a:r>
            <a:endParaRPr kumimoji="0" lang="en-US" sz="2900" b="0" i="0" u="none" strike="noStrike" kern="1200" cap="none" spc="0" normalizeH="0" baseline="0" noProof="0" dirty="0">
              <a:ln>
                <a:noFill/>
              </a:ln>
              <a:solidFill>
                <a:srgbClr val="2B286F"/>
              </a:solidFill>
              <a:effectLst/>
              <a:uLnTx/>
              <a:uFillTx/>
              <a:latin typeface="Century Gothic" panose="020B0502020202020204" pitchFamily="34" charset="0"/>
              <a:ea typeface="+mj-ea"/>
              <a:cs typeface="+mj-cs"/>
            </a:endParaRPr>
          </a:p>
        </p:txBody>
      </p:sp>
      <p:pic>
        <p:nvPicPr>
          <p:cNvPr id="17" name="Picture 16">
            <a:extLst>
              <a:ext uri="{FF2B5EF4-FFF2-40B4-BE49-F238E27FC236}">
                <a16:creationId xmlns:a16="http://schemas.microsoft.com/office/drawing/2014/main" id="{D55DFD2C-D850-F0BB-29F7-A100760EFC10}"/>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542563" y="2309932"/>
            <a:ext cx="2281650" cy="1323736"/>
          </a:xfrm>
          <a:prstGeom prst="rect">
            <a:avLst/>
          </a:prstGeom>
        </p:spPr>
      </p:pic>
      <p:pic>
        <p:nvPicPr>
          <p:cNvPr id="22" name="Picture 21">
            <a:extLst>
              <a:ext uri="{FF2B5EF4-FFF2-40B4-BE49-F238E27FC236}">
                <a16:creationId xmlns:a16="http://schemas.microsoft.com/office/drawing/2014/main" id="{843FD8F3-8995-BE28-3938-5B13BE27E648}"/>
              </a:ext>
            </a:extLst>
          </p:cNvPr>
          <p:cNvPicPr>
            <a:picLocks noChangeAspect="1"/>
          </p:cNvPicPr>
          <p:nvPr/>
        </p:nvPicPr>
        <p:blipFill>
          <a:blip r:embed="rId7"/>
          <a:stretch>
            <a:fillRect/>
          </a:stretch>
        </p:blipFill>
        <p:spPr>
          <a:xfrm>
            <a:off x="6542564" y="3622912"/>
            <a:ext cx="2281649" cy="701964"/>
          </a:xfrm>
          <a:prstGeom prst="rect">
            <a:avLst/>
          </a:prstGeom>
        </p:spPr>
      </p:pic>
      <p:pic>
        <p:nvPicPr>
          <p:cNvPr id="23" name="Picture 22">
            <a:extLst>
              <a:ext uri="{FF2B5EF4-FFF2-40B4-BE49-F238E27FC236}">
                <a16:creationId xmlns:a16="http://schemas.microsoft.com/office/drawing/2014/main" id="{B7007F75-FD14-EC11-AF10-AB509785A95B}"/>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154002" y="252752"/>
            <a:ext cx="1589029" cy="469823"/>
          </a:xfrm>
          <a:prstGeom prst="rect">
            <a:avLst/>
          </a:prstGeom>
        </p:spPr>
      </p:pic>
      <p:pic>
        <p:nvPicPr>
          <p:cNvPr id="18" name="Picture 17" descr="A machine with a screen on top&#10;&#10;Description automatically generated">
            <a:extLst>
              <a:ext uri="{FF2B5EF4-FFF2-40B4-BE49-F238E27FC236}">
                <a16:creationId xmlns:a16="http://schemas.microsoft.com/office/drawing/2014/main" id="{FE17DF3B-5A21-6AD8-FE8A-BCEDA0C7FB7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069220" y="2098983"/>
            <a:ext cx="1347912" cy="2071210"/>
          </a:xfrm>
          <a:prstGeom prst="rect">
            <a:avLst/>
          </a:prstGeom>
        </p:spPr>
      </p:pic>
    </p:spTree>
    <p:extLst>
      <p:ext uri="{BB962C8B-B14F-4D97-AF65-F5344CB8AC3E}">
        <p14:creationId xmlns:p14="http://schemas.microsoft.com/office/powerpoint/2010/main" val="182077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2F050140-06CD-7256-0A45-38AA4DBE44C8}"/>
              </a:ext>
            </a:extLst>
          </p:cNvPr>
          <p:cNvSpPr/>
          <p:nvPr/>
        </p:nvSpPr>
        <p:spPr>
          <a:xfrm>
            <a:off x="0" y="4669580"/>
            <a:ext cx="12192000" cy="628579"/>
          </a:xfrm>
          <a:prstGeom prst="rect">
            <a:avLst/>
          </a:prstGeom>
          <a:solidFill>
            <a:srgbClr val="0086C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Aquablation therapy has shown in clinical trials to deliver </a:t>
            </a: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significant, durable </a:t>
            </a: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symptom relief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a:ea typeface="+mn-ea"/>
                <a:cs typeface="+mn-cs"/>
              </a:rPr>
              <a:t>while </a:t>
            </a:r>
            <a:r>
              <a:rPr kumimoji="0" lang="en-US" sz="1400" b="1" i="0" u="none" strike="noStrike" kern="1200" cap="none" spc="0" normalizeH="0" baseline="0" noProof="0" dirty="0">
                <a:ln>
                  <a:noFill/>
                </a:ln>
                <a:solidFill>
                  <a:prstClr val="white"/>
                </a:solidFill>
                <a:effectLst/>
                <a:uLnTx/>
                <a:uFillTx/>
                <a:latin typeface="Century Gothic"/>
                <a:ea typeface="+mn-ea"/>
                <a:cs typeface="+mn-cs"/>
              </a:rPr>
              <a:t>preserving sexual function &amp; continence </a:t>
            </a:r>
            <a:r>
              <a:rPr kumimoji="0" lang="en-US" sz="1400" b="0" i="0" u="none" strike="noStrike" kern="1200" cap="none" spc="0" normalizeH="0" baseline="0" noProof="0" dirty="0">
                <a:ln>
                  <a:noFill/>
                </a:ln>
                <a:solidFill>
                  <a:prstClr val="white"/>
                </a:solidFill>
                <a:effectLst/>
                <a:uLnTx/>
                <a:uFillTx/>
                <a:latin typeface="Century Gothic"/>
                <a:ea typeface="+mn-ea"/>
                <a:cs typeface="+mn-cs"/>
              </a:rPr>
              <a:t>across prostates of all shapes and sizes</a:t>
            </a:r>
            <a:r>
              <a:rPr kumimoji="0" lang="en-US" sz="1400" b="0" i="0" u="none" strike="noStrike" kern="1200" cap="none" spc="0" normalizeH="0" baseline="30000" noProof="0" dirty="0">
                <a:ln>
                  <a:noFill/>
                </a:ln>
                <a:solidFill>
                  <a:prstClr val="white"/>
                </a:solidFill>
                <a:effectLst/>
                <a:uLnTx/>
                <a:uFillTx/>
                <a:latin typeface="Century Gothic"/>
                <a:ea typeface="+mn-ea"/>
                <a:cs typeface="+mn-cs"/>
              </a:rPr>
              <a:t>1-3</a:t>
            </a:r>
            <a:endParaRPr kumimoji="0" lang="en-US" sz="1400" b="0" i="0" u="none" strike="noStrike" kern="1200" cap="none" spc="0" normalizeH="0" baseline="30000" noProof="0" dirty="0">
              <a:ln>
                <a:noFill/>
              </a:ln>
              <a:solidFill>
                <a:srgbClr val="FF0000"/>
              </a:solidFill>
              <a:effectLst/>
              <a:uLnTx/>
              <a:uFillTx/>
              <a:latin typeface="Century Gothic" panose="020B0502020202020204" pitchFamily="34" charset="0"/>
              <a:ea typeface="+mn-ea"/>
              <a:cs typeface="+mn-cs"/>
            </a:endParaRPr>
          </a:p>
        </p:txBody>
      </p:sp>
      <p:sp>
        <p:nvSpPr>
          <p:cNvPr id="68" name="Rectangle: Top Corners Rounded 67">
            <a:extLst>
              <a:ext uri="{FF2B5EF4-FFF2-40B4-BE49-F238E27FC236}">
                <a16:creationId xmlns:a16="http://schemas.microsoft.com/office/drawing/2014/main" id="{329C96DE-A226-9000-249F-BAA0747B1A6F}"/>
              </a:ext>
            </a:extLst>
          </p:cNvPr>
          <p:cNvSpPr/>
          <p:nvPr/>
        </p:nvSpPr>
        <p:spPr>
          <a:xfrm>
            <a:off x="2633662" y="392357"/>
            <a:ext cx="6924675" cy="511480"/>
          </a:xfrm>
          <a:prstGeom prst="round2SameRect">
            <a:avLst/>
          </a:prstGeom>
          <a:solidFill>
            <a:srgbClr val="130F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4" name="Title 1">
            <a:extLst>
              <a:ext uri="{FF2B5EF4-FFF2-40B4-BE49-F238E27FC236}">
                <a16:creationId xmlns:a16="http://schemas.microsoft.com/office/drawing/2014/main" id="{79C5ABE8-4A4A-8618-3325-D296068383FC}"/>
              </a:ext>
            </a:extLst>
          </p:cNvPr>
          <p:cNvSpPr>
            <a:spLocks noGrp="1"/>
          </p:cNvSpPr>
          <p:nvPr>
            <p:ph type="title" idx="4294967295"/>
          </p:nvPr>
        </p:nvSpPr>
        <p:spPr>
          <a:xfrm>
            <a:off x="2633662" y="454037"/>
            <a:ext cx="6924675" cy="351882"/>
          </a:xfrm>
          <a:prstGeom prst="rect">
            <a:avLst/>
          </a:prstGeom>
        </p:spPr>
        <p:txBody>
          <a:bodyPr anchor="t">
            <a:normAutofit fontScale="90000"/>
          </a:bodyPr>
          <a:lstStyle/>
          <a:p>
            <a:pPr algn="ctr"/>
            <a:r>
              <a:rPr lang="en-US" sz="2400" b="1" dirty="0">
                <a:solidFill>
                  <a:schemeClr val="bg1"/>
                </a:solidFill>
                <a:latin typeface="Century Gothic" panose="020B0502020202020204" pitchFamily="34" charset="0"/>
              </a:rPr>
              <a:t>JOIN THE MOMENTUM</a:t>
            </a:r>
          </a:p>
        </p:txBody>
      </p:sp>
      <p:sp>
        <p:nvSpPr>
          <p:cNvPr id="71" name="Rectangle 70">
            <a:extLst>
              <a:ext uri="{FF2B5EF4-FFF2-40B4-BE49-F238E27FC236}">
                <a16:creationId xmlns:a16="http://schemas.microsoft.com/office/drawing/2014/main" id="{FFE65018-BEC2-238C-3C0A-D83566522A27}"/>
              </a:ext>
            </a:extLst>
          </p:cNvPr>
          <p:cNvSpPr/>
          <p:nvPr/>
        </p:nvSpPr>
        <p:spPr>
          <a:xfrm>
            <a:off x="0" y="848361"/>
            <a:ext cx="12192000" cy="45719"/>
          </a:xfrm>
          <a:prstGeom prst="rect">
            <a:avLst/>
          </a:prstGeom>
          <a:solidFill>
            <a:srgbClr val="130F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30000" noProof="0">
              <a:ln>
                <a:noFill/>
              </a:ln>
              <a:solidFill>
                <a:prstClr val="white"/>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DBEA2ED1-7847-0D64-E1B8-FB9D68260EC0}"/>
              </a:ext>
            </a:extLst>
          </p:cNvPr>
          <p:cNvSpPr txBox="1"/>
          <p:nvPr/>
        </p:nvSpPr>
        <p:spPr>
          <a:xfrm>
            <a:off x="882540" y="5844064"/>
            <a:ext cx="10554789" cy="523220"/>
          </a:xfrm>
          <a:prstGeom prst="rect">
            <a:avLst/>
          </a:prstGeom>
          <a:noFill/>
        </p:spPr>
        <p:txBody>
          <a:bodyPr wrap="square">
            <a:spAutoFit/>
          </a:bodyPr>
          <a:lstStyle/>
          <a:p>
            <a:pPr defTabSz="685800" fontAlgn="auto">
              <a:spcBef>
                <a:spcPts val="0"/>
              </a:spcBef>
              <a:spcAft>
                <a:spcPts val="0"/>
              </a:spcAft>
              <a:defRPr/>
            </a:pPr>
            <a:r>
              <a:rPr lang="en-US" sz="700" b="0" dirty="0">
                <a:solidFill>
                  <a:prstClr val="black"/>
                </a:solidFill>
                <a:latin typeface="Century Gothic" panose="020B0502020202020204" pitchFamily="34" charset="0"/>
              </a:rPr>
              <a:t>1. Gilling PJ, Barber N, </a:t>
            </a:r>
            <a:r>
              <a:rPr lang="en-US" sz="700" b="0" dirty="0" err="1">
                <a:solidFill>
                  <a:prstClr val="black"/>
                </a:solidFill>
                <a:latin typeface="Century Gothic" panose="020B0502020202020204" pitchFamily="34" charset="0"/>
              </a:rPr>
              <a:t>Bidair</a:t>
            </a:r>
            <a:r>
              <a:rPr lang="en-US" sz="700" b="0" dirty="0">
                <a:solidFill>
                  <a:prstClr val="black"/>
                </a:solidFill>
                <a:latin typeface="Century Gothic" panose="020B0502020202020204" pitchFamily="34" charset="0"/>
              </a:rPr>
              <a:t> M, et al. Five-year outcomes for Aquablation therapy compared to TURP: results from a double-blind, randomized trial in men with LUTS due to BPH. Can J Urol. 2022;29(1):10960-10968.  </a:t>
            </a:r>
          </a:p>
          <a:p>
            <a:pPr defTabSz="685800" fontAlgn="auto">
              <a:spcBef>
                <a:spcPts val="0"/>
              </a:spcBef>
              <a:spcAft>
                <a:spcPts val="0"/>
              </a:spcAft>
              <a:defRPr/>
            </a:pPr>
            <a:r>
              <a:rPr lang="en-US" sz="700" b="0" dirty="0">
                <a:solidFill>
                  <a:prstClr val="black"/>
                </a:solidFill>
                <a:latin typeface="Century Gothic" panose="020B0502020202020204" pitchFamily="34" charset="0"/>
              </a:rPr>
              <a:t>2. Bhojani N, </a:t>
            </a:r>
            <a:r>
              <a:rPr lang="en-US" sz="700" b="0" dirty="0" err="1">
                <a:solidFill>
                  <a:prstClr val="black"/>
                </a:solidFill>
                <a:latin typeface="Century Gothic" panose="020B0502020202020204" pitchFamily="34" charset="0"/>
              </a:rPr>
              <a:t>Bidair</a:t>
            </a:r>
            <a:r>
              <a:rPr lang="en-US" sz="700" b="0" dirty="0">
                <a:solidFill>
                  <a:prstClr val="black"/>
                </a:solidFill>
                <a:latin typeface="Century Gothic" panose="020B0502020202020204" pitchFamily="34" charset="0"/>
              </a:rPr>
              <a:t> M, </a:t>
            </a:r>
            <a:r>
              <a:rPr lang="en-US" sz="700" b="0" dirty="0" err="1">
                <a:solidFill>
                  <a:prstClr val="black"/>
                </a:solidFill>
                <a:latin typeface="Century Gothic" panose="020B0502020202020204" pitchFamily="34" charset="0"/>
              </a:rPr>
              <a:t>Kramolowsky</a:t>
            </a:r>
            <a:r>
              <a:rPr lang="en-US" sz="700" b="0" dirty="0">
                <a:solidFill>
                  <a:prstClr val="black"/>
                </a:solidFill>
                <a:latin typeface="Century Gothic" panose="020B0502020202020204" pitchFamily="34" charset="0"/>
              </a:rPr>
              <a:t> E, et al. Aquablation Therapy in Large Prostates (80-150 mL) for Lower Urinary Tract Symptoms Due to Benign Prostatic Hyperplasia: Final WATER II 5-Year Clinical Trial Results. J Urol. 2023;210(1):143-153. </a:t>
            </a:r>
          </a:p>
          <a:p>
            <a:pPr defTabSz="685800" fontAlgn="auto">
              <a:spcBef>
                <a:spcPts val="0"/>
              </a:spcBef>
              <a:spcAft>
                <a:spcPts val="0"/>
              </a:spcAft>
              <a:defRPr/>
            </a:pPr>
            <a:r>
              <a:rPr lang="en-US" sz="700" b="0" dirty="0">
                <a:solidFill>
                  <a:prstClr val="black"/>
                </a:solidFill>
                <a:latin typeface="Century Gothic" panose="020B0502020202020204" pitchFamily="34" charset="0"/>
              </a:rPr>
              <a:t>3. PROCEPT data on file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endParaRPr>
          </a:p>
        </p:txBody>
      </p:sp>
      <p:grpSp>
        <p:nvGrpSpPr>
          <p:cNvPr id="49" name="Group 48">
            <a:extLst>
              <a:ext uri="{FF2B5EF4-FFF2-40B4-BE49-F238E27FC236}">
                <a16:creationId xmlns:a16="http://schemas.microsoft.com/office/drawing/2014/main" id="{6ADE5004-9255-9EDC-7C5D-A6B424830473}"/>
              </a:ext>
            </a:extLst>
          </p:cNvPr>
          <p:cNvGrpSpPr/>
          <p:nvPr/>
        </p:nvGrpSpPr>
        <p:grpSpPr>
          <a:xfrm>
            <a:off x="565837" y="1826220"/>
            <a:ext cx="11060326" cy="2213624"/>
            <a:chOff x="722811" y="2159319"/>
            <a:chExt cx="11060326" cy="2213624"/>
          </a:xfrm>
        </p:grpSpPr>
        <p:grpSp>
          <p:nvGrpSpPr>
            <p:cNvPr id="46" name="Group 45">
              <a:extLst>
                <a:ext uri="{FF2B5EF4-FFF2-40B4-BE49-F238E27FC236}">
                  <a16:creationId xmlns:a16="http://schemas.microsoft.com/office/drawing/2014/main" id="{7F715C20-A0A7-DC2D-51C4-D661CE4C838E}"/>
                </a:ext>
              </a:extLst>
            </p:cNvPr>
            <p:cNvGrpSpPr/>
            <p:nvPr/>
          </p:nvGrpSpPr>
          <p:grpSpPr>
            <a:xfrm>
              <a:off x="3509426" y="2159319"/>
              <a:ext cx="2694390" cy="2213624"/>
              <a:chOff x="3545226" y="2159319"/>
              <a:chExt cx="2694390" cy="2213624"/>
            </a:xfrm>
          </p:grpSpPr>
          <p:sp>
            <p:nvSpPr>
              <p:cNvPr id="11" name="Rectangle 10">
                <a:extLst>
                  <a:ext uri="{FF2B5EF4-FFF2-40B4-BE49-F238E27FC236}">
                    <a16:creationId xmlns:a16="http://schemas.microsoft.com/office/drawing/2014/main" id="{071044F8-7D74-9479-13B6-2AFABFFC9070}"/>
                  </a:ext>
                </a:extLst>
              </p:cNvPr>
              <p:cNvSpPr/>
              <p:nvPr/>
            </p:nvSpPr>
            <p:spPr>
              <a:xfrm>
                <a:off x="3557413" y="2159319"/>
                <a:ext cx="2682203" cy="2213624"/>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TextBox 20">
                <a:extLst>
                  <a:ext uri="{FF2B5EF4-FFF2-40B4-BE49-F238E27FC236}">
                    <a16:creationId xmlns:a16="http://schemas.microsoft.com/office/drawing/2014/main" id="{8369D4E0-8486-3EF9-918B-8BA85AC3EA74}"/>
                  </a:ext>
                </a:extLst>
              </p:cNvPr>
              <p:cNvSpPr txBox="1"/>
              <p:nvPr/>
            </p:nvSpPr>
            <p:spPr>
              <a:xfrm>
                <a:off x="3972578" y="3533680"/>
                <a:ext cx="1839686" cy="338554"/>
              </a:xfrm>
              <a:prstGeom prst="rect">
                <a:avLst/>
              </a:prstGeom>
              <a:solidFill>
                <a:srgbClr val="E5F4F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10D55"/>
                    </a:solidFill>
                    <a:effectLst/>
                    <a:uLnTx/>
                    <a:uFillTx/>
                    <a:latin typeface="Century Gothic" panose="020B0502020202020204" pitchFamily="34" charset="0"/>
                    <a:ea typeface="+mn-ea"/>
                    <a:cs typeface="+mn-cs"/>
                  </a:rPr>
                  <a:t>5-year results</a:t>
                </a:r>
              </a:p>
            </p:txBody>
          </p:sp>
          <p:sp>
            <p:nvSpPr>
              <p:cNvPr id="30" name="TextBox 29">
                <a:extLst>
                  <a:ext uri="{FF2B5EF4-FFF2-40B4-BE49-F238E27FC236}">
                    <a16:creationId xmlns:a16="http://schemas.microsoft.com/office/drawing/2014/main" id="{35953D7A-3FDD-2BB4-91B9-CAEB1F7CB824}"/>
                  </a:ext>
                </a:extLst>
              </p:cNvPr>
              <p:cNvSpPr txBox="1"/>
              <p:nvPr/>
            </p:nvSpPr>
            <p:spPr>
              <a:xfrm>
                <a:off x="3555242" y="3972814"/>
                <a:ext cx="2674358" cy="307777"/>
              </a:xfrm>
              <a:prstGeom prst="rect">
                <a:avLst/>
              </a:prstGeom>
              <a:solidFill>
                <a:srgbClr val="E5F4F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10D55"/>
                    </a:solidFill>
                    <a:effectLst/>
                    <a:uLnTx/>
                    <a:uFillTx/>
                    <a:latin typeface="Century Gothic" panose="020B0502020202020204" pitchFamily="34" charset="0"/>
                    <a:ea typeface="+mn-ea"/>
                    <a:cs typeface="+mn-cs"/>
                  </a:rPr>
                  <a:t>Prostates 80 mL to 150 mL</a:t>
                </a:r>
              </a:p>
            </p:txBody>
          </p:sp>
          <p:sp>
            <p:nvSpPr>
              <p:cNvPr id="35" name="Rectangle 34">
                <a:extLst>
                  <a:ext uri="{FF2B5EF4-FFF2-40B4-BE49-F238E27FC236}">
                    <a16:creationId xmlns:a16="http://schemas.microsoft.com/office/drawing/2014/main" id="{ACA2E564-05A7-3FAD-6F4C-1475C3C28F29}"/>
                  </a:ext>
                </a:extLst>
              </p:cNvPr>
              <p:cNvSpPr/>
              <p:nvPr/>
            </p:nvSpPr>
            <p:spPr>
              <a:xfrm>
                <a:off x="3545226" y="3857628"/>
                <a:ext cx="2664843" cy="160315"/>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8" name="Rectangle 37">
                <a:extLst>
                  <a:ext uri="{FF2B5EF4-FFF2-40B4-BE49-F238E27FC236}">
                    <a16:creationId xmlns:a16="http://schemas.microsoft.com/office/drawing/2014/main" id="{ECD2CC65-3A61-06AC-916B-28D29C51EAFF}"/>
                  </a:ext>
                </a:extLst>
              </p:cNvPr>
              <p:cNvSpPr/>
              <p:nvPr/>
            </p:nvSpPr>
            <p:spPr>
              <a:xfrm>
                <a:off x="3908352" y="3913380"/>
                <a:ext cx="1968138" cy="18288"/>
              </a:xfrm>
              <a:prstGeom prst="rect">
                <a:avLst/>
              </a:prstGeom>
              <a:solidFill>
                <a:srgbClr val="179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grpSp>
          <p:nvGrpSpPr>
            <p:cNvPr id="47" name="Group 46">
              <a:extLst>
                <a:ext uri="{FF2B5EF4-FFF2-40B4-BE49-F238E27FC236}">
                  <a16:creationId xmlns:a16="http://schemas.microsoft.com/office/drawing/2014/main" id="{535BAAA1-2C2A-E6A9-1C5C-926B6DA6020C}"/>
                </a:ext>
              </a:extLst>
            </p:cNvPr>
            <p:cNvGrpSpPr/>
            <p:nvPr/>
          </p:nvGrpSpPr>
          <p:grpSpPr>
            <a:xfrm>
              <a:off x="6312150" y="2159319"/>
              <a:ext cx="2684373" cy="2213624"/>
              <a:chOff x="6299759" y="2159319"/>
              <a:chExt cx="2684373" cy="2213624"/>
            </a:xfrm>
          </p:grpSpPr>
          <p:sp>
            <p:nvSpPr>
              <p:cNvPr id="13" name="Rectangle 12">
                <a:extLst>
                  <a:ext uri="{FF2B5EF4-FFF2-40B4-BE49-F238E27FC236}">
                    <a16:creationId xmlns:a16="http://schemas.microsoft.com/office/drawing/2014/main" id="{CE74A20F-B3E3-A5CB-0BFE-AA5ABBB49847}"/>
                  </a:ext>
                </a:extLst>
              </p:cNvPr>
              <p:cNvSpPr/>
              <p:nvPr/>
            </p:nvSpPr>
            <p:spPr>
              <a:xfrm>
                <a:off x="6301929" y="2159319"/>
                <a:ext cx="2682203" cy="2213624"/>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3" name="TextBox 22">
                <a:extLst>
                  <a:ext uri="{FF2B5EF4-FFF2-40B4-BE49-F238E27FC236}">
                    <a16:creationId xmlns:a16="http://schemas.microsoft.com/office/drawing/2014/main" id="{40F5CE8C-440B-9864-A34E-DD6ED7A22422}"/>
                  </a:ext>
                </a:extLst>
              </p:cNvPr>
              <p:cNvSpPr txBox="1"/>
              <p:nvPr/>
            </p:nvSpPr>
            <p:spPr>
              <a:xfrm>
                <a:off x="6717095" y="3533680"/>
                <a:ext cx="1839686" cy="338554"/>
              </a:xfrm>
              <a:prstGeom prst="rect">
                <a:avLst/>
              </a:prstGeom>
              <a:solidFill>
                <a:srgbClr val="E5F4F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10D55"/>
                    </a:solidFill>
                    <a:effectLst/>
                    <a:uLnTx/>
                    <a:uFillTx/>
                    <a:latin typeface="Century Gothic" panose="020B0502020202020204" pitchFamily="34" charset="0"/>
                    <a:ea typeface="+mn-ea"/>
                    <a:cs typeface="+mn-cs"/>
                  </a:rPr>
                  <a:t>1-year results</a:t>
                </a:r>
              </a:p>
            </p:txBody>
          </p:sp>
          <p:sp>
            <p:nvSpPr>
              <p:cNvPr id="31" name="TextBox 30">
                <a:extLst>
                  <a:ext uri="{FF2B5EF4-FFF2-40B4-BE49-F238E27FC236}">
                    <a16:creationId xmlns:a16="http://schemas.microsoft.com/office/drawing/2014/main" id="{2EDFFA4D-BA80-4422-122D-9E4E70631F7B}"/>
                  </a:ext>
                </a:extLst>
              </p:cNvPr>
              <p:cNvSpPr txBox="1"/>
              <p:nvPr/>
            </p:nvSpPr>
            <p:spPr>
              <a:xfrm>
                <a:off x="6299759" y="3972814"/>
                <a:ext cx="2674358" cy="307777"/>
              </a:xfrm>
              <a:prstGeom prst="rect">
                <a:avLst/>
              </a:prstGeom>
              <a:solidFill>
                <a:srgbClr val="E5F4F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10D55"/>
                    </a:solidFill>
                    <a:effectLst/>
                    <a:uLnTx/>
                    <a:uFillTx/>
                    <a:latin typeface="Century Gothic" panose="020B0502020202020204" pitchFamily="34" charset="0"/>
                    <a:ea typeface="+mn-ea"/>
                    <a:cs typeface="+mn-cs"/>
                  </a:rPr>
                  <a:t>Prostates 20 mL to 150 mL</a:t>
                </a:r>
              </a:p>
            </p:txBody>
          </p:sp>
          <p:sp>
            <p:nvSpPr>
              <p:cNvPr id="36" name="Rectangle 35">
                <a:extLst>
                  <a:ext uri="{FF2B5EF4-FFF2-40B4-BE49-F238E27FC236}">
                    <a16:creationId xmlns:a16="http://schemas.microsoft.com/office/drawing/2014/main" id="{C97E1FAC-B817-A086-1C4C-0DC4403D530E}"/>
                  </a:ext>
                </a:extLst>
              </p:cNvPr>
              <p:cNvSpPr/>
              <p:nvPr/>
            </p:nvSpPr>
            <p:spPr>
              <a:xfrm>
                <a:off x="6304517" y="3877487"/>
                <a:ext cx="2664843" cy="160315"/>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9" name="Rectangle 38">
                <a:extLst>
                  <a:ext uri="{FF2B5EF4-FFF2-40B4-BE49-F238E27FC236}">
                    <a16:creationId xmlns:a16="http://schemas.microsoft.com/office/drawing/2014/main" id="{00ED0825-600F-2319-C434-191C690D957A}"/>
                  </a:ext>
                </a:extLst>
              </p:cNvPr>
              <p:cNvSpPr/>
              <p:nvPr/>
            </p:nvSpPr>
            <p:spPr>
              <a:xfrm>
                <a:off x="6588643" y="3913380"/>
                <a:ext cx="1968138" cy="18288"/>
              </a:xfrm>
              <a:prstGeom prst="rect">
                <a:avLst/>
              </a:prstGeom>
              <a:solidFill>
                <a:srgbClr val="179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grpSp>
          <p:nvGrpSpPr>
            <p:cNvPr id="48" name="Group 47">
              <a:extLst>
                <a:ext uri="{FF2B5EF4-FFF2-40B4-BE49-F238E27FC236}">
                  <a16:creationId xmlns:a16="http://schemas.microsoft.com/office/drawing/2014/main" id="{E7B6881B-DF6E-B1F5-98C8-34D4FA8FC91F}"/>
                </a:ext>
              </a:extLst>
            </p:cNvPr>
            <p:cNvGrpSpPr/>
            <p:nvPr/>
          </p:nvGrpSpPr>
          <p:grpSpPr>
            <a:xfrm>
              <a:off x="9100934" y="2159319"/>
              <a:ext cx="2682203" cy="2213624"/>
              <a:chOff x="9100934" y="2159319"/>
              <a:chExt cx="2682203" cy="2213624"/>
            </a:xfrm>
          </p:grpSpPr>
          <p:sp>
            <p:nvSpPr>
              <p:cNvPr id="14" name="Rectangle 13">
                <a:extLst>
                  <a:ext uri="{FF2B5EF4-FFF2-40B4-BE49-F238E27FC236}">
                    <a16:creationId xmlns:a16="http://schemas.microsoft.com/office/drawing/2014/main" id="{E4484B21-9305-EAE3-578E-72DD8D0C8BB9}"/>
                  </a:ext>
                </a:extLst>
              </p:cNvPr>
              <p:cNvSpPr/>
              <p:nvPr/>
            </p:nvSpPr>
            <p:spPr>
              <a:xfrm>
                <a:off x="9100934" y="2159319"/>
                <a:ext cx="2682203" cy="2213624"/>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0" name="Rectangle 39">
                <a:extLst>
                  <a:ext uri="{FF2B5EF4-FFF2-40B4-BE49-F238E27FC236}">
                    <a16:creationId xmlns:a16="http://schemas.microsoft.com/office/drawing/2014/main" id="{E2B91D11-F497-2D47-FC20-8405BAEEFDA9}"/>
                  </a:ext>
                </a:extLst>
              </p:cNvPr>
              <p:cNvSpPr/>
              <p:nvPr/>
            </p:nvSpPr>
            <p:spPr>
              <a:xfrm>
                <a:off x="9412755" y="3913380"/>
                <a:ext cx="1968138" cy="18288"/>
              </a:xfrm>
              <a:prstGeom prst="rect">
                <a:avLst/>
              </a:prstGeom>
              <a:solidFill>
                <a:srgbClr val="179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grpSp>
          <p:nvGrpSpPr>
            <p:cNvPr id="45" name="Group 44">
              <a:extLst>
                <a:ext uri="{FF2B5EF4-FFF2-40B4-BE49-F238E27FC236}">
                  <a16:creationId xmlns:a16="http://schemas.microsoft.com/office/drawing/2014/main" id="{872494EC-5CB3-9376-046F-F425D2D57065}"/>
                </a:ext>
              </a:extLst>
            </p:cNvPr>
            <p:cNvGrpSpPr/>
            <p:nvPr/>
          </p:nvGrpSpPr>
          <p:grpSpPr>
            <a:xfrm>
              <a:off x="722811" y="2159319"/>
              <a:ext cx="2682203" cy="2213624"/>
              <a:chOff x="722811" y="2159319"/>
              <a:chExt cx="2682203" cy="2213624"/>
            </a:xfrm>
          </p:grpSpPr>
          <p:sp>
            <p:nvSpPr>
              <p:cNvPr id="8" name="Rectangle 7">
                <a:extLst>
                  <a:ext uri="{FF2B5EF4-FFF2-40B4-BE49-F238E27FC236}">
                    <a16:creationId xmlns:a16="http://schemas.microsoft.com/office/drawing/2014/main" id="{BE9B2959-334B-7D32-5BEE-C878F1FC8876}"/>
                  </a:ext>
                </a:extLst>
              </p:cNvPr>
              <p:cNvSpPr/>
              <p:nvPr/>
            </p:nvSpPr>
            <p:spPr>
              <a:xfrm>
                <a:off x="722811" y="2159319"/>
                <a:ext cx="2682203" cy="2213624"/>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4" name="TextBox 23">
                <a:extLst>
                  <a:ext uri="{FF2B5EF4-FFF2-40B4-BE49-F238E27FC236}">
                    <a16:creationId xmlns:a16="http://schemas.microsoft.com/office/drawing/2014/main" id="{C42531E2-F528-3742-075E-AE643ED37B3C}"/>
                  </a:ext>
                </a:extLst>
              </p:cNvPr>
              <p:cNvSpPr txBox="1"/>
              <p:nvPr/>
            </p:nvSpPr>
            <p:spPr>
              <a:xfrm>
                <a:off x="726733" y="3972814"/>
                <a:ext cx="2674358" cy="307777"/>
              </a:xfrm>
              <a:prstGeom prst="rect">
                <a:avLst/>
              </a:prstGeom>
              <a:solidFill>
                <a:srgbClr val="E5F4F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10D55"/>
                    </a:solidFill>
                    <a:effectLst/>
                    <a:uLnTx/>
                    <a:uFillTx/>
                    <a:latin typeface="Century Gothic" panose="020B0502020202020204" pitchFamily="34" charset="0"/>
                    <a:ea typeface="+mn-ea"/>
                    <a:cs typeface="+mn-cs"/>
                  </a:rPr>
                  <a:t>Prostates 30 mL to 80 mL</a:t>
                </a:r>
              </a:p>
            </p:txBody>
          </p:sp>
          <p:sp>
            <p:nvSpPr>
              <p:cNvPr id="34" name="Rectangle 33">
                <a:extLst>
                  <a:ext uri="{FF2B5EF4-FFF2-40B4-BE49-F238E27FC236}">
                    <a16:creationId xmlns:a16="http://schemas.microsoft.com/office/drawing/2014/main" id="{C31190A7-3276-0867-6751-31E8E22F1840}"/>
                  </a:ext>
                </a:extLst>
              </p:cNvPr>
              <p:cNvSpPr/>
              <p:nvPr/>
            </p:nvSpPr>
            <p:spPr>
              <a:xfrm>
                <a:off x="731491" y="3702224"/>
                <a:ext cx="2664843" cy="338554"/>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3" name="Rectangle 32">
                <a:extLst>
                  <a:ext uri="{FF2B5EF4-FFF2-40B4-BE49-F238E27FC236}">
                    <a16:creationId xmlns:a16="http://schemas.microsoft.com/office/drawing/2014/main" id="{E10A111D-2023-F24A-E9F3-A6D4AB3AAE7B}"/>
                  </a:ext>
                </a:extLst>
              </p:cNvPr>
              <p:cNvSpPr/>
              <p:nvPr/>
            </p:nvSpPr>
            <p:spPr>
              <a:xfrm>
                <a:off x="1079842" y="3913380"/>
                <a:ext cx="1968138" cy="18288"/>
              </a:xfrm>
              <a:prstGeom prst="rect">
                <a:avLst/>
              </a:prstGeom>
              <a:solidFill>
                <a:srgbClr val="179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TextBox 17">
                <a:extLst>
                  <a:ext uri="{FF2B5EF4-FFF2-40B4-BE49-F238E27FC236}">
                    <a16:creationId xmlns:a16="http://schemas.microsoft.com/office/drawing/2014/main" id="{40539F52-F084-FFBC-BB5A-02DD740E6141}"/>
                  </a:ext>
                </a:extLst>
              </p:cNvPr>
              <p:cNvSpPr txBox="1"/>
              <p:nvPr/>
            </p:nvSpPr>
            <p:spPr>
              <a:xfrm>
                <a:off x="1144069" y="3533680"/>
                <a:ext cx="1839686" cy="338554"/>
              </a:xfrm>
              <a:prstGeom prst="rect">
                <a:avLst/>
              </a:prstGeom>
              <a:solidFill>
                <a:srgbClr val="E5F4F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10D55"/>
                    </a:solidFill>
                    <a:effectLst/>
                    <a:uLnTx/>
                    <a:uFillTx/>
                    <a:latin typeface="Century Gothic" panose="020B0502020202020204" pitchFamily="34" charset="0"/>
                    <a:ea typeface="+mn-ea"/>
                    <a:cs typeface="+mn-cs"/>
                  </a:rPr>
                  <a:t>5-year results</a:t>
                </a:r>
              </a:p>
            </p:txBody>
          </p:sp>
        </p:grpSp>
      </p:grpSp>
      <p:sp>
        <p:nvSpPr>
          <p:cNvPr id="2" name="TextBox 1">
            <a:extLst>
              <a:ext uri="{FF2B5EF4-FFF2-40B4-BE49-F238E27FC236}">
                <a16:creationId xmlns:a16="http://schemas.microsoft.com/office/drawing/2014/main" id="{9748CFF9-97D4-2FC1-A99D-2A77F61DB391}"/>
              </a:ext>
            </a:extLst>
          </p:cNvPr>
          <p:cNvSpPr txBox="1"/>
          <p:nvPr/>
        </p:nvSpPr>
        <p:spPr>
          <a:xfrm>
            <a:off x="9252125" y="3189194"/>
            <a:ext cx="1968137" cy="338554"/>
          </a:xfrm>
          <a:prstGeom prst="rect">
            <a:avLst/>
          </a:prstGeom>
          <a:solidFill>
            <a:srgbClr val="E5F4F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10D55"/>
                </a:solidFill>
                <a:effectLst/>
                <a:uLnTx/>
                <a:uFillTx/>
                <a:latin typeface="Century Gothic" panose="020B0502020202020204" pitchFamily="34" charset="0"/>
                <a:ea typeface="+mn-ea"/>
                <a:cs typeface="+mn-cs"/>
              </a:rPr>
              <a:t>3-month results</a:t>
            </a:r>
          </a:p>
        </p:txBody>
      </p:sp>
      <p:sp>
        <p:nvSpPr>
          <p:cNvPr id="15" name="Rectangle 14">
            <a:extLst>
              <a:ext uri="{FF2B5EF4-FFF2-40B4-BE49-F238E27FC236}">
                <a16:creationId xmlns:a16="http://schemas.microsoft.com/office/drawing/2014/main" id="{AB244B9E-EF7C-CEF4-4F87-9CACB319A256}"/>
              </a:ext>
            </a:extLst>
          </p:cNvPr>
          <p:cNvSpPr/>
          <p:nvPr/>
        </p:nvSpPr>
        <p:spPr>
          <a:xfrm>
            <a:off x="0" y="882271"/>
            <a:ext cx="12192000" cy="406590"/>
          </a:xfrm>
          <a:prstGeom prst="rect">
            <a:avLst/>
          </a:prstGeom>
          <a:solidFill>
            <a:srgbClr val="008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2000" b="1" i="0" u="none" strike="noStrike" kern="1200" cap="none" spc="0" normalizeH="0" baseline="30000" noProof="0" dirty="0">
              <a:ln>
                <a:noFill/>
              </a:ln>
              <a:solidFill>
                <a:prstClr val="white"/>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DD47D42F-6444-0FA1-48A1-657E00436848}"/>
              </a:ext>
            </a:extLst>
          </p:cNvPr>
          <p:cNvSpPr txBox="1"/>
          <p:nvPr/>
        </p:nvSpPr>
        <p:spPr>
          <a:xfrm>
            <a:off x="3483447" y="1009236"/>
            <a:ext cx="10682657" cy="5745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30000" noProof="0" dirty="0">
                <a:ln>
                  <a:noFill/>
                </a:ln>
                <a:solidFill>
                  <a:prstClr val="white"/>
                </a:solidFill>
                <a:effectLst/>
                <a:uLnTx/>
                <a:uFillTx/>
                <a:latin typeface="Century Gothic" panose="020B0502020202020204" pitchFamily="34" charset="0"/>
                <a:ea typeface="+mn-ea"/>
                <a:cs typeface="+mn-cs"/>
              </a:rPr>
              <a:t>Aquablation therapy is backed by robust long-term clinical trial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10" name="Picture 9" descr="A blue and white rectangular sign with a blue circle and a black background&#10;&#10;Description automatically generated">
            <a:extLst>
              <a:ext uri="{FF2B5EF4-FFF2-40B4-BE49-F238E27FC236}">
                <a16:creationId xmlns:a16="http://schemas.microsoft.com/office/drawing/2014/main" id="{AE4C029A-4167-BFA9-BB3E-CFF7AFB803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8713" y="1991990"/>
            <a:ext cx="2706624" cy="1133794"/>
          </a:xfrm>
          <a:prstGeom prst="rect">
            <a:avLst/>
          </a:prstGeom>
        </p:spPr>
      </p:pic>
      <p:pic>
        <p:nvPicPr>
          <p:cNvPr id="17" name="Picture 16" descr="A blue and white rectangle with a blue and white logo&#10;&#10;Description automatically generated">
            <a:extLst>
              <a:ext uri="{FF2B5EF4-FFF2-40B4-BE49-F238E27FC236}">
                <a16:creationId xmlns:a16="http://schemas.microsoft.com/office/drawing/2014/main" id="{A559C584-DF1D-E074-D0E6-CE5B361B36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04219" y="1999737"/>
            <a:ext cx="2706624" cy="1133794"/>
          </a:xfrm>
          <a:prstGeom prst="rect">
            <a:avLst/>
          </a:prstGeom>
        </p:spPr>
      </p:pic>
      <p:pic>
        <p:nvPicPr>
          <p:cNvPr id="22" name="Picture 21" descr="A blue and white rectangle with a blue and white rectangle with a blue globe and text&#10;&#10;Description automatically generated">
            <a:extLst>
              <a:ext uri="{FF2B5EF4-FFF2-40B4-BE49-F238E27FC236}">
                <a16:creationId xmlns:a16="http://schemas.microsoft.com/office/drawing/2014/main" id="{B50AC7E5-AC37-C978-8A64-CB7B396F984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82740" y="1997509"/>
            <a:ext cx="2706624" cy="1138321"/>
          </a:xfrm>
          <a:prstGeom prst="rect">
            <a:avLst/>
          </a:prstGeom>
        </p:spPr>
      </p:pic>
      <p:pic>
        <p:nvPicPr>
          <p:cNvPr id="26" name="Picture 25" descr="A blue and white sign with a globe and text&#10;&#10;Description automatically generated">
            <a:extLst>
              <a:ext uri="{FF2B5EF4-FFF2-40B4-BE49-F238E27FC236}">
                <a16:creationId xmlns:a16="http://schemas.microsoft.com/office/drawing/2014/main" id="{85D98F94-0956-9EB4-BD4A-C650CCDCB36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961261" y="1995280"/>
            <a:ext cx="2706624" cy="1142846"/>
          </a:xfrm>
          <a:prstGeom prst="rect">
            <a:avLst/>
          </a:prstGeom>
        </p:spPr>
      </p:pic>
      <p:sp>
        <p:nvSpPr>
          <p:cNvPr id="3" name="TextBox 31">
            <a:extLst>
              <a:ext uri="{FF2B5EF4-FFF2-40B4-BE49-F238E27FC236}">
                <a16:creationId xmlns:a16="http://schemas.microsoft.com/office/drawing/2014/main" id="{AF25FCA1-0A91-CBA8-DAF9-2CA89856D0A7}"/>
              </a:ext>
            </a:extLst>
          </p:cNvPr>
          <p:cNvSpPr txBox="1"/>
          <p:nvPr/>
        </p:nvSpPr>
        <p:spPr>
          <a:xfrm>
            <a:off x="8986758" y="3586705"/>
            <a:ext cx="2673985" cy="312714"/>
          </a:xfrm>
          <a:prstGeom prst="rect">
            <a:avLst/>
          </a:prstGeom>
          <a:solidFill>
            <a:srgbClr val="E5F4FB"/>
          </a:solidFill>
        </p:spPr>
        <p:txBody>
          <a:bodyPr wrap="square" rtlCol="0">
            <a:spAutoFit/>
          </a:bodyPr>
          <a:lstStyle/>
          <a:p>
            <a:pPr marL="0" marR="0" algn="ctr" fontAlgn="base">
              <a:lnSpc>
                <a:spcPct val="107000"/>
              </a:lnSpc>
              <a:spcBef>
                <a:spcPts val="0"/>
              </a:spcBef>
              <a:spcAft>
                <a:spcPts val="800"/>
              </a:spcAft>
            </a:pPr>
            <a:r>
              <a:rPr lang="en-US" sz="1400" b="1" kern="1200" dirty="0">
                <a:solidFill>
                  <a:srgbClr val="110D55"/>
                </a:solidFill>
                <a:effectLst/>
                <a:latin typeface="Century Gothic" panose="020B0502020202020204" pitchFamily="34" charset="0"/>
                <a:ea typeface="Aptos" panose="020B0004020202020204" pitchFamily="34" charset="0"/>
                <a:cs typeface="Times New Roman" panose="02020603050405020304" pitchFamily="18" charset="0"/>
              </a:rPr>
              <a:t>Prostates 20 mL to 242 mL</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9838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4B6D234-5096-BB30-C454-32DBE9D1269C}"/>
              </a:ext>
            </a:extLst>
          </p:cNvPr>
          <p:cNvSpPr/>
          <p:nvPr/>
        </p:nvSpPr>
        <p:spPr>
          <a:xfrm>
            <a:off x="1864241" y="2076667"/>
            <a:ext cx="2663857" cy="3493366"/>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2" name="Rectangle 41">
            <a:extLst>
              <a:ext uri="{FF2B5EF4-FFF2-40B4-BE49-F238E27FC236}">
                <a16:creationId xmlns:a16="http://schemas.microsoft.com/office/drawing/2014/main" id="{6BD9643A-D3C5-F38E-0E26-C634004F8FE5}"/>
              </a:ext>
            </a:extLst>
          </p:cNvPr>
          <p:cNvSpPr/>
          <p:nvPr/>
        </p:nvSpPr>
        <p:spPr>
          <a:xfrm>
            <a:off x="1968725" y="2173259"/>
            <a:ext cx="2473234" cy="1929680"/>
          </a:xfrm>
          <a:prstGeom prst="rect">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55" name="Group 54">
            <a:extLst>
              <a:ext uri="{FF2B5EF4-FFF2-40B4-BE49-F238E27FC236}">
                <a16:creationId xmlns:a16="http://schemas.microsoft.com/office/drawing/2014/main" id="{18A80FA9-428D-795B-7D34-B52CBD32D8FA}"/>
              </a:ext>
            </a:extLst>
          </p:cNvPr>
          <p:cNvGrpSpPr/>
          <p:nvPr/>
        </p:nvGrpSpPr>
        <p:grpSpPr>
          <a:xfrm>
            <a:off x="2931022" y="1913143"/>
            <a:ext cx="548640" cy="548640"/>
            <a:chOff x="1543688" y="2956483"/>
            <a:chExt cx="548640" cy="548640"/>
          </a:xfrm>
        </p:grpSpPr>
        <p:sp>
          <p:nvSpPr>
            <p:cNvPr id="53" name="Oval 52">
              <a:extLst>
                <a:ext uri="{FF2B5EF4-FFF2-40B4-BE49-F238E27FC236}">
                  <a16:creationId xmlns:a16="http://schemas.microsoft.com/office/drawing/2014/main" id="{DC1BC4C4-4CDF-0B0C-BF63-E00D50835B07}"/>
                </a:ext>
              </a:extLst>
            </p:cNvPr>
            <p:cNvSpPr/>
            <p:nvPr/>
          </p:nvSpPr>
          <p:spPr>
            <a:xfrm>
              <a:off x="1543688" y="2956483"/>
              <a:ext cx="548640" cy="548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2" name="Picture 51" descr="A blue and white gear with a white arrow&#10;&#10;Description automatically generated">
              <a:extLst>
                <a:ext uri="{FF2B5EF4-FFF2-40B4-BE49-F238E27FC236}">
                  <a16:creationId xmlns:a16="http://schemas.microsoft.com/office/drawing/2014/main" id="{C2328FEE-DFA2-BD9F-A78E-D452E2FFDEBC}"/>
                </a:ext>
              </a:extLst>
            </p:cNvPr>
            <p:cNvPicPr>
              <a:picLocks noChangeAspect="1"/>
            </p:cNvPicPr>
            <p:nvPr/>
          </p:nvPicPr>
          <p:blipFill>
            <a:blip r:embed="rId3"/>
            <a:stretch>
              <a:fillRect/>
            </a:stretch>
          </p:blipFill>
          <p:spPr>
            <a:xfrm>
              <a:off x="1578192" y="2990987"/>
              <a:ext cx="479632" cy="479632"/>
            </a:xfrm>
            <a:prstGeom prst="rect">
              <a:avLst/>
            </a:prstGeom>
          </p:spPr>
        </p:pic>
      </p:grpSp>
      <p:sp>
        <p:nvSpPr>
          <p:cNvPr id="43" name="TextBox 42">
            <a:extLst>
              <a:ext uri="{FF2B5EF4-FFF2-40B4-BE49-F238E27FC236}">
                <a16:creationId xmlns:a16="http://schemas.microsoft.com/office/drawing/2014/main" id="{FC7A31D7-B118-6116-2BB1-D5B9770F7451}"/>
              </a:ext>
            </a:extLst>
          </p:cNvPr>
          <p:cNvSpPr txBox="1"/>
          <p:nvPr/>
        </p:nvSpPr>
        <p:spPr>
          <a:xfrm>
            <a:off x="2267022" y="2560520"/>
            <a:ext cx="18766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SAFETY</a:t>
            </a:r>
          </a:p>
        </p:txBody>
      </p:sp>
      <p:sp>
        <p:nvSpPr>
          <p:cNvPr id="44" name="Rectangle 43">
            <a:extLst>
              <a:ext uri="{FF2B5EF4-FFF2-40B4-BE49-F238E27FC236}">
                <a16:creationId xmlns:a16="http://schemas.microsoft.com/office/drawing/2014/main" id="{06926799-FCB5-CFDF-FBA2-19EDF3EF3319}"/>
              </a:ext>
            </a:extLst>
          </p:cNvPr>
          <p:cNvSpPr/>
          <p:nvPr/>
        </p:nvSpPr>
        <p:spPr>
          <a:xfrm>
            <a:off x="2519542" y="3132353"/>
            <a:ext cx="1371600" cy="10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0" name="TextBox 49">
            <a:extLst>
              <a:ext uri="{FF2B5EF4-FFF2-40B4-BE49-F238E27FC236}">
                <a16:creationId xmlns:a16="http://schemas.microsoft.com/office/drawing/2014/main" id="{FD31402D-3FC3-A6E7-11D4-6FFB96CEDAC4}"/>
              </a:ext>
            </a:extLst>
          </p:cNvPr>
          <p:cNvSpPr txBox="1"/>
          <p:nvPr/>
        </p:nvSpPr>
        <p:spPr>
          <a:xfrm>
            <a:off x="1968725" y="3319614"/>
            <a:ext cx="2473234" cy="735330"/>
          </a:xfrm>
          <a:prstGeom prst="rect">
            <a:avLst/>
          </a:prstGeom>
          <a:noFill/>
        </p:spPr>
        <p:txBody>
          <a:bodyPr wrap="square" rtlCol="0"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Low irreversible complications preserving sexual function &amp; continence</a:t>
            </a:r>
            <a:r>
              <a:rPr kumimoji="0" lang="en-US" sz="1200" b="1" i="0" u="none" strike="noStrike" kern="1200" cap="none" spc="0" normalizeH="0" baseline="30000" noProof="0" dirty="0">
                <a:ln>
                  <a:noFill/>
                </a:ln>
                <a:solidFill>
                  <a:prstClr val="white"/>
                </a:solidFill>
                <a:effectLst/>
                <a:uLnTx/>
                <a:uFillTx/>
                <a:latin typeface="Century Gothic" panose="020B0502020202020204" pitchFamily="34" charset="0"/>
                <a:ea typeface="+mn-ea"/>
                <a:cs typeface="+mn-cs"/>
              </a:rPr>
              <a:t>3</a:t>
            </a:r>
          </a:p>
        </p:txBody>
      </p:sp>
      <p:sp>
        <p:nvSpPr>
          <p:cNvPr id="64" name="Rectangle 63">
            <a:extLst>
              <a:ext uri="{FF2B5EF4-FFF2-40B4-BE49-F238E27FC236}">
                <a16:creationId xmlns:a16="http://schemas.microsoft.com/office/drawing/2014/main" id="{82AD1370-DC8D-DEBB-E9CB-B80178A5C677}"/>
              </a:ext>
            </a:extLst>
          </p:cNvPr>
          <p:cNvSpPr/>
          <p:nvPr/>
        </p:nvSpPr>
        <p:spPr>
          <a:xfrm>
            <a:off x="7645557" y="2076667"/>
            <a:ext cx="2764106" cy="3493366"/>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4" name="Rectangle 53">
            <a:extLst>
              <a:ext uri="{FF2B5EF4-FFF2-40B4-BE49-F238E27FC236}">
                <a16:creationId xmlns:a16="http://schemas.microsoft.com/office/drawing/2014/main" id="{F70645D1-C204-CD25-38A9-8AF2B0BF8FA6}"/>
              </a:ext>
            </a:extLst>
          </p:cNvPr>
          <p:cNvSpPr/>
          <p:nvPr/>
        </p:nvSpPr>
        <p:spPr>
          <a:xfrm>
            <a:off x="7750041" y="2173259"/>
            <a:ext cx="2473234" cy="1929680"/>
          </a:xfrm>
          <a:prstGeom prst="rect">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6" name="TextBox 55">
            <a:extLst>
              <a:ext uri="{FF2B5EF4-FFF2-40B4-BE49-F238E27FC236}">
                <a16:creationId xmlns:a16="http://schemas.microsoft.com/office/drawing/2014/main" id="{1300AD4B-3B62-31C9-AA84-CD6EB81FE25B}"/>
              </a:ext>
            </a:extLst>
          </p:cNvPr>
          <p:cNvSpPr txBox="1"/>
          <p:nvPr/>
        </p:nvSpPr>
        <p:spPr>
          <a:xfrm>
            <a:off x="8048338" y="2534866"/>
            <a:ext cx="1876641" cy="420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DURABILITY</a:t>
            </a:r>
          </a:p>
        </p:txBody>
      </p:sp>
      <p:sp>
        <p:nvSpPr>
          <p:cNvPr id="57" name="Rectangle 56">
            <a:extLst>
              <a:ext uri="{FF2B5EF4-FFF2-40B4-BE49-F238E27FC236}">
                <a16:creationId xmlns:a16="http://schemas.microsoft.com/office/drawing/2014/main" id="{89B99D94-AD14-18B1-E1A0-EFB5621CB0D5}"/>
              </a:ext>
            </a:extLst>
          </p:cNvPr>
          <p:cNvSpPr/>
          <p:nvPr/>
        </p:nvSpPr>
        <p:spPr>
          <a:xfrm>
            <a:off x="8300858" y="3132353"/>
            <a:ext cx="1371600" cy="10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8" name="TextBox 57">
            <a:extLst>
              <a:ext uri="{FF2B5EF4-FFF2-40B4-BE49-F238E27FC236}">
                <a16:creationId xmlns:a16="http://schemas.microsoft.com/office/drawing/2014/main" id="{AD55E4A7-408C-F226-08DF-C2B8722F63BF}"/>
              </a:ext>
            </a:extLst>
          </p:cNvPr>
          <p:cNvSpPr txBox="1"/>
          <p:nvPr/>
        </p:nvSpPr>
        <p:spPr>
          <a:xfrm>
            <a:off x="7879068" y="3319613"/>
            <a:ext cx="2215181" cy="735330"/>
          </a:xfrm>
          <a:prstGeom prst="rect">
            <a:avLst/>
          </a:prstGeom>
          <a:noFill/>
        </p:spPr>
        <p:txBody>
          <a:bodyPr wrap="square" rtlCol="0"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Low retreatment rates after 5 years in small, medium and large sized prostates</a:t>
            </a:r>
            <a:r>
              <a:rPr kumimoji="0" lang="en-US" sz="1200" b="1" i="0" u="none" strike="noStrike" kern="1200" cap="none" spc="0" normalizeH="0" baseline="30000" noProof="0" dirty="0">
                <a:ln>
                  <a:noFill/>
                </a:ln>
                <a:solidFill>
                  <a:prstClr val="white"/>
                </a:solidFill>
                <a:effectLst/>
                <a:uLnTx/>
                <a:uFillTx/>
                <a:latin typeface="Century Gothic" panose="020B0502020202020204" pitchFamily="34" charset="0"/>
                <a:ea typeface="+mn-ea"/>
                <a:cs typeface="+mn-cs"/>
              </a:rPr>
              <a:t>1-2</a:t>
            </a:r>
          </a:p>
        </p:txBody>
      </p:sp>
      <p:grpSp>
        <p:nvGrpSpPr>
          <p:cNvPr id="48" name="Group 47">
            <a:extLst>
              <a:ext uri="{FF2B5EF4-FFF2-40B4-BE49-F238E27FC236}">
                <a16:creationId xmlns:a16="http://schemas.microsoft.com/office/drawing/2014/main" id="{5DB285DE-E4A7-96E6-4DFF-BF3976900B93}"/>
              </a:ext>
            </a:extLst>
          </p:cNvPr>
          <p:cNvGrpSpPr/>
          <p:nvPr/>
        </p:nvGrpSpPr>
        <p:grpSpPr>
          <a:xfrm>
            <a:off x="8712338" y="1913143"/>
            <a:ext cx="548640" cy="548640"/>
            <a:chOff x="1543688" y="2956483"/>
            <a:chExt cx="548640" cy="548640"/>
          </a:xfrm>
        </p:grpSpPr>
        <p:sp>
          <p:nvSpPr>
            <p:cNvPr id="49" name="Oval 48">
              <a:extLst>
                <a:ext uri="{FF2B5EF4-FFF2-40B4-BE49-F238E27FC236}">
                  <a16:creationId xmlns:a16="http://schemas.microsoft.com/office/drawing/2014/main" id="{AD56F077-4927-68D0-B4CE-D1EBC05B7F52}"/>
                </a:ext>
              </a:extLst>
            </p:cNvPr>
            <p:cNvSpPr/>
            <p:nvPr/>
          </p:nvSpPr>
          <p:spPr>
            <a:xfrm>
              <a:off x="1543688" y="2956483"/>
              <a:ext cx="548640" cy="548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1" name="Picture 50" descr="A blue and white gear with a white arrow&#10;&#10;Description automatically generated">
              <a:extLst>
                <a:ext uri="{FF2B5EF4-FFF2-40B4-BE49-F238E27FC236}">
                  <a16:creationId xmlns:a16="http://schemas.microsoft.com/office/drawing/2014/main" id="{EC382D30-A984-CBFB-C950-402E97A24950}"/>
                </a:ext>
              </a:extLst>
            </p:cNvPr>
            <p:cNvPicPr>
              <a:picLocks noChangeAspect="1"/>
            </p:cNvPicPr>
            <p:nvPr/>
          </p:nvPicPr>
          <p:blipFill>
            <a:blip r:embed="rId3"/>
            <a:stretch>
              <a:fillRect/>
            </a:stretch>
          </p:blipFill>
          <p:spPr>
            <a:xfrm>
              <a:off x="1578192" y="2990987"/>
              <a:ext cx="479632" cy="479632"/>
            </a:xfrm>
            <a:prstGeom prst="rect">
              <a:avLst/>
            </a:prstGeom>
          </p:spPr>
        </p:pic>
      </p:grpSp>
      <p:sp>
        <p:nvSpPr>
          <p:cNvPr id="62" name="Rectangle 61">
            <a:extLst>
              <a:ext uri="{FF2B5EF4-FFF2-40B4-BE49-F238E27FC236}">
                <a16:creationId xmlns:a16="http://schemas.microsoft.com/office/drawing/2014/main" id="{CF89B78B-E768-1759-BEA0-715CBFAB805E}"/>
              </a:ext>
            </a:extLst>
          </p:cNvPr>
          <p:cNvSpPr/>
          <p:nvPr/>
        </p:nvSpPr>
        <p:spPr>
          <a:xfrm>
            <a:off x="4754899" y="2076666"/>
            <a:ext cx="2682203" cy="3493367"/>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Rectangle 8">
            <a:extLst>
              <a:ext uri="{FF2B5EF4-FFF2-40B4-BE49-F238E27FC236}">
                <a16:creationId xmlns:a16="http://schemas.microsoft.com/office/drawing/2014/main" id="{99E49D37-FE3F-BB98-34A0-C1751DA3304F}"/>
              </a:ext>
            </a:extLst>
          </p:cNvPr>
          <p:cNvSpPr/>
          <p:nvPr/>
        </p:nvSpPr>
        <p:spPr>
          <a:xfrm>
            <a:off x="4859383" y="2173067"/>
            <a:ext cx="2473234" cy="1929872"/>
          </a:xfrm>
          <a:prstGeom prst="rect">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TextBox 9">
            <a:extLst>
              <a:ext uri="{FF2B5EF4-FFF2-40B4-BE49-F238E27FC236}">
                <a16:creationId xmlns:a16="http://schemas.microsoft.com/office/drawing/2014/main" id="{21A2E452-3942-ABC3-346E-56B9C7DA6079}"/>
              </a:ext>
            </a:extLst>
          </p:cNvPr>
          <p:cNvSpPr txBox="1"/>
          <p:nvPr/>
        </p:nvSpPr>
        <p:spPr>
          <a:xfrm>
            <a:off x="5157680" y="2560520"/>
            <a:ext cx="18766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EFFICACY</a:t>
            </a:r>
          </a:p>
        </p:txBody>
      </p:sp>
      <p:sp>
        <p:nvSpPr>
          <p:cNvPr id="11" name="Rectangle 10">
            <a:extLst>
              <a:ext uri="{FF2B5EF4-FFF2-40B4-BE49-F238E27FC236}">
                <a16:creationId xmlns:a16="http://schemas.microsoft.com/office/drawing/2014/main" id="{FEADA515-7AE7-086A-927E-022A39383F45}"/>
              </a:ext>
            </a:extLst>
          </p:cNvPr>
          <p:cNvSpPr/>
          <p:nvPr/>
        </p:nvSpPr>
        <p:spPr>
          <a:xfrm>
            <a:off x="5410200" y="3132353"/>
            <a:ext cx="1371600" cy="10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BFA23511-36ED-D84B-90C9-97C9712C3742}"/>
              </a:ext>
            </a:extLst>
          </p:cNvPr>
          <p:cNvSpPr txBox="1"/>
          <p:nvPr/>
        </p:nvSpPr>
        <p:spPr>
          <a:xfrm>
            <a:off x="4859713" y="3409455"/>
            <a:ext cx="2473234"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Significant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symptom relief</a:t>
            </a:r>
            <a:r>
              <a:rPr kumimoji="0" lang="en-US" sz="1200" b="1" i="0" u="none" strike="noStrike" kern="1200" cap="none" spc="0" normalizeH="0" baseline="30000" noProof="0" dirty="0">
                <a:ln>
                  <a:noFill/>
                </a:ln>
                <a:solidFill>
                  <a:prstClr val="white"/>
                </a:solidFill>
                <a:effectLst/>
                <a:uLnTx/>
                <a:uFillTx/>
                <a:latin typeface="Century Gothic" panose="020B0502020202020204" pitchFamily="34" charset="0"/>
                <a:ea typeface="+mn-ea"/>
                <a:cs typeface="+mn-cs"/>
              </a:rPr>
              <a:t>3</a:t>
            </a:r>
          </a:p>
        </p:txBody>
      </p:sp>
      <p:grpSp>
        <p:nvGrpSpPr>
          <p:cNvPr id="59" name="Group 58">
            <a:extLst>
              <a:ext uri="{FF2B5EF4-FFF2-40B4-BE49-F238E27FC236}">
                <a16:creationId xmlns:a16="http://schemas.microsoft.com/office/drawing/2014/main" id="{A06324E5-7AED-00C5-F42E-E28038F388F1}"/>
              </a:ext>
            </a:extLst>
          </p:cNvPr>
          <p:cNvGrpSpPr/>
          <p:nvPr/>
        </p:nvGrpSpPr>
        <p:grpSpPr>
          <a:xfrm>
            <a:off x="5821680" y="1913143"/>
            <a:ext cx="548640" cy="548640"/>
            <a:chOff x="1543688" y="2956483"/>
            <a:chExt cx="548640" cy="548640"/>
          </a:xfrm>
        </p:grpSpPr>
        <p:sp>
          <p:nvSpPr>
            <p:cNvPr id="60" name="Oval 59">
              <a:extLst>
                <a:ext uri="{FF2B5EF4-FFF2-40B4-BE49-F238E27FC236}">
                  <a16:creationId xmlns:a16="http://schemas.microsoft.com/office/drawing/2014/main" id="{10B834FF-18BC-5EC7-75C0-24EF548220E0}"/>
                </a:ext>
              </a:extLst>
            </p:cNvPr>
            <p:cNvSpPr/>
            <p:nvPr/>
          </p:nvSpPr>
          <p:spPr>
            <a:xfrm>
              <a:off x="1543688" y="2956483"/>
              <a:ext cx="548640" cy="548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1" name="Picture 60" descr="A blue and white gear with a white arrow&#10;&#10;Description automatically generated">
              <a:extLst>
                <a:ext uri="{FF2B5EF4-FFF2-40B4-BE49-F238E27FC236}">
                  <a16:creationId xmlns:a16="http://schemas.microsoft.com/office/drawing/2014/main" id="{A94D5C84-0490-5A95-7A9C-1B51DBCB0079}"/>
                </a:ext>
              </a:extLst>
            </p:cNvPr>
            <p:cNvPicPr>
              <a:picLocks noChangeAspect="1"/>
            </p:cNvPicPr>
            <p:nvPr/>
          </p:nvPicPr>
          <p:blipFill>
            <a:blip r:embed="rId3"/>
            <a:stretch>
              <a:fillRect/>
            </a:stretch>
          </p:blipFill>
          <p:spPr>
            <a:xfrm>
              <a:off x="1578192" y="2990987"/>
              <a:ext cx="479632" cy="479632"/>
            </a:xfrm>
            <a:prstGeom prst="rect">
              <a:avLst/>
            </a:prstGeom>
          </p:spPr>
        </p:pic>
      </p:grpSp>
      <p:sp>
        <p:nvSpPr>
          <p:cNvPr id="67" name="Rectangle 66">
            <a:extLst>
              <a:ext uri="{FF2B5EF4-FFF2-40B4-BE49-F238E27FC236}">
                <a16:creationId xmlns:a16="http://schemas.microsoft.com/office/drawing/2014/main" id="{2F050140-06CD-7256-0A45-38AA4DBE44C8}"/>
              </a:ext>
            </a:extLst>
          </p:cNvPr>
          <p:cNvSpPr/>
          <p:nvPr/>
        </p:nvSpPr>
        <p:spPr>
          <a:xfrm>
            <a:off x="0" y="887909"/>
            <a:ext cx="12192000" cy="628579"/>
          </a:xfrm>
          <a:prstGeom prst="rect">
            <a:avLst/>
          </a:prstGeom>
          <a:solidFill>
            <a:srgbClr val="008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Aquablation therapy has shown in clinical trials to deliver </a:t>
            </a: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significant, durable </a:t>
            </a: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symptom relief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a:ea typeface="+mn-ea"/>
                <a:cs typeface="+mn-cs"/>
              </a:rPr>
              <a:t>while </a:t>
            </a:r>
            <a:r>
              <a:rPr kumimoji="0" lang="en-US" sz="1400" b="1" i="0" u="none" strike="noStrike" kern="1200" cap="none" spc="0" normalizeH="0" baseline="0" noProof="0" dirty="0">
                <a:ln>
                  <a:noFill/>
                </a:ln>
                <a:solidFill>
                  <a:prstClr val="white"/>
                </a:solidFill>
                <a:effectLst/>
                <a:uLnTx/>
                <a:uFillTx/>
                <a:latin typeface="Century Gothic"/>
                <a:ea typeface="+mn-ea"/>
                <a:cs typeface="+mn-cs"/>
              </a:rPr>
              <a:t>preserving sexual function &amp; continence </a:t>
            </a:r>
            <a:r>
              <a:rPr kumimoji="0" lang="en-US" sz="1400" b="0" i="0" u="none" strike="noStrike" kern="1200" cap="none" spc="0" normalizeH="0" baseline="0" noProof="0" dirty="0">
                <a:ln>
                  <a:noFill/>
                </a:ln>
                <a:solidFill>
                  <a:prstClr val="white"/>
                </a:solidFill>
                <a:effectLst/>
                <a:uLnTx/>
                <a:uFillTx/>
                <a:latin typeface="Century Gothic"/>
                <a:ea typeface="+mn-ea"/>
                <a:cs typeface="+mn-cs"/>
              </a:rPr>
              <a:t>across prostates of all shapes and sizes</a:t>
            </a:r>
            <a:r>
              <a:rPr kumimoji="0" lang="en-US" sz="1400" b="0" i="0" u="none" strike="noStrike" kern="1200" cap="none" spc="0" normalizeH="0" baseline="30000" noProof="0" dirty="0">
                <a:ln>
                  <a:noFill/>
                </a:ln>
                <a:solidFill>
                  <a:prstClr val="white"/>
                </a:solidFill>
                <a:effectLst/>
                <a:uLnTx/>
                <a:uFillTx/>
                <a:latin typeface="Century Gothic"/>
                <a:ea typeface="+mn-ea"/>
                <a:cs typeface="+mn-cs"/>
              </a:rPr>
              <a:t>1-2</a:t>
            </a:r>
            <a:endParaRPr kumimoji="0" lang="en-US" sz="1400" b="0" i="0" u="none" strike="noStrike" kern="1200" cap="none" spc="0" normalizeH="0" baseline="30000" noProof="0" dirty="0">
              <a:ln>
                <a:noFill/>
              </a:ln>
              <a:solidFill>
                <a:srgbClr val="FF0000"/>
              </a:solidFill>
              <a:effectLst/>
              <a:uLnTx/>
              <a:uFillTx/>
              <a:latin typeface="Century Gothic" panose="020B0502020202020204" pitchFamily="34" charset="0"/>
              <a:ea typeface="+mn-ea"/>
              <a:cs typeface="+mn-cs"/>
            </a:endParaRPr>
          </a:p>
        </p:txBody>
      </p:sp>
      <p:sp>
        <p:nvSpPr>
          <p:cNvPr id="68" name="Rectangle: Top Corners Rounded 67">
            <a:extLst>
              <a:ext uri="{FF2B5EF4-FFF2-40B4-BE49-F238E27FC236}">
                <a16:creationId xmlns:a16="http://schemas.microsoft.com/office/drawing/2014/main" id="{329C96DE-A226-9000-249F-BAA0747B1A6F}"/>
              </a:ext>
            </a:extLst>
          </p:cNvPr>
          <p:cNvSpPr/>
          <p:nvPr/>
        </p:nvSpPr>
        <p:spPr>
          <a:xfrm>
            <a:off x="2633663" y="376235"/>
            <a:ext cx="6924675" cy="511480"/>
          </a:xfrm>
          <a:prstGeom prst="round2SameRect">
            <a:avLst/>
          </a:prstGeom>
          <a:solidFill>
            <a:srgbClr val="130F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4" name="Title 1">
            <a:extLst>
              <a:ext uri="{FF2B5EF4-FFF2-40B4-BE49-F238E27FC236}">
                <a16:creationId xmlns:a16="http://schemas.microsoft.com/office/drawing/2014/main" id="{79C5ABE8-4A4A-8618-3325-D296068383FC}"/>
              </a:ext>
            </a:extLst>
          </p:cNvPr>
          <p:cNvSpPr>
            <a:spLocks noGrp="1"/>
          </p:cNvSpPr>
          <p:nvPr>
            <p:ph type="title" idx="4294967295"/>
          </p:nvPr>
        </p:nvSpPr>
        <p:spPr>
          <a:xfrm>
            <a:off x="2633662" y="454037"/>
            <a:ext cx="6924675" cy="351882"/>
          </a:xfrm>
          <a:prstGeom prst="rect">
            <a:avLst/>
          </a:prstGeom>
        </p:spPr>
        <p:txBody>
          <a:bodyPr anchor="t">
            <a:normAutofit fontScale="90000"/>
          </a:bodyPr>
          <a:lstStyle/>
          <a:p>
            <a:pPr algn="ctr"/>
            <a:r>
              <a:rPr lang="en-US" sz="2400" b="1" dirty="0">
                <a:solidFill>
                  <a:schemeClr val="bg1"/>
                </a:solidFill>
                <a:latin typeface="Century Gothic" panose="020B0502020202020204" pitchFamily="34" charset="0"/>
              </a:rPr>
              <a:t>JOIN THE MOMENTUM</a:t>
            </a:r>
          </a:p>
        </p:txBody>
      </p:sp>
      <p:sp>
        <p:nvSpPr>
          <p:cNvPr id="71" name="Rectangle 70">
            <a:extLst>
              <a:ext uri="{FF2B5EF4-FFF2-40B4-BE49-F238E27FC236}">
                <a16:creationId xmlns:a16="http://schemas.microsoft.com/office/drawing/2014/main" id="{FFE65018-BEC2-238C-3C0A-D83566522A27}"/>
              </a:ext>
            </a:extLst>
          </p:cNvPr>
          <p:cNvSpPr/>
          <p:nvPr/>
        </p:nvSpPr>
        <p:spPr>
          <a:xfrm>
            <a:off x="0" y="848361"/>
            <a:ext cx="12192000" cy="45719"/>
          </a:xfrm>
          <a:prstGeom prst="rect">
            <a:avLst/>
          </a:prstGeom>
          <a:solidFill>
            <a:srgbClr val="130F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30000" noProof="0">
              <a:ln>
                <a:noFill/>
              </a:ln>
              <a:solidFill>
                <a:prstClr val="white"/>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DBEA2ED1-7847-0D64-E1B8-FB9D68260EC0}"/>
              </a:ext>
            </a:extLst>
          </p:cNvPr>
          <p:cNvSpPr txBox="1"/>
          <p:nvPr/>
        </p:nvSpPr>
        <p:spPr>
          <a:xfrm>
            <a:off x="722810" y="5727775"/>
            <a:ext cx="1055478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IPSS = International Prostate Symptom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endParaRPr>
          </a:p>
        </p:txBody>
      </p:sp>
      <p:pic>
        <p:nvPicPr>
          <p:cNvPr id="24" name="Picture 23" descr="A blue and white pie chart with numbers&#10;&#10;Description automatically generated">
            <a:extLst>
              <a:ext uri="{FF2B5EF4-FFF2-40B4-BE49-F238E27FC236}">
                <a16:creationId xmlns:a16="http://schemas.microsoft.com/office/drawing/2014/main" id="{8C8A67E6-8E41-0F95-B1D8-27E8908DB7F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44462" y="4380090"/>
            <a:ext cx="912791" cy="912791"/>
          </a:xfrm>
          <a:prstGeom prst="rect">
            <a:avLst/>
          </a:prstGeom>
        </p:spPr>
      </p:pic>
      <p:sp>
        <p:nvSpPr>
          <p:cNvPr id="25" name="TextBox 24">
            <a:extLst>
              <a:ext uri="{FF2B5EF4-FFF2-40B4-BE49-F238E27FC236}">
                <a16:creationId xmlns:a16="http://schemas.microsoft.com/office/drawing/2014/main" id="{B3BCF823-522E-D415-0FD8-CA76E2FC38A8}"/>
              </a:ext>
            </a:extLst>
          </p:cNvPr>
          <p:cNvSpPr txBox="1"/>
          <p:nvPr/>
        </p:nvSpPr>
        <p:spPr>
          <a:xfrm>
            <a:off x="8746841" y="4301498"/>
            <a:ext cx="1662822" cy="1042658"/>
          </a:xfrm>
          <a:prstGeom prst="rect">
            <a:avLst/>
          </a:prstGeom>
          <a:solidFill>
            <a:srgbClr val="E5F4FB"/>
          </a:solid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10D55"/>
                </a:solidFill>
                <a:effectLst/>
                <a:uLnTx/>
                <a:uFillTx/>
                <a:latin typeface="Century Gothic" panose="020B0502020202020204" pitchFamily="34" charset="0"/>
                <a:ea typeface="+mn-ea"/>
                <a:cs typeface="+mn-cs"/>
              </a:rPr>
              <a:t>of patients did not need another BPH intervention at 5 years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10D55"/>
                </a:solidFill>
                <a:effectLst/>
                <a:uLnTx/>
                <a:uFillTx/>
                <a:latin typeface="Century Gothic" panose="020B0502020202020204" pitchFamily="34" charset="0"/>
                <a:ea typeface="+mn-ea"/>
                <a:cs typeface="+mn-cs"/>
              </a:rPr>
              <a:t>post-Aquablation therapy</a:t>
            </a:r>
            <a:r>
              <a:rPr kumimoji="0" lang="en-US" sz="1050" b="1" i="0" u="none" strike="noStrike" kern="1200" cap="none" spc="0" normalizeH="0" baseline="30000" noProof="0" dirty="0">
                <a:ln>
                  <a:noFill/>
                </a:ln>
                <a:solidFill>
                  <a:srgbClr val="110D55"/>
                </a:solidFill>
                <a:effectLst/>
                <a:uLnTx/>
                <a:uFillTx/>
                <a:latin typeface="Century Gothic" panose="020B0502020202020204" pitchFamily="34" charset="0"/>
                <a:ea typeface="+mn-ea"/>
                <a:cs typeface="+mn-cs"/>
              </a:rPr>
              <a:t>1-2</a:t>
            </a:r>
          </a:p>
        </p:txBody>
      </p:sp>
      <p:sp>
        <p:nvSpPr>
          <p:cNvPr id="2" name="TextBox 1">
            <a:extLst>
              <a:ext uri="{FF2B5EF4-FFF2-40B4-BE49-F238E27FC236}">
                <a16:creationId xmlns:a16="http://schemas.microsoft.com/office/drawing/2014/main" id="{CCF818DE-8052-F6AC-9608-87808013A8EC}"/>
              </a:ext>
            </a:extLst>
          </p:cNvPr>
          <p:cNvSpPr txBox="1"/>
          <p:nvPr/>
        </p:nvSpPr>
        <p:spPr>
          <a:xfrm>
            <a:off x="5086183" y="4264392"/>
            <a:ext cx="210635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0D55"/>
                </a:solidFill>
                <a:effectLst/>
                <a:uLnTx/>
                <a:uFillTx/>
                <a:latin typeface="Century Gothic" panose="020B0502020202020204" pitchFamily="34" charset="0"/>
                <a:ea typeface="+mn-ea"/>
                <a:cs typeface="+mn-cs"/>
              </a:rPr>
              <a:t>Effective in improving patient symptom scores from “Severe” to “Mild” as measured by IPSS</a:t>
            </a:r>
            <a:r>
              <a:rPr kumimoji="0" lang="en-US" sz="1200" b="1" i="0" u="none" strike="noStrike" kern="1200" cap="none" spc="0" normalizeH="0" baseline="30000" noProof="0" dirty="0">
                <a:ln>
                  <a:noFill/>
                </a:ln>
                <a:solidFill>
                  <a:srgbClr val="110D55"/>
                </a:solidFill>
                <a:effectLst/>
                <a:uLnTx/>
                <a:uFillTx/>
                <a:latin typeface="Century Gothic" panose="020B0502020202020204" pitchFamily="34" charset="0"/>
                <a:ea typeface="+mn-ea"/>
                <a:cs typeface="+mn-cs"/>
              </a:rPr>
              <a:t>3</a:t>
            </a:r>
          </a:p>
        </p:txBody>
      </p:sp>
      <p:sp>
        <p:nvSpPr>
          <p:cNvPr id="6" name="TextBox 5">
            <a:extLst>
              <a:ext uri="{FF2B5EF4-FFF2-40B4-BE49-F238E27FC236}">
                <a16:creationId xmlns:a16="http://schemas.microsoft.com/office/drawing/2014/main" id="{C44AE231-D7EA-5F14-F658-FF4284AB4DEC}"/>
              </a:ext>
            </a:extLst>
          </p:cNvPr>
          <p:cNvSpPr txBox="1"/>
          <p:nvPr/>
        </p:nvSpPr>
        <p:spPr>
          <a:xfrm>
            <a:off x="722809" y="5874825"/>
            <a:ext cx="10554789" cy="815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rPr>
              <a:t>1. Gilling PJ, Barber N,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rPr>
              <a:t>Bidair</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rPr>
              <a:t> M, et al. Five-year outcomes for Aquablation therapy compared to TURP: results from a double-blind, randomized trial in men with LUTS due to BPH. Can J Urol. 2022;29(1):10960-10968.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rPr>
              <a:t>2. Bhojani N,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rPr>
              <a:t>Bidair</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rPr>
              <a:t> M,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rPr>
              <a:t>Kramolowsky</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rPr>
              <a:t> E, et al. Aquablation Therapy in Large Prostates (80-150 mL) for Lower Urinary Tract Symptoms Due to Benign Prostatic Hyperplasia: Final WATER II 5-Year Clinical Trial Results. J Urol. 2023;210(1):143-153. 3.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rPr>
              <a:t>Elterman</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rPr>
              <a:t> D, Gilling P,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rPr>
              <a:t>Roehrborn</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rPr>
              <a:t> C, et al. Meta-analysis with individual data of functional outcomes following Aquablation for lower urinary tract symptoms due to BPH in various prostate anatomies. BMJ Surg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rPr>
              <a:t>Interv</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rPr>
              <a:t> Health Technologies 2021;3:e000090. doi:10.1136/bmjsit-2021-000090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endParaRPr>
          </a:p>
        </p:txBody>
      </p:sp>
      <p:pic>
        <p:nvPicPr>
          <p:cNvPr id="5" name="Picture 4" descr="A blue and white pie chart with numbers&#10;&#10;Description automatically generated">
            <a:extLst>
              <a:ext uri="{FF2B5EF4-FFF2-40B4-BE49-F238E27FC236}">
                <a16:creationId xmlns:a16="http://schemas.microsoft.com/office/drawing/2014/main" id="{D577121A-0081-FAA7-8EF3-206B23A1C49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02786" y="4320092"/>
            <a:ext cx="929571" cy="929571"/>
          </a:xfrm>
          <a:prstGeom prst="rect">
            <a:avLst/>
          </a:prstGeom>
        </p:spPr>
      </p:pic>
      <p:sp>
        <p:nvSpPr>
          <p:cNvPr id="8" name="TextBox 7">
            <a:extLst>
              <a:ext uri="{FF2B5EF4-FFF2-40B4-BE49-F238E27FC236}">
                <a16:creationId xmlns:a16="http://schemas.microsoft.com/office/drawing/2014/main" id="{EF26F6F6-3778-D432-2923-650CF81AA6AB}"/>
              </a:ext>
            </a:extLst>
          </p:cNvPr>
          <p:cNvSpPr txBox="1"/>
          <p:nvPr/>
        </p:nvSpPr>
        <p:spPr>
          <a:xfrm>
            <a:off x="2870665" y="4369380"/>
            <a:ext cx="150527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0D55"/>
                </a:solidFill>
                <a:effectLst/>
                <a:uLnTx/>
                <a:uFillTx/>
                <a:latin typeface="Century Gothic" panose="020B0502020202020204" pitchFamily="34" charset="0"/>
                <a:ea typeface="+mn-ea"/>
                <a:cs typeface="+mn-cs"/>
              </a:rPr>
              <a:t>Of patients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0D55"/>
                </a:solidFill>
                <a:effectLst/>
                <a:uLnTx/>
                <a:uFillTx/>
                <a:latin typeface="Century Gothic" panose="020B0502020202020204" pitchFamily="34" charset="0"/>
                <a:ea typeface="+mn-ea"/>
                <a:cs typeface="+mn-cs"/>
              </a:rPr>
              <a:t>preserved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0D55"/>
                </a:solidFill>
                <a:effectLst/>
                <a:uLnTx/>
                <a:uFillTx/>
                <a:latin typeface="Century Gothic" panose="020B0502020202020204" pitchFamily="34" charset="0"/>
                <a:ea typeface="+mn-ea"/>
                <a:cs typeface="+mn-cs"/>
              </a:rPr>
              <a:t>ejaculatory function</a:t>
            </a:r>
            <a:r>
              <a:rPr kumimoji="0" lang="en-US" sz="1200" b="1" i="0" u="none" strike="noStrike" kern="1200" cap="none" spc="0" normalizeH="0" baseline="30000" noProof="0" dirty="0">
                <a:ln>
                  <a:noFill/>
                </a:ln>
                <a:solidFill>
                  <a:srgbClr val="110D55"/>
                </a:solidFill>
                <a:effectLst/>
                <a:uLnTx/>
                <a:uFillTx/>
                <a:latin typeface="Century Gothic" panose="020B0502020202020204" pitchFamily="34" charset="0"/>
                <a:ea typeface="+mn-ea"/>
                <a:cs typeface="+mn-cs"/>
              </a:rPr>
              <a:t>3</a:t>
            </a:r>
          </a:p>
        </p:txBody>
      </p:sp>
    </p:spTree>
    <p:extLst>
      <p:ext uri="{BB962C8B-B14F-4D97-AF65-F5344CB8AC3E}">
        <p14:creationId xmlns:p14="http://schemas.microsoft.com/office/powerpoint/2010/main" val="420499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9E8F61-6BFE-6EA0-15A4-9E04D4952026}"/>
              </a:ext>
            </a:extLst>
          </p:cNvPr>
          <p:cNvSpPr txBox="1">
            <a:spLocks/>
          </p:cNvSpPr>
          <p:nvPr/>
        </p:nvSpPr>
        <p:spPr>
          <a:xfrm>
            <a:off x="393641" y="312589"/>
            <a:ext cx="11798360" cy="783150"/>
          </a:xfrm>
          <a:prstGeom prst="rect">
            <a:avLst/>
          </a:prstGeom>
        </p:spPr>
        <p:txBody>
          <a:bodyPr anchor="t">
            <a:normAutofit/>
          </a:bodyPr>
          <a:lstStyle>
            <a:lvl1pPr algn="l" defTabSz="914400" rtl="0" eaLnBrk="1" latinLnBrk="0" hangingPunct="1">
              <a:lnSpc>
                <a:spcPct val="90000"/>
              </a:lnSpc>
              <a:spcBef>
                <a:spcPct val="0"/>
              </a:spcBef>
              <a:buNone/>
              <a:defRPr sz="3200" kern="1200">
                <a:solidFill>
                  <a:srgbClr val="2B286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3192"/>
                </a:solidFill>
                <a:effectLst/>
                <a:uLnTx/>
                <a:uFillTx/>
                <a:latin typeface="Century Gothic" panose="020B0502020202020204" pitchFamily="34" charset="0"/>
                <a:ea typeface="+mj-ea"/>
                <a:cs typeface="+mj-cs"/>
              </a:rPr>
              <a:t>AI Powered Treatment Planning</a:t>
            </a:r>
            <a:br>
              <a:rPr kumimoji="0" lang="en-US" sz="2800" b="0" i="0" u="none" strike="noStrike" kern="1200" cap="none" spc="0" normalizeH="0" baseline="0" noProof="0" dirty="0">
                <a:ln>
                  <a:noFill/>
                </a:ln>
                <a:solidFill>
                  <a:srgbClr val="2B286F"/>
                </a:solidFill>
                <a:effectLst/>
                <a:uLnTx/>
                <a:uFillTx/>
                <a:latin typeface="Century Gothic" panose="020B0502020202020204" pitchFamily="34" charset="0"/>
                <a:ea typeface="+mj-ea"/>
                <a:cs typeface="+mj-cs"/>
              </a:rPr>
            </a:br>
            <a:r>
              <a:rPr kumimoji="0" lang="en-US" sz="1900" b="0" i="0" u="none" strike="noStrike" kern="1200" cap="none" spc="0" normalizeH="0" baseline="0" noProof="0" dirty="0">
                <a:ln>
                  <a:noFill/>
                </a:ln>
                <a:solidFill>
                  <a:srgbClr val="0095DA"/>
                </a:solidFill>
                <a:effectLst/>
                <a:uLnTx/>
                <a:uFillTx/>
                <a:latin typeface="Century Gothic" panose="020B0502020202020204" pitchFamily="34" charset="0"/>
                <a:ea typeface="Calibri" panose="020F0502020204030204" pitchFamily="34" charset="0"/>
                <a:cs typeface="+mj-cs"/>
              </a:rPr>
              <a:t>INTEGRATES AI WITH ADVANCED IMAGE GUIDANCE FOR MORE ACCURACY AND CONSISTENCY</a:t>
            </a:r>
            <a:endParaRPr kumimoji="0" lang="en-US" sz="1800" b="0" i="0" u="none" strike="noStrike" kern="1200" cap="none" spc="0" normalizeH="0" baseline="0" noProof="0" dirty="0">
              <a:ln>
                <a:noFill/>
              </a:ln>
              <a:solidFill>
                <a:srgbClr val="0095DA"/>
              </a:solidFill>
              <a:effectLst/>
              <a:uLnTx/>
              <a:uFillTx/>
              <a:latin typeface="Century Gothic" panose="020B0502020202020204" pitchFamily="34" charset="0"/>
              <a:ea typeface="Calibri" panose="020F0502020204030204" pitchFamily="34" charset="0"/>
              <a:cs typeface="+mj-cs"/>
            </a:endParaRPr>
          </a:p>
        </p:txBody>
      </p:sp>
      <p:sp>
        <p:nvSpPr>
          <p:cNvPr id="35" name="Rectangle 34">
            <a:extLst>
              <a:ext uri="{FF2B5EF4-FFF2-40B4-BE49-F238E27FC236}">
                <a16:creationId xmlns:a16="http://schemas.microsoft.com/office/drawing/2014/main" id="{116FBEF0-FA90-FD74-3A29-BB0D3CA13CD5}"/>
              </a:ext>
            </a:extLst>
          </p:cNvPr>
          <p:cNvSpPr/>
          <p:nvPr/>
        </p:nvSpPr>
        <p:spPr>
          <a:xfrm>
            <a:off x="-7620" y="5298260"/>
            <a:ext cx="12192000" cy="542876"/>
          </a:xfrm>
          <a:prstGeom prst="rect">
            <a:avLst/>
          </a:prstGeom>
          <a:solidFill>
            <a:srgbClr val="110D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30000" noProof="0">
              <a:ln>
                <a:noFill/>
              </a:ln>
              <a:solidFill>
                <a:prstClr val="white"/>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30000" noProof="0">
                <a:ln>
                  <a:noFill/>
                </a:ln>
                <a:solidFill>
                  <a:prstClr val="white"/>
                </a:solidFill>
                <a:effectLst/>
                <a:uLnTx/>
                <a:uFillTx/>
                <a:latin typeface="Century Gothic" panose="020B0502020202020204" pitchFamily="34" charset="0"/>
                <a:ea typeface="+mn-ea"/>
                <a:cs typeface="+mn-cs"/>
              </a:rPr>
              <a:t>HELPS SURGEONS OPTIMIZE RESECTION WHILE PROTECTING CRITICAL ANATOMY</a:t>
            </a:r>
          </a:p>
        </p:txBody>
      </p:sp>
      <p:grpSp>
        <p:nvGrpSpPr>
          <p:cNvPr id="39" name="Group 38">
            <a:extLst>
              <a:ext uri="{FF2B5EF4-FFF2-40B4-BE49-F238E27FC236}">
                <a16:creationId xmlns:a16="http://schemas.microsoft.com/office/drawing/2014/main" id="{6C7CE67F-1CBC-4323-2D8B-CBCA7F2ECB73}"/>
              </a:ext>
            </a:extLst>
          </p:cNvPr>
          <p:cNvGrpSpPr/>
          <p:nvPr/>
        </p:nvGrpSpPr>
        <p:grpSpPr>
          <a:xfrm>
            <a:off x="317615" y="1642335"/>
            <a:ext cx="11556770" cy="3660914"/>
            <a:chOff x="393641" y="1409070"/>
            <a:chExt cx="11556770" cy="3660914"/>
          </a:xfrm>
        </p:grpSpPr>
        <p:sp>
          <p:nvSpPr>
            <p:cNvPr id="38" name="Rectangle 37">
              <a:extLst>
                <a:ext uri="{FF2B5EF4-FFF2-40B4-BE49-F238E27FC236}">
                  <a16:creationId xmlns:a16="http://schemas.microsoft.com/office/drawing/2014/main" id="{8B3320A6-B682-40D8-972B-58C7BF01159A}"/>
                </a:ext>
              </a:extLst>
            </p:cNvPr>
            <p:cNvSpPr/>
            <p:nvPr/>
          </p:nvSpPr>
          <p:spPr>
            <a:xfrm>
              <a:off x="5957907" y="1409070"/>
              <a:ext cx="5992504" cy="3660914"/>
            </a:xfrm>
            <a:prstGeom prst="rect">
              <a:avLst/>
            </a:prstGeom>
            <a:solidFill>
              <a:srgbClr val="0070C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6" name="Rectangle 35">
              <a:extLst>
                <a:ext uri="{FF2B5EF4-FFF2-40B4-BE49-F238E27FC236}">
                  <a16:creationId xmlns:a16="http://schemas.microsoft.com/office/drawing/2014/main" id="{D0446CB5-68B4-A81E-4964-D3959E9531DA}"/>
                </a:ext>
              </a:extLst>
            </p:cNvPr>
            <p:cNvSpPr/>
            <p:nvPr/>
          </p:nvSpPr>
          <p:spPr>
            <a:xfrm>
              <a:off x="393641" y="1409070"/>
              <a:ext cx="5992504" cy="3660914"/>
            </a:xfrm>
            <a:prstGeom prst="rect">
              <a:avLst/>
            </a:prstGeom>
            <a:solidFill>
              <a:srgbClr val="0457A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4" name="Picture 13">
              <a:extLst>
                <a:ext uri="{FF2B5EF4-FFF2-40B4-BE49-F238E27FC236}">
                  <a16:creationId xmlns:a16="http://schemas.microsoft.com/office/drawing/2014/main" id="{C2650A38-D5C4-EC72-10A5-707634D31178}"/>
                </a:ext>
              </a:extLst>
            </p:cNvPr>
            <p:cNvPicPr>
              <a:picLocks noChangeAspect="1"/>
            </p:cNvPicPr>
            <p:nvPr/>
          </p:nvPicPr>
          <p:blipFill>
            <a:blip r:embed="rId3"/>
            <a:stretch>
              <a:fillRect/>
            </a:stretch>
          </p:blipFill>
          <p:spPr>
            <a:xfrm>
              <a:off x="764358" y="2573431"/>
              <a:ext cx="2308505" cy="1827253"/>
            </a:xfrm>
            <a:prstGeom prst="rect">
              <a:avLst/>
            </a:prstGeom>
          </p:spPr>
        </p:pic>
        <p:sp>
          <p:nvSpPr>
            <p:cNvPr id="31" name="Plus Sign 30">
              <a:extLst>
                <a:ext uri="{FF2B5EF4-FFF2-40B4-BE49-F238E27FC236}">
                  <a16:creationId xmlns:a16="http://schemas.microsoft.com/office/drawing/2014/main" id="{57290676-E64B-AC23-6C96-A99689B38E9E}"/>
                </a:ext>
              </a:extLst>
            </p:cNvPr>
            <p:cNvSpPr/>
            <p:nvPr/>
          </p:nvSpPr>
          <p:spPr>
            <a:xfrm>
              <a:off x="5897706" y="3135466"/>
              <a:ext cx="533400" cy="587068"/>
            </a:xfrm>
            <a:prstGeom prst="mathPlus">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F5322A57-BBDE-D533-E758-87FC6CA8D9F4}"/>
                </a:ext>
              </a:extLst>
            </p:cNvPr>
            <p:cNvSpPr txBox="1"/>
            <p:nvPr/>
          </p:nvSpPr>
          <p:spPr>
            <a:xfrm>
              <a:off x="585073" y="1592162"/>
              <a:ext cx="524130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REAL-TIME</a:t>
              </a:r>
              <a:r>
                <a:rPr kumimoji="0" lang="en-US" sz="1800" b="1" i="0" u="none" strike="noStrike" kern="1200" cap="none" spc="0" normalizeH="0" baseline="0" noProof="0">
                  <a:ln>
                    <a:noFill/>
                  </a:ln>
                  <a:solidFill>
                    <a:srgbClr val="595959"/>
                  </a:solidFill>
                  <a:effectLst/>
                  <a:uLnTx/>
                  <a:uFillTx/>
                  <a:latin typeface="Century Gothic" panose="020B0502020202020204" pitchFamily="34" charset="0"/>
                  <a:ea typeface="+mn-ea"/>
                  <a:cs typeface="+mn-cs"/>
                </a:rPr>
                <a:t> </a:t>
              </a: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ULTRASOUND &amp; CYSTOSCOPY</a:t>
              </a:r>
            </a:p>
          </p:txBody>
        </p:sp>
        <p:sp>
          <p:nvSpPr>
            <p:cNvPr id="18" name="TextBox 17">
              <a:extLst>
                <a:ext uri="{FF2B5EF4-FFF2-40B4-BE49-F238E27FC236}">
                  <a16:creationId xmlns:a16="http://schemas.microsoft.com/office/drawing/2014/main" id="{B3445236-EBCD-3BD9-2616-90737CF87BB5}"/>
                </a:ext>
              </a:extLst>
            </p:cNvPr>
            <p:cNvSpPr txBox="1"/>
            <p:nvPr/>
          </p:nvSpPr>
          <p:spPr>
            <a:xfrm>
              <a:off x="886731" y="1963593"/>
              <a:ext cx="4634535" cy="289310"/>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Provides full, detailed view of the anatomy</a:t>
              </a:r>
            </a:p>
          </p:txBody>
        </p:sp>
        <p:sp>
          <p:nvSpPr>
            <p:cNvPr id="33" name="TextBox 32">
              <a:extLst>
                <a:ext uri="{FF2B5EF4-FFF2-40B4-BE49-F238E27FC236}">
                  <a16:creationId xmlns:a16="http://schemas.microsoft.com/office/drawing/2014/main" id="{197BC658-1219-DEBE-5742-7224AD50F571}"/>
                </a:ext>
              </a:extLst>
            </p:cNvPr>
            <p:cNvSpPr txBox="1"/>
            <p:nvPr/>
          </p:nvSpPr>
          <p:spPr>
            <a:xfrm>
              <a:off x="6816614" y="1592162"/>
              <a:ext cx="448241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AI-POWERED TREATMENT PLANNING</a:t>
              </a:r>
            </a:p>
          </p:txBody>
        </p:sp>
        <p:sp>
          <p:nvSpPr>
            <p:cNvPr id="34" name="TextBox 33">
              <a:extLst>
                <a:ext uri="{FF2B5EF4-FFF2-40B4-BE49-F238E27FC236}">
                  <a16:creationId xmlns:a16="http://schemas.microsoft.com/office/drawing/2014/main" id="{D001E83F-FA97-8AF1-7FF5-88F0608F971D}"/>
                </a:ext>
              </a:extLst>
            </p:cNvPr>
            <p:cNvSpPr txBox="1"/>
            <p:nvPr/>
          </p:nvSpPr>
          <p:spPr>
            <a:xfrm>
              <a:off x="6957593" y="1963593"/>
              <a:ext cx="4238395" cy="289310"/>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Customized intraoperative planning</a:t>
              </a:r>
            </a:p>
          </p:txBody>
        </p:sp>
      </p:grpSp>
      <p:sp>
        <p:nvSpPr>
          <p:cNvPr id="4" name="TextBox 3">
            <a:extLst>
              <a:ext uri="{FF2B5EF4-FFF2-40B4-BE49-F238E27FC236}">
                <a16:creationId xmlns:a16="http://schemas.microsoft.com/office/drawing/2014/main" id="{0F73C5E5-41EE-E595-21CE-EC746BF1491D}"/>
              </a:ext>
            </a:extLst>
          </p:cNvPr>
          <p:cNvSpPr txBox="1"/>
          <p:nvPr/>
        </p:nvSpPr>
        <p:spPr>
          <a:xfrm>
            <a:off x="8878133" y="2634953"/>
            <a:ext cx="2830343" cy="26468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FirstAssist</a:t>
            </a: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AI™ developed with: </a:t>
            </a:r>
            <a:endPar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Real world Aquablation therapy procedures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Input from expert surgeons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Image recognition software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Aids surgeons in: </a:t>
            </a:r>
            <a:endPar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Identifying critical anatomy on ultrasound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Suggesting an optimal treatment plan unique to each patient </a:t>
            </a:r>
          </a:p>
        </p:txBody>
      </p:sp>
      <p:pic>
        <p:nvPicPr>
          <p:cNvPr id="5" name="Picture 4">
            <a:extLst>
              <a:ext uri="{FF2B5EF4-FFF2-40B4-BE49-F238E27FC236}">
                <a16:creationId xmlns:a16="http://schemas.microsoft.com/office/drawing/2014/main" id="{C5F81798-E360-B647-CD9F-0F3750084CC7}"/>
              </a:ext>
            </a:extLst>
          </p:cNvPr>
          <p:cNvPicPr>
            <a:picLocks noChangeAspect="1"/>
          </p:cNvPicPr>
          <p:nvPr/>
        </p:nvPicPr>
        <p:blipFill>
          <a:blip r:embed="rId4"/>
          <a:stretch>
            <a:fillRect/>
          </a:stretch>
        </p:blipFill>
        <p:spPr>
          <a:xfrm>
            <a:off x="3095386" y="2806696"/>
            <a:ext cx="2552443" cy="1827252"/>
          </a:xfrm>
          <a:prstGeom prst="rect">
            <a:avLst/>
          </a:prstGeom>
        </p:spPr>
      </p:pic>
      <p:pic>
        <p:nvPicPr>
          <p:cNvPr id="11" name="Picture 10">
            <a:extLst>
              <a:ext uri="{FF2B5EF4-FFF2-40B4-BE49-F238E27FC236}">
                <a16:creationId xmlns:a16="http://schemas.microsoft.com/office/drawing/2014/main" id="{8A36DA48-3D80-5EE3-E0E9-A0DECC981796}"/>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619532" y="2546029"/>
            <a:ext cx="2213640" cy="1729398"/>
          </a:xfrm>
          <a:prstGeom prst="rect">
            <a:avLst/>
          </a:prstGeom>
        </p:spPr>
      </p:pic>
      <p:pic>
        <p:nvPicPr>
          <p:cNvPr id="13" name="Picture 12">
            <a:extLst>
              <a:ext uri="{FF2B5EF4-FFF2-40B4-BE49-F238E27FC236}">
                <a16:creationId xmlns:a16="http://schemas.microsoft.com/office/drawing/2014/main" id="{20BB850D-8285-D5AD-BE2D-7C5B753BFCF2}"/>
              </a:ext>
            </a:extLst>
          </p:cNvPr>
          <p:cNvPicPr>
            <a:picLocks noChangeAspect="1"/>
          </p:cNvPicPr>
          <p:nvPr/>
        </p:nvPicPr>
        <p:blipFill>
          <a:blip r:embed="rId6"/>
          <a:stretch>
            <a:fillRect/>
          </a:stretch>
        </p:blipFill>
        <p:spPr>
          <a:xfrm>
            <a:off x="6620284" y="4243506"/>
            <a:ext cx="2218464" cy="516867"/>
          </a:xfrm>
          <a:prstGeom prst="rect">
            <a:avLst/>
          </a:prstGeom>
        </p:spPr>
      </p:pic>
    </p:spTree>
    <p:extLst>
      <p:ext uri="{BB962C8B-B14F-4D97-AF65-F5344CB8AC3E}">
        <p14:creationId xmlns:p14="http://schemas.microsoft.com/office/powerpoint/2010/main" val="167887639"/>
      </p:ext>
    </p:extLst>
  </p:cSld>
  <p:clrMapOvr>
    <a:masterClrMapping/>
  </p:clrMapOvr>
</p:sld>
</file>

<file path=ppt/theme/theme1.xml><?xml version="1.0" encoding="utf-8"?>
<a:theme xmlns:a="http://schemas.openxmlformats.org/drawingml/2006/main" name="2_Cover Slide- Confidential">
  <a:themeElements>
    <a:clrScheme name="PROCEPT 1">
      <a:dk1>
        <a:srgbClr val="53565A"/>
      </a:dk1>
      <a:lt1>
        <a:srgbClr val="FFFFFF"/>
      </a:lt1>
      <a:dk2>
        <a:srgbClr val="000000"/>
      </a:dk2>
      <a:lt2>
        <a:srgbClr val="53565A"/>
      </a:lt2>
      <a:accent1>
        <a:srgbClr val="0076CF"/>
      </a:accent1>
      <a:accent2>
        <a:srgbClr val="FFCE34"/>
      </a:accent2>
      <a:accent3>
        <a:srgbClr val="F4633A"/>
      </a:accent3>
      <a:accent4>
        <a:srgbClr val="00CFB4"/>
      </a:accent4>
      <a:accent5>
        <a:srgbClr val="00A2D0"/>
      </a:accent5>
      <a:accent6>
        <a:srgbClr val="424CB9"/>
      </a:accent6>
      <a:hlink>
        <a:srgbClr val="0076CF"/>
      </a:hlink>
      <a:folHlink>
        <a:srgbClr val="424CB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112713" marR="0" indent="-112713" algn="l" defTabSz="914400" rtl="0" eaLnBrk="0" fontAlgn="base" latinLnBrk="0" hangingPunct="0">
          <a:lnSpc>
            <a:spcPct val="100000"/>
          </a:lnSpc>
          <a:spcBef>
            <a:spcPct val="0"/>
          </a:spcBef>
          <a:spcAft>
            <a:spcPct val="0"/>
          </a:spcAft>
          <a:buClrTx/>
          <a:buSzTx/>
          <a:buFontTx/>
          <a:buChar char="•"/>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112713" marR="0" indent="-112713" algn="l" defTabSz="914400" rtl="0" eaLnBrk="0" fontAlgn="base" latinLnBrk="0" hangingPunct="0">
          <a:lnSpc>
            <a:spcPct val="100000"/>
          </a:lnSpc>
          <a:spcBef>
            <a:spcPct val="0"/>
          </a:spcBef>
          <a:spcAft>
            <a:spcPct val="0"/>
          </a:spcAft>
          <a:buClrTx/>
          <a:buSzTx/>
          <a:buFontTx/>
          <a:buChar char="•"/>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Revised MMM Template 1125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vised MMM Template 1125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vised MMM Template 1125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vised MMM Template 1125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vised MMM Template 1125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vised MMM Template 1125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vised MMM Template 1125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vised MMM Template 1125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vised MMM Template 1125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vised MMM Template 1125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vised MMM Template 1125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vised MMM Template 1125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7F186F6-0518-4472-B304-8BCF234005B8}" vid="{081E0929-4859-4B90-9AC7-C84EE666C558}"/>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b="1" spc="300" dirty="0" smtClean="0">
            <a:solidFill>
              <a:srgbClr val="2B286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Cover Slide">
  <a:themeElements>
    <a:clrScheme name="1_Cover Slide">
      <a:dk1>
        <a:srgbClr val="53565A"/>
      </a:dk1>
      <a:lt1>
        <a:srgbClr val="FFFFFF"/>
      </a:lt1>
      <a:dk2>
        <a:srgbClr val="A7A7A7"/>
      </a:dk2>
      <a:lt2>
        <a:srgbClr val="535353"/>
      </a:lt2>
      <a:accent1>
        <a:srgbClr val="1E93D2"/>
      </a:accent1>
      <a:accent2>
        <a:srgbClr val="2A2870"/>
      </a:accent2>
      <a:accent3>
        <a:srgbClr val="F6B316"/>
      </a:accent3>
      <a:accent4>
        <a:srgbClr val="A0B0BA"/>
      </a:accent4>
      <a:accent5>
        <a:srgbClr val="663997"/>
      </a:accent5>
      <a:accent6>
        <a:srgbClr val="9A258F"/>
      </a:accent6>
      <a:hlink>
        <a:srgbClr val="0000FF"/>
      </a:hlink>
      <a:folHlink>
        <a:srgbClr val="FF00FF"/>
      </a:folHlink>
    </a:clrScheme>
    <a:fontScheme name="1_Cover Slide">
      <a:majorFont>
        <a:latin typeface="Aptos"/>
        <a:ea typeface="Aptos"/>
        <a:cs typeface="Aptos"/>
      </a:majorFont>
      <a:minorFont>
        <a:latin typeface="Helvetica"/>
        <a:ea typeface="Helvetica"/>
        <a:cs typeface="Helvetica"/>
      </a:minorFont>
    </a:fontScheme>
    <a:fmtScheme name="1_Cover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53565A"/>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53565A"/>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4.xml><?xml version="1.0" encoding="utf-8"?>
<a:theme xmlns:a="http://schemas.openxmlformats.org/drawingml/2006/main" name="2_Cover Slide">
  <a:themeElements>
    <a:clrScheme name="1_Cover Slide">
      <a:dk1>
        <a:srgbClr val="53565A"/>
      </a:dk1>
      <a:lt1>
        <a:srgbClr val="FFFFFF"/>
      </a:lt1>
      <a:dk2>
        <a:srgbClr val="A7A7A7"/>
      </a:dk2>
      <a:lt2>
        <a:srgbClr val="535353"/>
      </a:lt2>
      <a:accent1>
        <a:srgbClr val="1E93D2"/>
      </a:accent1>
      <a:accent2>
        <a:srgbClr val="2A2870"/>
      </a:accent2>
      <a:accent3>
        <a:srgbClr val="F6B316"/>
      </a:accent3>
      <a:accent4>
        <a:srgbClr val="A0B0BA"/>
      </a:accent4>
      <a:accent5>
        <a:srgbClr val="663997"/>
      </a:accent5>
      <a:accent6>
        <a:srgbClr val="9A258F"/>
      </a:accent6>
      <a:hlink>
        <a:srgbClr val="0000FF"/>
      </a:hlink>
      <a:folHlink>
        <a:srgbClr val="FF00FF"/>
      </a:folHlink>
    </a:clrScheme>
    <a:fontScheme name="1_Cover Slide">
      <a:majorFont>
        <a:latin typeface="Aptos"/>
        <a:ea typeface="Aptos"/>
        <a:cs typeface="Aptos"/>
      </a:majorFont>
      <a:minorFont>
        <a:latin typeface="Helvetica"/>
        <a:ea typeface="Helvetica"/>
        <a:cs typeface="Helvetica"/>
      </a:minorFont>
    </a:fontScheme>
    <a:fmtScheme name="1_Cover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53565A"/>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53565A"/>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5.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b="1" spc="300" dirty="0" smtClean="0">
            <a:solidFill>
              <a:srgbClr val="2B286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_Cover Slide">
  <a:themeElements>
    <a:clrScheme name="1_Cover Slide">
      <a:dk1>
        <a:srgbClr val="53565A"/>
      </a:dk1>
      <a:lt1>
        <a:srgbClr val="FFFFFF"/>
      </a:lt1>
      <a:dk2>
        <a:srgbClr val="A7A7A7"/>
      </a:dk2>
      <a:lt2>
        <a:srgbClr val="535353"/>
      </a:lt2>
      <a:accent1>
        <a:srgbClr val="1E93D2"/>
      </a:accent1>
      <a:accent2>
        <a:srgbClr val="2A2870"/>
      </a:accent2>
      <a:accent3>
        <a:srgbClr val="F6B316"/>
      </a:accent3>
      <a:accent4>
        <a:srgbClr val="A0B0BA"/>
      </a:accent4>
      <a:accent5>
        <a:srgbClr val="663997"/>
      </a:accent5>
      <a:accent6>
        <a:srgbClr val="9A258F"/>
      </a:accent6>
      <a:hlink>
        <a:srgbClr val="0000FF"/>
      </a:hlink>
      <a:folHlink>
        <a:srgbClr val="FF00FF"/>
      </a:folHlink>
    </a:clrScheme>
    <a:fontScheme name="1_Cover Slide">
      <a:majorFont>
        <a:latin typeface="Aptos"/>
        <a:ea typeface="Aptos"/>
        <a:cs typeface="Aptos"/>
      </a:majorFont>
      <a:minorFont>
        <a:latin typeface="Helvetica"/>
        <a:ea typeface="Helvetica"/>
        <a:cs typeface="Helvetica"/>
      </a:minorFont>
    </a:fontScheme>
    <a:fmtScheme name="1_Cover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53565A"/>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53565A"/>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9.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Slide">
  <a:themeElements>
    <a:clrScheme name="PROCEPT 1">
      <a:dk1>
        <a:srgbClr val="53565A"/>
      </a:dk1>
      <a:lt1>
        <a:srgbClr val="FFFFFF"/>
      </a:lt1>
      <a:dk2>
        <a:srgbClr val="000000"/>
      </a:dk2>
      <a:lt2>
        <a:srgbClr val="53565A"/>
      </a:lt2>
      <a:accent1>
        <a:srgbClr val="0076CF"/>
      </a:accent1>
      <a:accent2>
        <a:srgbClr val="FFCE34"/>
      </a:accent2>
      <a:accent3>
        <a:srgbClr val="F4633A"/>
      </a:accent3>
      <a:accent4>
        <a:srgbClr val="00CFB4"/>
      </a:accent4>
      <a:accent5>
        <a:srgbClr val="00A2D0"/>
      </a:accent5>
      <a:accent6>
        <a:srgbClr val="424CB9"/>
      </a:accent6>
      <a:hlink>
        <a:srgbClr val="0076CF"/>
      </a:hlink>
      <a:folHlink>
        <a:srgbClr val="424CB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F186F6-0518-4472-B304-8BCF234005B8}" vid="{CD533C93-3F25-4CA2-AAA9-2F6623D8DE37}"/>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vider Slide - Confidential">
  <a:themeElements>
    <a:clrScheme name="PROCEPT 1">
      <a:dk1>
        <a:srgbClr val="53565A"/>
      </a:dk1>
      <a:lt1>
        <a:srgbClr val="FFFFFF"/>
      </a:lt1>
      <a:dk2>
        <a:srgbClr val="000000"/>
      </a:dk2>
      <a:lt2>
        <a:srgbClr val="53565A"/>
      </a:lt2>
      <a:accent1>
        <a:srgbClr val="0076CF"/>
      </a:accent1>
      <a:accent2>
        <a:srgbClr val="FFCE34"/>
      </a:accent2>
      <a:accent3>
        <a:srgbClr val="F4633A"/>
      </a:accent3>
      <a:accent4>
        <a:srgbClr val="00CFB4"/>
      </a:accent4>
      <a:accent5>
        <a:srgbClr val="00A2D0"/>
      </a:accent5>
      <a:accent6>
        <a:srgbClr val="424CB9"/>
      </a:accent6>
      <a:hlink>
        <a:srgbClr val="0076CF"/>
      </a:hlink>
      <a:folHlink>
        <a:srgbClr val="424CB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F186F6-0518-4472-B304-8BCF234005B8}" vid="{26574882-A291-4B2A-BFF1-4180B9914D15}"/>
    </a:ext>
  </a:extLst>
</a:theme>
</file>

<file path=ppt/theme/theme4.xml><?xml version="1.0" encoding="utf-8"?>
<a:theme xmlns:a="http://schemas.openxmlformats.org/drawingml/2006/main" name="1_Interior Slide">
  <a:themeElements>
    <a:clrScheme name="PROCEPT 1">
      <a:dk1>
        <a:srgbClr val="53565A"/>
      </a:dk1>
      <a:lt1>
        <a:srgbClr val="FFFFFF"/>
      </a:lt1>
      <a:dk2>
        <a:srgbClr val="000000"/>
      </a:dk2>
      <a:lt2>
        <a:srgbClr val="53565A"/>
      </a:lt2>
      <a:accent1>
        <a:srgbClr val="0076CF"/>
      </a:accent1>
      <a:accent2>
        <a:srgbClr val="FFCE34"/>
      </a:accent2>
      <a:accent3>
        <a:srgbClr val="F4633A"/>
      </a:accent3>
      <a:accent4>
        <a:srgbClr val="00CFB4"/>
      </a:accent4>
      <a:accent5>
        <a:srgbClr val="00A2D0"/>
      </a:accent5>
      <a:accent6>
        <a:srgbClr val="424CB9"/>
      </a:accent6>
      <a:hlink>
        <a:srgbClr val="0076CF"/>
      </a:hlink>
      <a:folHlink>
        <a:srgbClr val="424CB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F186F6-0518-4472-B304-8BCF234005B8}" vid="{B880201B-4464-49A7-A0C4-79FA3CAAD52E}"/>
    </a:ext>
  </a:extLst>
</a:theme>
</file>

<file path=ppt/theme/theme5.xml><?xml version="1.0" encoding="utf-8"?>
<a:theme xmlns:a="http://schemas.openxmlformats.org/drawingml/2006/main" name="1_Interior Slide-Confidential">
  <a:themeElements>
    <a:clrScheme name="PROCEPT 1">
      <a:dk1>
        <a:srgbClr val="53565A"/>
      </a:dk1>
      <a:lt1>
        <a:srgbClr val="FFFFFF"/>
      </a:lt1>
      <a:dk2>
        <a:srgbClr val="000000"/>
      </a:dk2>
      <a:lt2>
        <a:srgbClr val="53565A"/>
      </a:lt2>
      <a:accent1>
        <a:srgbClr val="0076CF"/>
      </a:accent1>
      <a:accent2>
        <a:srgbClr val="FFCE34"/>
      </a:accent2>
      <a:accent3>
        <a:srgbClr val="F4633A"/>
      </a:accent3>
      <a:accent4>
        <a:srgbClr val="00CFB4"/>
      </a:accent4>
      <a:accent5>
        <a:srgbClr val="00A2D0"/>
      </a:accent5>
      <a:accent6>
        <a:srgbClr val="424CB9"/>
      </a:accent6>
      <a:hlink>
        <a:srgbClr val="0076CF"/>
      </a:hlink>
      <a:folHlink>
        <a:srgbClr val="424CB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F186F6-0518-4472-B304-8BCF234005B8}" vid="{68F6544D-F94B-40BA-ABAF-70A3F7D45474}"/>
    </a:ext>
  </a:extLst>
</a:theme>
</file>

<file path=ppt/theme/theme6.xml><?xml version="1.0" encoding="utf-8"?>
<a:theme xmlns:a="http://schemas.openxmlformats.org/drawingml/2006/main" name="Back Cov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F186F6-0518-4472-B304-8BCF234005B8}" vid="{7A6DD52D-B65D-4D35-945E-AF65018A993E}"/>
    </a:ext>
  </a:extLst>
</a:theme>
</file>

<file path=ppt/theme/theme7.xml><?xml version="1.0" encoding="utf-8"?>
<a:theme xmlns:a="http://schemas.openxmlformats.org/drawingml/2006/main" name="1_Back Cov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F186F6-0518-4472-B304-8BCF234005B8}" vid="{7A6DD52D-B65D-4D35-945E-AF65018A993E}"/>
    </a:ext>
  </a:extLst>
</a:theme>
</file>

<file path=ppt/theme/theme8.xml><?xml version="1.0" encoding="utf-8"?>
<a:theme xmlns:a="http://schemas.openxmlformats.org/drawingml/2006/main" name="3_Interior Slide">
  <a:themeElements>
    <a:clrScheme name="PROCEPT 1">
      <a:dk1>
        <a:srgbClr val="53565A"/>
      </a:dk1>
      <a:lt1>
        <a:srgbClr val="FFFFFF"/>
      </a:lt1>
      <a:dk2>
        <a:srgbClr val="000000"/>
      </a:dk2>
      <a:lt2>
        <a:srgbClr val="53565A"/>
      </a:lt2>
      <a:accent1>
        <a:srgbClr val="0076CF"/>
      </a:accent1>
      <a:accent2>
        <a:srgbClr val="FFCE34"/>
      </a:accent2>
      <a:accent3>
        <a:srgbClr val="F4633A"/>
      </a:accent3>
      <a:accent4>
        <a:srgbClr val="00CFB4"/>
      </a:accent4>
      <a:accent5>
        <a:srgbClr val="00A2D0"/>
      </a:accent5>
      <a:accent6>
        <a:srgbClr val="424CB9"/>
      </a:accent6>
      <a:hlink>
        <a:srgbClr val="0076CF"/>
      </a:hlink>
      <a:folHlink>
        <a:srgbClr val="424CB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F186F6-0518-4472-B304-8BCF234005B8}" vid="{B880201B-4464-49A7-A0C4-79FA3CAAD52E}"/>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4983</TotalTime>
  <Words>1855</Words>
  <Application>Microsoft Macintosh PowerPoint</Application>
  <PresentationFormat>Widescreen</PresentationFormat>
  <Paragraphs>193</Paragraphs>
  <Slides>16</Slides>
  <Notes>10</Notes>
  <HiddenSlides>0</HiddenSlides>
  <MMClips>0</MMClips>
  <ScaleCrop>false</ScaleCrop>
  <HeadingPairs>
    <vt:vector size="6" baseType="variant">
      <vt:variant>
        <vt:lpstr>Fonts Used</vt:lpstr>
      </vt:variant>
      <vt:variant>
        <vt:i4>10</vt:i4>
      </vt:variant>
      <vt:variant>
        <vt:lpstr>Theme</vt:lpstr>
      </vt:variant>
      <vt:variant>
        <vt:i4>19</vt:i4>
      </vt:variant>
      <vt:variant>
        <vt:lpstr>Slide Titles</vt:lpstr>
      </vt:variant>
      <vt:variant>
        <vt:i4>16</vt:i4>
      </vt:variant>
    </vt:vector>
  </HeadingPairs>
  <TitlesOfParts>
    <vt:vector size="45" baseType="lpstr">
      <vt:lpstr>Aptos</vt:lpstr>
      <vt:lpstr>Arial</vt:lpstr>
      <vt:lpstr>Calibri</vt:lpstr>
      <vt:lpstr>Calibri</vt:lpstr>
      <vt:lpstr>Century Gothic</vt:lpstr>
      <vt:lpstr>Helvetica</vt:lpstr>
      <vt:lpstr>Roboto</vt:lpstr>
      <vt:lpstr>Slack-Lato</vt:lpstr>
      <vt:lpstr>Tw Cen MT</vt:lpstr>
      <vt:lpstr>Wingdings</vt:lpstr>
      <vt:lpstr>2_Cover Slide- Confidential</vt:lpstr>
      <vt:lpstr>Divider Slide</vt:lpstr>
      <vt:lpstr>1_Divider Slide - Confidential</vt:lpstr>
      <vt:lpstr>1_Interior Slide</vt:lpstr>
      <vt:lpstr>1_Interior Slide-Confidential</vt:lpstr>
      <vt:lpstr>Back Cover</vt:lpstr>
      <vt:lpstr>1_Back Cover</vt:lpstr>
      <vt:lpstr>3_Interior Slide</vt:lpstr>
      <vt:lpstr>2_Custom Design</vt:lpstr>
      <vt:lpstr>8_Custom Design</vt:lpstr>
      <vt:lpstr>9_Custom Design</vt:lpstr>
      <vt:lpstr>4_Custom Design</vt:lpstr>
      <vt:lpstr>1_Cover Slide</vt:lpstr>
      <vt:lpstr>2_Cover Slide</vt:lpstr>
      <vt:lpstr>10_Custom Design</vt:lpstr>
      <vt:lpstr>11_Custom Design</vt:lpstr>
      <vt:lpstr>5_Custom Design</vt:lpstr>
      <vt:lpstr>3_Cover Slide</vt:lpstr>
      <vt:lpstr>12_Custom Design</vt:lpstr>
      <vt:lpstr>Elevating the Standard of Care  for Benign Prostatic Hyperplasia (BPH) Treatment</vt:lpstr>
      <vt:lpstr>PowerPoint Presentation</vt:lpstr>
      <vt:lpstr>Lower Urinary Tract Symptoms Due to BPH</vt:lpstr>
      <vt:lpstr>PowerPoint Presentation</vt:lpstr>
      <vt:lpstr>PowerPoint Presentation</vt:lpstr>
      <vt:lpstr>PowerPoint Presentation</vt:lpstr>
      <vt:lpstr>JOIN THE MOMENTUM</vt:lpstr>
      <vt:lpstr>JOIN THE MOMENTUM</vt:lpstr>
      <vt:lpstr>PowerPoint Presentation</vt:lpstr>
      <vt:lpstr>PowerPoint Presentation</vt:lpstr>
      <vt:lpstr>Aquablation Therapy Procedure  Animation Video</vt:lpstr>
      <vt:lpstr>What to Expect After Aquablation Therapy</vt:lpstr>
      <vt:lpstr>My Experience With Aquablation Therapy</vt:lpstr>
      <vt:lpstr>Howards Journey with BPH – Patient Testimonial</vt:lpstr>
      <vt:lpstr>[Recommend Inserting Slide About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MAN NOT JUST HIS PROSTATE</dc:title>
  <dc:creator>SPRIG Consulting</dc:creator>
  <cp:lastModifiedBy>Barbara Leal</cp:lastModifiedBy>
  <cp:revision>110</cp:revision>
  <dcterms:created xsi:type="dcterms:W3CDTF">2020-05-15T03:40:15Z</dcterms:created>
  <dcterms:modified xsi:type="dcterms:W3CDTF">2026-05-19T21:02:24Z</dcterms:modified>
</cp:coreProperties>
</file>