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256" r:id="rId2"/>
    <p:sldId id="258" r:id="rId3"/>
    <p:sldId id="259" r:id="rId4"/>
    <p:sldId id="260" r:id="rId5"/>
    <p:sldId id="261" r:id="rId6"/>
    <p:sldId id="289" r:id="rId7"/>
    <p:sldId id="288" r:id="rId8"/>
    <p:sldId id="266" r:id="rId9"/>
    <p:sldId id="281" r:id="rId10"/>
    <p:sldId id="262" r:id="rId11"/>
    <p:sldId id="1885" r:id="rId12"/>
    <p:sldId id="293" r:id="rId13"/>
    <p:sldId id="294" r:id="rId14"/>
    <p:sldId id="1886" r:id="rId15"/>
    <p:sldId id="274" r:id="rId16"/>
    <p:sldId id="292" r:id="rId17"/>
    <p:sldId id="275" r:id="rId18"/>
    <p:sldId id="277" r:id="rId19"/>
    <p:sldId id="1884" r:id="rId20"/>
    <p:sldId id="286" r:id="rId21"/>
    <p:sldId id="1887" r:id="rId22"/>
    <p:sldId id="291" r:id="rId23"/>
    <p:sldId id="280" r:id="rId24"/>
    <p:sldId id="285" r:id="rId25"/>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53565A"/>
        </a:solidFill>
        <a:effectLst/>
        <a:uFillTx/>
        <a:latin typeface="Century Gothic"/>
        <a:ea typeface="Century Gothic"/>
        <a:cs typeface="Century Gothic"/>
        <a:sym typeface="Century Gothic"/>
      </a:defRPr>
    </a:lvl1pPr>
    <a:lvl2pPr marL="0" marR="0" indent="457200" algn="l" defTabSz="9144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53565A"/>
        </a:solidFill>
        <a:effectLst/>
        <a:uFillTx/>
        <a:latin typeface="Century Gothic"/>
        <a:ea typeface="Century Gothic"/>
        <a:cs typeface="Century Gothic"/>
        <a:sym typeface="Century Gothic"/>
      </a:defRPr>
    </a:lvl2pPr>
    <a:lvl3pPr marL="0" marR="0" indent="914400" algn="l" defTabSz="9144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53565A"/>
        </a:solidFill>
        <a:effectLst/>
        <a:uFillTx/>
        <a:latin typeface="Century Gothic"/>
        <a:ea typeface="Century Gothic"/>
        <a:cs typeface="Century Gothic"/>
        <a:sym typeface="Century Gothic"/>
      </a:defRPr>
    </a:lvl3pPr>
    <a:lvl4pPr marL="0" marR="0" indent="1371600" algn="l" defTabSz="9144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53565A"/>
        </a:solidFill>
        <a:effectLst/>
        <a:uFillTx/>
        <a:latin typeface="Century Gothic"/>
        <a:ea typeface="Century Gothic"/>
        <a:cs typeface="Century Gothic"/>
        <a:sym typeface="Century Gothic"/>
      </a:defRPr>
    </a:lvl4pPr>
    <a:lvl5pPr marL="0" marR="0" indent="1828800" algn="l" defTabSz="9144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53565A"/>
        </a:solidFill>
        <a:effectLst/>
        <a:uFillTx/>
        <a:latin typeface="Century Gothic"/>
        <a:ea typeface="Century Gothic"/>
        <a:cs typeface="Century Gothic"/>
        <a:sym typeface="Century Gothic"/>
      </a:defRPr>
    </a:lvl5pPr>
    <a:lvl6pPr marL="0" marR="0" indent="2286000" algn="l" defTabSz="9144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53565A"/>
        </a:solidFill>
        <a:effectLst/>
        <a:uFillTx/>
        <a:latin typeface="Century Gothic"/>
        <a:ea typeface="Century Gothic"/>
        <a:cs typeface="Century Gothic"/>
        <a:sym typeface="Century Gothic"/>
      </a:defRPr>
    </a:lvl6pPr>
    <a:lvl7pPr marL="0" marR="0" indent="2743200" algn="l" defTabSz="9144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53565A"/>
        </a:solidFill>
        <a:effectLst/>
        <a:uFillTx/>
        <a:latin typeface="Century Gothic"/>
        <a:ea typeface="Century Gothic"/>
        <a:cs typeface="Century Gothic"/>
        <a:sym typeface="Century Gothic"/>
      </a:defRPr>
    </a:lvl7pPr>
    <a:lvl8pPr marL="0" marR="0" indent="3200400" algn="l" defTabSz="9144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53565A"/>
        </a:solidFill>
        <a:effectLst/>
        <a:uFillTx/>
        <a:latin typeface="Century Gothic"/>
        <a:ea typeface="Century Gothic"/>
        <a:cs typeface="Century Gothic"/>
        <a:sym typeface="Century Gothic"/>
      </a:defRPr>
    </a:lvl8pPr>
    <a:lvl9pPr marL="0" marR="0" indent="3657600" algn="l" defTabSz="9144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53565A"/>
        </a:solidFill>
        <a:effectLst/>
        <a:uFillTx/>
        <a:latin typeface="Century Gothic"/>
        <a:ea typeface="Century Gothic"/>
        <a:cs typeface="Century Gothic"/>
        <a:sym typeface="Century Gothic"/>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9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Century Gothic"/>
          <a:ea typeface="Century Gothic"/>
          <a:cs typeface="Century Gothic"/>
        </a:font>
        <a:srgbClr val="53565A"/>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BEE"/>
          </a:solidFill>
        </a:fill>
      </a:tcStyle>
    </a:wholeTbl>
    <a:band2H>
      <a:tcTxStyle/>
      <a:tcStyle>
        <a:tcBdr/>
        <a:fill>
          <a:solidFill>
            <a:srgbClr val="E7EEF7"/>
          </a:solidFill>
        </a:fill>
      </a:tcStyle>
    </a:band2H>
    <a:firstCol>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Century Gothic"/>
          <a:ea typeface="Century Gothic"/>
          <a:cs typeface="Century Gothic"/>
        </a:font>
        <a:srgbClr val="53565A"/>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BE4CA"/>
          </a:solidFill>
        </a:fill>
      </a:tcStyle>
    </a:wholeTbl>
    <a:band2H>
      <a:tcTxStyle/>
      <a:tcStyle>
        <a:tcBdr/>
        <a:fill>
          <a:solidFill>
            <a:srgbClr val="FDF2E7"/>
          </a:solidFill>
        </a:fill>
      </a:tcStyle>
    </a:band2H>
    <a:firstCol>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Century Gothic"/>
          <a:ea typeface="Century Gothic"/>
          <a:cs typeface="Century Gothic"/>
        </a:font>
        <a:srgbClr val="53565A"/>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DCBDB"/>
          </a:solidFill>
        </a:fill>
      </a:tcStyle>
    </a:wholeTbl>
    <a:band2H>
      <a:tcTxStyle/>
      <a:tcStyle>
        <a:tcBdr/>
        <a:fill>
          <a:solidFill>
            <a:srgbClr val="EFE7EE"/>
          </a:solidFill>
        </a:fill>
      </a:tcStyle>
    </a:band2H>
    <a:firstCol>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Century Gothic"/>
          <a:ea typeface="Century Gothic"/>
          <a:cs typeface="Century Gothic"/>
        </a:font>
        <a:srgbClr val="53565A"/>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
          <a:latin typeface="Century Gothic"/>
          <a:ea typeface="Century Gothic"/>
          <a:cs typeface="Century Gothic"/>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entury Gothic"/>
          <a:ea typeface="Century Gothic"/>
          <a:cs typeface="Century Gothic"/>
        </a:font>
        <a:srgbClr val="53565A"/>
      </a:tcTxStyle>
      <a:tcStyle>
        <a:tcBdr>
          <a:left>
            <a:ln w="12700" cap="flat">
              <a:noFill/>
              <a:miter lim="400000"/>
            </a:ln>
          </a:left>
          <a:right>
            <a:ln w="12700" cap="flat">
              <a:noFill/>
              <a:miter lim="400000"/>
            </a:ln>
          </a:right>
          <a:top>
            <a:ln w="50800" cap="flat">
              <a:solidFill>
                <a:srgbClr val="53565A"/>
              </a:solidFill>
              <a:prstDash val="solid"/>
              <a:round/>
            </a:ln>
          </a:top>
          <a:bottom>
            <a:ln w="25400" cap="flat">
              <a:solidFill>
                <a:srgbClr val="53565A"/>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entury Gothic"/>
          <a:ea typeface="Century Gothic"/>
          <a:cs typeface="Century Gothic"/>
        </a:font>
        <a:srgbClr val="FFFFFF"/>
      </a:tcTxStyle>
      <a:tcStyle>
        <a:tcBdr>
          <a:left>
            <a:ln w="12700" cap="flat">
              <a:noFill/>
              <a:miter lim="400000"/>
            </a:ln>
          </a:left>
          <a:right>
            <a:ln w="12700" cap="flat">
              <a:noFill/>
              <a:miter lim="400000"/>
            </a:ln>
          </a:right>
          <a:top>
            <a:ln w="25400" cap="flat">
              <a:solidFill>
                <a:srgbClr val="53565A"/>
              </a:solidFill>
              <a:prstDash val="solid"/>
              <a:round/>
            </a:ln>
          </a:top>
          <a:bottom>
            <a:ln w="25400" cap="flat">
              <a:solidFill>
                <a:srgbClr val="53565A"/>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entury Gothic"/>
          <a:ea typeface="Century Gothic"/>
          <a:cs typeface="Century Gothic"/>
        </a:font>
        <a:srgbClr val="53565A"/>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0D0"/>
          </a:solidFill>
        </a:fill>
      </a:tcStyle>
    </a:wholeTbl>
    <a:band2H>
      <a:tcTxStyle/>
      <a:tcStyle>
        <a:tcBdr/>
        <a:fill>
          <a:solidFill>
            <a:srgbClr val="E9E9E9"/>
          </a:solidFill>
        </a:fill>
      </a:tcStyle>
    </a:band2H>
    <a:firstCol>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3565A"/>
          </a:solidFill>
        </a:fill>
      </a:tcStyle>
    </a:firstCol>
    <a:la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3565A"/>
          </a:solidFill>
        </a:fill>
      </a:tcStyle>
    </a:lastRow>
    <a:fir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3565A"/>
          </a:solidFill>
        </a:fill>
      </a:tcStyle>
    </a:firstRow>
  </a:tblStyle>
  <a:tblStyle styleId="{2708684C-4D16-4618-839F-0558EEFCDFE6}" styleName="">
    <a:tblBg/>
    <a:wholeTbl>
      <a:tcTxStyle b="off" i="off">
        <a:font>
          <a:latin typeface="Century Gothic"/>
          <a:ea typeface="Century Gothic"/>
          <a:cs typeface="Century Gothic"/>
        </a:font>
        <a:srgbClr val="53565A"/>
      </a:tcTxStyle>
      <a:tcStyle>
        <a:tcBdr>
          <a:left>
            <a:ln w="12700" cap="flat">
              <a:solidFill>
                <a:srgbClr val="53565A"/>
              </a:solidFill>
              <a:prstDash val="solid"/>
              <a:round/>
            </a:ln>
          </a:left>
          <a:right>
            <a:ln w="12700" cap="flat">
              <a:solidFill>
                <a:srgbClr val="53565A"/>
              </a:solidFill>
              <a:prstDash val="solid"/>
              <a:round/>
            </a:ln>
          </a:right>
          <a:top>
            <a:ln w="12700" cap="flat">
              <a:solidFill>
                <a:srgbClr val="53565A"/>
              </a:solidFill>
              <a:prstDash val="solid"/>
              <a:round/>
            </a:ln>
          </a:top>
          <a:bottom>
            <a:ln w="12700" cap="flat">
              <a:solidFill>
                <a:srgbClr val="53565A"/>
              </a:solidFill>
              <a:prstDash val="solid"/>
              <a:round/>
            </a:ln>
          </a:bottom>
          <a:insideH>
            <a:ln w="12700" cap="flat">
              <a:solidFill>
                <a:srgbClr val="53565A"/>
              </a:solidFill>
              <a:prstDash val="solid"/>
              <a:round/>
            </a:ln>
          </a:insideH>
          <a:insideV>
            <a:ln w="12700" cap="flat">
              <a:solidFill>
                <a:srgbClr val="53565A"/>
              </a:solidFill>
              <a:prstDash val="solid"/>
              <a:round/>
            </a:ln>
          </a:insideV>
        </a:tcBdr>
        <a:fill>
          <a:solidFill>
            <a:srgbClr val="53565A">
              <a:alpha val="20000"/>
            </a:srgbClr>
          </a:solidFill>
        </a:fill>
      </a:tcStyle>
    </a:wholeTbl>
    <a:band2H>
      <a:tcTxStyle/>
      <a:tcStyle>
        <a:tcBdr/>
        <a:fill>
          <a:solidFill>
            <a:srgbClr val="FFFFFF"/>
          </a:solidFill>
        </a:fill>
      </a:tcStyle>
    </a:band2H>
    <a:firstCol>
      <a:tcTxStyle b="on" i="off">
        <a:font>
          <a:latin typeface="Century Gothic"/>
          <a:ea typeface="Century Gothic"/>
          <a:cs typeface="Century Gothic"/>
        </a:font>
        <a:srgbClr val="53565A"/>
      </a:tcTxStyle>
      <a:tcStyle>
        <a:tcBdr>
          <a:left>
            <a:ln w="12700" cap="flat">
              <a:solidFill>
                <a:srgbClr val="53565A"/>
              </a:solidFill>
              <a:prstDash val="solid"/>
              <a:round/>
            </a:ln>
          </a:left>
          <a:right>
            <a:ln w="12700" cap="flat">
              <a:solidFill>
                <a:srgbClr val="53565A"/>
              </a:solidFill>
              <a:prstDash val="solid"/>
              <a:round/>
            </a:ln>
          </a:right>
          <a:top>
            <a:ln w="12700" cap="flat">
              <a:solidFill>
                <a:srgbClr val="53565A"/>
              </a:solidFill>
              <a:prstDash val="solid"/>
              <a:round/>
            </a:ln>
          </a:top>
          <a:bottom>
            <a:ln w="12700" cap="flat">
              <a:solidFill>
                <a:srgbClr val="53565A"/>
              </a:solidFill>
              <a:prstDash val="solid"/>
              <a:round/>
            </a:ln>
          </a:bottom>
          <a:insideH>
            <a:ln w="12700" cap="flat">
              <a:solidFill>
                <a:srgbClr val="53565A"/>
              </a:solidFill>
              <a:prstDash val="solid"/>
              <a:round/>
            </a:ln>
          </a:insideH>
          <a:insideV>
            <a:ln w="12700" cap="flat">
              <a:solidFill>
                <a:srgbClr val="53565A"/>
              </a:solidFill>
              <a:prstDash val="solid"/>
              <a:round/>
            </a:ln>
          </a:insideV>
        </a:tcBdr>
        <a:fill>
          <a:solidFill>
            <a:srgbClr val="53565A">
              <a:alpha val="20000"/>
            </a:srgbClr>
          </a:solidFill>
        </a:fill>
      </a:tcStyle>
    </a:firstCol>
    <a:lastRow>
      <a:tcTxStyle b="on" i="off">
        <a:font>
          <a:latin typeface="Century Gothic"/>
          <a:ea typeface="Century Gothic"/>
          <a:cs typeface="Century Gothic"/>
        </a:font>
        <a:srgbClr val="53565A"/>
      </a:tcTxStyle>
      <a:tcStyle>
        <a:tcBdr>
          <a:left>
            <a:ln w="12700" cap="flat">
              <a:solidFill>
                <a:srgbClr val="53565A"/>
              </a:solidFill>
              <a:prstDash val="solid"/>
              <a:round/>
            </a:ln>
          </a:left>
          <a:right>
            <a:ln w="12700" cap="flat">
              <a:solidFill>
                <a:srgbClr val="53565A"/>
              </a:solidFill>
              <a:prstDash val="solid"/>
              <a:round/>
            </a:ln>
          </a:right>
          <a:top>
            <a:ln w="50800" cap="flat">
              <a:solidFill>
                <a:srgbClr val="53565A"/>
              </a:solidFill>
              <a:prstDash val="solid"/>
              <a:round/>
            </a:ln>
          </a:top>
          <a:bottom>
            <a:ln w="12700" cap="flat">
              <a:solidFill>
                <a:srgbClr val="53565A"/>
              </a:solidFill>
              <a:prstDash val="solid"/>
              <a:round/>
            </a:ln>
          </a:bottom>
          <a:insideH>
            <a:ln w="12700" cap="flat">
              <a:solidFill>
                <a:srgbClr val="53565A"/>
              </a:solidFill>
              <a:prstDash val="solid"/>
              <a:round/>
            </a:ln>
          </a:insideH>
          <a:insideV>
            <a:ln w="12700" cap="flat">
              <a:solidFill>
                <a:srgbClr val="53565A"/>
              </a:solidFill>
              <a:prstDash val="solid"/>
              <a:round/>
            </a:ln>
          </a:insideV>
        </a:tcBdr>
        <a:fill>
          <a:noFill/>
        </a:fill>
      </a:tcStyle>
    </a:lastRow>
    <a:firstRow>
      <a:tcTxStyle b="on" i="off">
        <a:font>
          <a:latin typeface="Century Gothic"/>
          <a:ea typeface="Century Gothic"/>
          <a:cs typeface="Century Gothic"/>
        </a:font>
        <a:srgbClr val="53565A"/>
      </a:tcTxStyle>
      <a:tcStyle>
        <a:tcBdr>
          <a:left>
            <a:ln w="12700" cap="flat">
              <a:solidFill>
                <a:srgbClr val="53565A"/>
              </a:solidFill>
              <a:prstDash val="solid"/>
              <a:round/>
            </a:ln>
          </a:left>
          <a:right>
            <a:ln w="12700" cap="flat">
              <a:solidFill>
                <a:srgbClr val="53565A"/>
              </a:solidFill>
              <a:prstDash val="solid"/>
              <a:round/>
            </a:ln>
          </a:right>
          <a:top>
            <a:ln w="12700" cap="flat">
              <a:solidFill>
                <a:srgbClr val="53565A"/>
              </a:solidFill>
              <a:prstDash val="solid"/>
              <a:round/>
            </a:ln>
          </a:top>
          <a:bottom>
            <a:ln w="25400" cap="flat">
              <a:solidFill>
                <a:srgbClr val="53565A"/>
              </a:solidFill>
              <a:prstDash val="solid"/>
              <a:round/>
            </a:ln>
          </a:bottom>
          <a:insideH>
            <a:ln w="12700" cap="flat">
              <a:solidFill>
                <a:srgbClr val="53565A"/>
              </a:solidFill>
              <a:prstDash val="solid"/>
              <a:round/>
            </a:ln>
          </a:insideH>
          <a:insideV>
            <a:ln w="12700" cap="flat">
              <a:solidFill>
                <a:srgbClr val="53565A"/>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19" autoAdjust="0"/>
    <p:restoredTop sz="84384"/>
  </p:normalViewPr>
  <p:slideViewPr>
    <p:cSldViewPr snapToGrid="0">
      <p:cViewPr varScale="1">
        <p:scale>
          <a:sx n="106" d="100"/>
          <a:sy n="106" d="100"/>
        </p:scale>
        <p:origin x="1680" y="18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4" name="Shape 264"/>
          <p:cNvSpPr>
            <a:spLocks noGrp="1" noRot="1" noChangeAspect="1"/>
          </p:cNvSpPr>
          <p:nvPr>
            <p:ph type="sldImg"/>
          </p:nvPr>
        </p:nvSpPr>
        <p:spPr>
          <a:xfrm>
            <a:off x="1143000" y="685800"/>
            <a:ext cx="4572000" cy="3429000"/>
          </a:xfrm>
          <a:prstGeom prst="rect">
            <a:avLst/>
          </a:prstGeom>
        </p:spPr>
        <p:txBody>
          <a:bodyPr/>
          <a:lstStyle/>
          <a:p>
            <a:endParaRPr/>
          </a:p>
        </p:txBody>
      </p:sp>
      <p:sp>
        <p:nvSpPr>
          <p:cNvPr id="265" name="Shape 26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Aptos"/>
      </a:defRPr>
    </a:lvl1pPr>
    <a:lvl2pPr indent="228600" latinLnBrk="0">
      <a:defRPr sz="1200">
        <a:latin typeface="+mj-lt"/>
        <a:ea typeface="+mj-ea"/>
        <a:cs typeface="+mj-cs"/>
        <a:sym typeface="Aptos"/>
      </a:defRPr>
    </a:lvl2pPr>
    <a:lvl3pPr indent="457200" latinLnBrk="0">
      <a:defRPr sz="1200">
        <a:latin typeface="+mj-lt"/>
        <a:ea typeface="+mj-ea"/>
        <a:cs typeface="+mj-cs"/>
        <a:sym typeface="Aptos"/>
      </a:defRPr>
    </a:lvl3pPr>
    <a:lvl4pPr indent="685800" latinLnBrk="0">
      <a:defRPr sz="1200">
        <a:latin typeface="+mj-lt"/>
        <a:ea typeface="+mj-ea"/>
        <a:cs typeface="+mj-cs"/>
        <a:sym typeface="Aptos"/>
      </a:defRPr>
    </a:lvl4pPr>
    <a:lvl5pPr indent="914400" latinLnBrk="0">
      <a:defRPr sz="1200">
        <a:latin typeface="+mj-lt"/>
        <a:ea typeface="+mj-ea"/>
        <a:cs typeface="+mj-cs"/>
        <a:sym typeface="Aptos"/>
      </a:defRPr>
    </a:lvl5pPr>
    <a:lvl6pPr indent="1143000" latinLnBrk="0">
      <a:defRPr sz="1200">
        <a:latin typeface="+mj-lt"/>
        <a:ea typeface="+mj-ea"/>
        <a:cs typeface="+mj-cs"/>
        <a:sym typeface="Aptos"/>
      </a:defRPr>
    </a:lvl6pPr>
    <a:lvl7pPr indent="1371600" latinLnBrk="0">
      <a:defRPr sz="1200">
        <a:latin typeface="+mj-lt"/>
        <a:ea typeface="+mj-ea"/>
        <a:cs typeface="+mj-cs"/>
        <a:sym typeface="Aptos"/>
      </a:defRPr>
    </a:lvl7pPr>
    <a:lvl8pPr indent="1600200" latinLnBrk="0">
      <a:defRPr sz="1200">
        <a:latin typeface="+mj-lt"/>
        <a:ea typeface="+mj-ea"/>
        <a:cs typeface="+mj-cs"/>
        <a:sym typeface="Aptos"/>
      </a:defRPr>
    </a:lvl8pPr>
    <a:lvl9pPr indent="1828800" latinLnBrk="0">
      <a:defRPr sz="1200">
        <a:latin typeface="+mj-lt"/>
        <a:ea typeface="+mj-ea"/>
        <a:cs typeface="+mj-cs"/>
        <a:sym typeface="Apto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70529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5744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37273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62648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05920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 name="Shape 655"/>
          <p:cNvSpPr>
            <a:spLocks noGrp="1" noRot="1" noChangeAspect="1"/>
          </p:cNvSpPr>
          <p:nvPr>
            <p:ph type="sldImg"/>
          </p:nvPr>
        </p:nvSpPr>
        <p:spPr>
          <a:xfrm>
            <a:off x="381000" y="685800"/>
            <a:ext cx="6096000" cy="3429000"/>
          </a:xfrm>
          <a:prstGeom prst="rect">
            <a:avLst/>
          </a:prstGeom>
        </p:spPr>
        <p:txBody>
          <a:bodyPr/>
          <a:lstStyle/>
          <a:p>
            <a:endParaRPr/>
          </a:p>
        </p:txBody>
      </p:sp>
      <p:sp>
        <p:nvSpPr>
          <p:cNvPr id="656" name="Shape 656"/>
          <p:cNvSpPr>
            <a:spLocks noGrp="1"/>
          </p:cNvSpPr>
          <p:nvPr>
            <p:ph type="body" sz="quarter" idx="1"/>
          </p:nvPr>
        </p:nvSpPr>
        <p:spPr>
          <a:prstGeom prst="rect">
            <a:avLst/>
          </a:prstGeom>
        </p:spPr>
        <p:txBody>
          <a:bodyPr/>
          <a:lstStyle>
            <a:lvl1pPr>
              <a:defRPr>
                <a:latin typeface="Calibri"/>
                <a:ea typeface="Calibri"/>
                <a:cs typeface="Calibri"/>
                <a:sym typeface="Calibri"/>
              </a:defRPr>
            </a:lvl1pPr>
          </a:lstStyle>
          <a:p>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381000" y="685800"/>
            <a:ext cx="6096000" cy="3429000"/>
          </a:xfrm>
          <a:prstGeom prst="rect">
            <a:avLst/>
          </a:prstGeom>
        </p:spPr>
        <p:txBody>
          <a:bodyPr/>
          <a:lstStyle/>
          <a:p>
            <a:endParaRPr/>
          </a:p>
        </p:txBody>
      </p:sp>
      <p:sp>
        <p:nvSpPr>
          <p:cNvPr id="662" name="Shape 662"/>
          <p:cNvSpPr>
            <a:spLocks noGrp="1"/>
          </p:cNvSpPr>
          <p:nvPr>
            <p:ph type="body" sz="quarter" idx="1"/>
          </p:nvPr>
        </p:nvSpPr>
        <p:spPr>
          <a:prstGeom prst="rect">
            <a:avLst/>
          </a:prstGeom>
        </p:spPr>
        <p:txBody>
          <a:bodyPr/>
          <a:lstStyle>
            <a:lvl1pPr>
              <a:defRPr>
                <a:latin typeface="Calibri"/>
                <a:ea typeface="Calibri"/>
                <a:cs typeface="Calibri"/>
                <a:sym typeface="Calibri"/>
              </a:defRPr>
            </a:lvl1pPr>
          </a:lstStyle>
          <a:p>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11978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fontAlgn="auto" latinLnBrk="0" hangingPunct="0">
              <a:lnSpc>
                <a:spcPct val="100000"/>
              </a:lnSpc>
              <a:spcBef>
                <a:spcPts val="0"/>
              </a:spcBef>
              <a:spcAft>
                <a:spcPts val="0"/>
              </a:spcAft>
              <a:buClrTx/>
              <a:buSzTx/>
              <a:buFontTx/>
              <a:buNone/>
              <a:tabLst/>
            </a:pPr>
            <a:endParaRPr lang="en-US" dirty="0"/>
          </a:p>
        </p:txBody>
      </p:sp>
    </p:spTree>
    <p:extLst>
      <p:ext uri="{BB962C8B-B14F-4D97-AF65-F5344CB8AC3E}">
        <p14:creationId xmlns:p14="http://schemas.microsoft.com/office/powerpoint/2010/main" val="3882598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28113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77810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56830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5489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 name="Shape 581"/>
          <p:cNvSpPr>
            <a:spLocks noGrp="1" noRot="1" noChangeAspect="1"/>
          </p:cNvSpPr>
          <p:nvPr>
            <p:ph type="sldImg"/>
          </p:nvPr>
        </p:nvSpPr>
        <p:spPr>
          <a:xfrm>
            <a:off x="381000" y="685800"/>
            <a:ext cx="6096000" cy="3429000"/>
          </a:xfrm>
          <a:prstGeom prst="rect">
            <a:avLst/>
          </a:prstGeom>
        </p:spPr>
        <p:txBody>
          <a:bodyPr/>
          <a:lstStyle/>
          <a:p>
            <a:endParaRPr/>
          </a:p>
        </p:txBody>
      </p:sp>
      <p:sp>
        <p:nvSpPr>
          <p:cNvPr id="582" name="Shape 582"/>
          <p:cNvSpPr>
            <a:spLocks noGrp="1"/>
          </p:cNvSpPr>
          <p:nvPr>
            <p:ph type="body" sz="quarter" idx="1"/>
          </p:nvPr>
        </p:nvSpPr>
        <p:spPr>
          <a:prstGeom prst="rect">
            <a:avLst/>
          </a:prstGeom>
        </p:spPr>
        <p:txBody>
          <a:bodyPr/>
          <a:lstStyle/>
          <a:p>
            <a:pPr>
              <a:defRPr>
                <a:latin typeface="Calibri"/>
                <a:ea typeface="Calibri"/>
                <a:cs typeface="Calibri"/>
                <a:sym typeface="Calibri"/>
              </a:defRPr>
            </a:pPr>
            <a:endParaRPr dirty="0"/>
          </a:p>
        </p:txBody>
      </p:sp>
    </p:spTree>
    <p:extLst>
      <p:ext uri="{BB962C8B-B14F-4D97-AF65-F5344CB8AC3E}">
        <p14:creationId xmlns:p14="http://schemas.microsoft.com/office/powerpoint/2010/main" val="3233393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 name="Shape 581"/>
          <p:cNvSpPr>
            <a:spLocks noGrp="1" noRot="1" noChangeAspect="1"/>
          </p:cNvSpPr>
          <p:nvPr>
            <p:ph type="sldImg"/>
          </p:nvPr>
        </p:nvSpPr>
        <p:spPr>
          <a:xfrm>
            <a:off x="381000" y="685800"/>
            <a:ext cx="6096000" cy="3429000"/>
          </a:xfrm>
          <a:prstGeom prst="rect">
            <a:avLst/>
          </a:prstGeom>
        </p:spPr>
        <p:txBody>
          <a:bodyPr/>
          <a:lstStyle/>
          <a:p>
            <a:endParaRPr/>
          </a:p>
        </p:txBody>
      </p:sp>
      <p:sp>
        <p:nvSpPr>
          <p:cNvPr id="582" name="Shape 582"/>
          <p:cNvSpPr>
            <a:spLocks noGrp="1"/>
          </p:cNvSpPr>
          <p:nvPr>
            <p:ph type="body" sz="quarter" idx="1"/>
          </p:nvPr>
        </p:nvSpPr>
        <p:spPr>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latin typeface="Calibri"/>
                <a:ea typeface="Calibri"/>
                <a:cs typeface="Calibri"/>
                <a:sym typeface="Calibri"/>
              </a:defRPr>
            </a:pPr>
            <a:endParaRPr lang="en-US" sz="1200" dirty="0">
              <a:solidFill>
                <a:schemeClr val="tx1"/>
              </a:solidFill>
              <a:latin typeface="Century Gothic" panose="020B0502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hyperlink" Target="https://aquablation.com/" TargetMode="External"/><Relationship Id="rId5" Type="http://schemas.openxmlformats.org/officeDocument/2006/relationships/image" Target="../media/image8.png"/><Relationship Id="rId4" Type="http://schemas.openxmlformats.org/officeDocument/2006/relationships/hyperlink" Target="https://www.procept-biorobotics.com/" TargetMode="Externa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14" name="Picture 5" descr="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03" y="-28426"/>
            <a:ext cx="12202004" cy="6167206"/>
          </a:xfrm>
          <a:prstGeom prst="rect">
            <a:avLst/>
          </a:prstGeom>
          <a:ln w="12700">
            <a:miter lim="400000"/>
          </a:ln>
        </p:spPr>
      </p:pic>
      <p:sp>
        <p:nvSpPr>
          <p:cNvPr id="15" name="TextBox 8"/>
          <p:cNvSpPr txBox="1"/>
          <p:nvPr/>
        </p:nvSpPr>
        <p:spPr>
          <a:xfrm>
            <a:off x="8411458" y="6468810"/>
            <a:ext cx="3513384" cy="231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900" b="0">
                <a:solidFill>
                  <a:srgbClr val="808080"/>
                </a:solidFill>
              </a:defRPr>
            </a:lvl1pPr>
          </a:lstStyle>
          <a:p>
            <a:r>
              <a:t>© 2024 PROCEPT BioRobotics Corporation. All Rights Reserved.</a:t>
            </a:r>
          </a:p>
        </p:txBody>
      </p:sp>
      <p:pic>
        <p:nvPicPr>
          <p:cNvPr id="16" name="Picture 9" descr="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24541" y="234281"/>
            <a:ext cx="2523621" cy="402833"/>
          </a:xfrm>
          <a:prstGeom prst="rect">
            <a:avLst/>
          </a:prstGeom>
          <a:ln w="12700">
            <a:miter lim="400000"/>
          </a:ln>
        </p:spPr>
      </p:pic>
      <p:pic>
        <p:nvPicPr>
          <p:cNvPr id="17" name="Picture 10" descr="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6131" y="6147279"/>
            <a:ext cx="1861867" cy="588272"/>
          </a:xfrm>
          <a:prstGeom prst="rect">
            <a:avLst/>
          </a:prstGeom>
          <a:ln w="12700">
            <a:miter lim="400000"/>
          </a:ln>
        </p:spPr>
      </p:pic>
      <p:sp>
        <p:nvSpPr>
          <p:cNvPr id="18" name="Title Text"/>
          <p:cNvSpPr txBox="1">
            <a:spLocks noGrp="1"/>
          </p:cNvSpPr>
          <p:nvPr>
            <p:ph type="title"/>
          </p:nvPr>
        </p:nvSpPr>
        <p:spPr>
          <a:xfrm>
            <a:off x="1117600" y="1613062"/>
            <a:ext cx="10004929" cy="1493264"/>
          </a:xfrm>
          <a:prstGeom prst="rect">
            <a:avLst/>
          </a:prstGeom>
        </p:spPr>
        <p:txBody>
          <a:bodyPr lIns="45719" tIns="45719" rIns="45719" bIns="45719" anchor="ctr"/>
          <a:lstStyle>
            <a:lvl1pPr defTabSz="914400">
              <a:lnSpc>
                <a:spcPct val="100000"/>
              </a:lnSpc>
              <a:defRPr sz="5300">
                <a:solidFill>
                  <a:srgbClr val="FFFFFF"/>
                </a:solidFill>
              </a:defRPr>
            </a:lvl1pPr>
          </a:lstStyle>
          <a:p>
            <a:r>
              <a:rPr lang="en-US"/>
              <a:t>Click to edit Master title style</a:t>
            </a:r>
            <a:endParaRPr/>
          </a:p>
        </p:txBody>
      </p:sp>
      <p:sp>
        <p:nvSpPr>
          <p:cNvPr id="19" name="Body Level One…"/>
          <p:cNvSpPr txBox="1">
            <a:spLocks noGrp="1"/>
          </p:cNvSpPr>
          <p:nvPr>
            <p:ph type="body" sz="quarter" idx="1"/>
          </p:nvPr>
        </p:nvSpPr>
        <p:spPr>
          <a:xfrm>
            <a:off x="1117600" y="3266125"/>
            <a:ext cx="9192129" cy="844004"/>
          </a:xfrm>
          <a:prstGeom prst="rect">
            <a:avLst/>
          </a:prstGeom>
        </p:spPr>
        <p:txBody>
          <a:bodyPr lIns="45719" tIns="45719" rIns="45719" bIns="45719"/>
          <a:lstStyle>
            <a:lvl1pPr marL="0" indent="0" defTabSz="914400">
              <a:lnSpc>
                <a:spcPct val="100000"/>
              </a:lnSpc>
              <a:spcBef>
                <a:spcPts val="700"/>
              </a:spcBef>
              <a:buSzTx/>
              <a:buFontTx/>
              <a:buNone/>
              <a:defRPr sz="3200">
                <a:solidFill>
                  <a:srgbClr val="F7F7F7"/>
                </a:solidFill>
              </a:defRPr>
            </a:lvl1pPr>
            <a:lvl2pPr marL="783752" indent="-326564" defTabSz="914400">
              <a:lnSpc>
                <a:spcPct val="100000"/>
              </a:lnSpc>
              <a:spcBef>
                <a:spcPts val="700"/>
              </a:spcBef>
              <a:buSzPct val="100000"/>
              <a:buFontTx/>
              <a:buChar char="–"/>
              <a:defRPr sz="3200">
                <a:solidFill>
                  <a:srgbClr val="F7F7F7"/>
                </a:solidFill>
              </a:defRPr>
            </a:lvl2pPr>
            <a:lvl3pPr marL="1219168" indent="-304791" defTabSz="914400">
              <a:lnSpc>
                <a:spcPct val="100000"/>
              </a:lnSpc>
              <a:spcBef>
                <a:spcPts val="700"/>
              </a:spcBef>
              <a:buSzPct val="100000"/>
              <a:buFontTx/>
              <a:buChar char="•"/>
              <a:defRPr sz="3200">
                <a:solidFill>
                  <a:srgbClr val="F7F7F7"/>
                </a:solidFill>
              </a:defRPr>
            </a:lvl3pPr>
            <a:lvl4pPr marL="1737316" indent="-365750" defTabSz="914400">
              <a:lnSpc>
                <a:spcPct val="100000"/>
              </a:lnSpc>
              <a:spcBef>
                <a:spcPts val="700"/>
              </a:spcBef>
              <a:buSzPct val="100000"/>
              <a:buFontTx/>
              <a:buChar char="–"/>
              <a:defRPr sz="3200">
                <a:solidFill>
                  <a:srgbClr val="F7F7F7"/>
                </a:solidFill>
              </a:defRPr>
            </a:lvl4pPr>
            <a:lvl5pPr marL="2194505" indent="-365750" defTabSz="914400">
              <a:lnSpc>
                <a:spcPct val="100000"/>
              </a:lnSpc>
              <a:spcBef>
                <a:spcPts val="700"/>
              </a:spcBef>
              <a:buSzPct val="100000"/>
              <a:buFontTx/>
              <a:buChar char="»"/>
              <a:defRPr sz="3200">
                <a:solidFill>
                  <a:srgbClr val="F7F7F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Custom Layout">
    <p:spTree>
      <p:nvGrpSpPr>
        <p:cNvPr id="1" name=""/>
        <p:cNvGrpSpPr/>
        <p:nvPr/>
      </p:nvGrpSpPr>
      <p:grpSpPr>
        <a:xfrm>
          <a:off x="0" y="0"/>
          <a:ext cx="0" cy="0"/>
          <a:chOff x="0" y="0"/>
          <a:chExt cx="0" cy="0"/>
        </a:xfrm>
      </p:grpSpPr>
      <p:pic>
        <p:nvPicPr>
          <p:cNvPr id="124" name="Picture 2" descr="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792894"/>
            <a:ext cx="12192000" cy="1092200"/>
          </a:xfrm>
          <a:prstGeom prst="rect">
            <a:avLst/>
          </a:prstGeom>
          <a:ln w="12700">
            <a:miter lim="400000"/>
          </a:ln>
        </p:spPr>
      </p:pic>
      <p:graphicFrame>
        <p:nvGraphicFramePr>
          <p:cNvPr id="125" name="Table 9"/>
          <p:cNvGraphicFramePr/>
          <p:nvPr/>
        </p:nvGraphicFramePr>
        <p:xfrm>
          <a:off x="570991" y="1102579"/>
          <a:ext cx="8128000" cy="1828800"/>
        </p:xfrm>
        <a:graphic>
          <a:graphicData uri="http://schemas.openxmlformats.org/drawingml/2006/table">
            <a:tbl>
              <a:tblPr firstRow="1" bandRow="1">
                <a:tableStyleId>{4C3C2611-4C71-4FC5-86AE-919BDF0F9419}</a:tableStyleId>
              </a:tblPr>
              <a:tblGrid>
                <a:gridCol w="1625600">
                  <a:extLst>
                    <a:ext uri="{9D8B030D-6E8A-4147-A177-3AD203B41FA5}">
                      <a16:colId xmlns:a16="http://schemas.microsoft.com/office/drawing/2014/main" val="20000"/>
                    </a:ext>
                  </a:extLst>
                </a:gridCol>
                <a:gridCol w="1625600">
                  <a:extLst>
                    <a:ext uri="{9D8B030D-6E8A-4147-A177-3AD203B41FA5}">
                      <a16:colId xmlns:a16="http://schemas.microsoft.com/office/drawing/2014/main" val="20001"/>
                    </a:ext>
                  </a:extLst>
                </a:gridCol>
                <a:gridCol w="1625600">
                  <a:extLst>
                    <a:ext uri="{9D8B030D-6E8A-4147-A177-3AD203B41FA5}">
                      <a16:colId xmlns:a16="http://schemas.microsoft.com/office/drawing/2014/main" val="20002"/>
                    </a:ext>
                  </a:extLst>
                </a:gridCol>
                <a:gridCol w="1625600">
                  <a:extLst>
                    <a:ext uri="{9D8B030D-6E8A-4147-A177-3AD203B41FA5}">
                      <a16:colId xmlns:a16="http://schemas.microsoft.com/office/drawing/2014/main" val="20003"/>
                    </a:ext>
                  </a:extLst>
                </a:gridCol>
                <a:gridCol w="1625600">
                  <a:extLst>
                    <a:ext uri="{9D8B030D-6E8A-4147-A177-3AD203B41FA5}">
                      <a16:colId xmlns:a16="http://schemas.microsoft.com/office/drawing/2014/main" val="20004"/>
                    </a:ext>
                  </a:extLst>
                </a:gridCol>
              </a:tblGrid>
              <a:tr h="609600">
                <a:tc>
                  <a:txBody>
                    <a:bodyPr/>
                    <a:lstStyle/>
                    <a:p>
                      <a:pPr algn="l" defTabSz="1219169">
                        <a:defRPr sz="3200">
                          <a:solidFill>
                            <a:schemeClr val="accent5"/>
                          </a:solidFill>
                          <a:sym typeface="Century Gothic"/>
                        </a:defRPr>
                      </a:pPr>
                      <a:endParaRPr/>
                    </a:p>
                  </a:txBody>
                  <a:tcPr marL="60960" marR="60960" marT="60960" marB="60960" horzOverflow="overflow">
                    <a:solidFill>
                      <a:schemeClr val="accent6"/>
                    </a:solidFill>
                  </a:tcPr>
                </a:tc>
                <a:tc>
                  <a:txBody>
                    <a:bodyPr/>
                    <a:lstStyle/>
                    <a:p>
                      <a:pPr algn="l" defTabSz="1219169">
                        <a:defRPr sz="3200">
                          <a:solidFill>
                            <a:schemeClr val="accent5"/>
                          </a:solidFill>
                          <a:sym typeface="Century Gothic"/>
                        </a:defRPr>
                      </a:pPr>
                      <a:endParaRPr/>
                    </a:p>
                  </a:txBody>
                  <a:tcPr marL="60960" marR="60960" marT="60960" marB="60960" horzOverflow="overflow">
                    <a:solidFill>
                      <a:schemeClr val="accent6"/>
                    </a:solidFill>
                  </a:tcPr>
                </a:tc>
                <a:tc>
                  <a:txBody>
                    <a:bodyPr/>
                    <a:lstStyle/>
                    <a:p>
                      <a:pPr algn="l" defTabSz="1219169">
                        <a:defRPr sz="3200">
                          <a:solidFill>
                            <a:schemeClr val="accent5"/>
                          </a:solidFill>
                          <a:sym typeface="Century Gothic"/>
                        </a:defRPr>
                      </a:pPr>
                      <a:endParaRPr/>
                    </a:p>
                  </a:txBody>
                  <a:tcPr marL="60960" marR="60960" marT="60960" marB="60960" horzOverflow="overflow">
                    <a:solidFill>
                      <a:schemeClr val="accent6"/>
                    </a:solidFill>
                  </a:tcPr>
                </a:tc>
                <a:tc>
                  <a:txBody>
                    <a:bodyPr/>
                    <a:lstStyle/>
                    <a:p>
                      <a:pPr algn="l" defTabSz="1219169">
                        <a:defRPr sz="3200">
                          <a:solidFill>
                            <a:schemeClr val="accent5"/>
                          </a:solidFill>
                          <a:sym typeface="Century Gothic"/>
                        </a:defRPr>
                      </a:pPr>
                      <a:endParaRPr/>
                    </a:p>
                  </a:txBody>
                  <a:tcPr marL="60960" marR="60960" marT="60960" marB="60960" horzOverflow="overflow">
                    <a:solidFill>
                      <a:schemeClr val="accent6"/>
                    </a:solidFill>
                  </a:tcPr>
                </a:tc>
                <a:tc>
                  <a:txBody>
                    <a:bodyPr/>
                    <a:lstStyle/>
                    <a:p>
                      <a:pPr algn="l" defTabSz="1219169">
                        <a:defRPr sz="3200">
                          <a:solidFill>
                            <a:schemeClr val="accent5"/>
                          </a:solidFill>
                          <a:sym typeface="Century Gothic"/>
                        </a:defRPr>
                      </a:pPr>
                      <a:endParaRPr/>
                    </a:p>
                  </a:txBody>
                  <a:tcPr marL="60960" marR="60960" marT="60960" marB="60960" horzOverflow="overflow">
                    <a:solidFill>
                      <a:schemeClr val="accent6"/>
                    </a:solidFill>
                  </a:tcPr>
                </a:tc>
                <a:extLst>
                  <a:ext uri="{0D108BD9-81ED-4DB2-BD59-A6C34878D82A}">
                    <a16:rowId xmlns:a16="http://schemas.microsoft.com/office/drawing/2014/main" val="10000"/>
                  </a:ext>
                </a:extLst>
              </a:tr>
              <a:tr h="609600">
                <a:tc>
                  <a:txBody>
                    <a:bodyPr/>
                    <a:lstStyle/>
                    <a:p>
                      <a:pPr algn="l" defTabSz="1219169">
                        <a:defRPr sz="3200">
                          <a:sym typeface="Century Gothic"/>
                        </a:defRPr>
                      </a:pPr>
                      <a:endParaRPr/>
                    </a:p>
                  </a:txBody>
                  <a:tcPr marL="60960" marR="60960" marT="60960" marB="60960" horzOverflow="overflow">
                    <a:solidFill>
                      <a:srgbClr val="E2E7EA"/>
                    </a:solidFill>
                  </a:tcPr>
                </a:tc>
                <a:tc>
                  <a:txBody>
                    <a:bodyPr/>
                    <a:lstStyle/>
                    <a:p>
                      <a:pPr algn="l" defTabSz="1219169">
                        <a:defRPr sz="3200">
                          <a:sym typeface="Century Gothic"/>
                        </a:defRPr>
                      </a:pPr>
                      <a:endParaRPr/>
                    </a:p>
                  </a:txBody>
                  <a:tcPr marL="60960" marR="60960" marT="60960" marB="60960" horzOverflow="overflow">
                    <a:solidFill>
                      <a:srgbClr val="E2E7EA"/>
                    </a:solidFill>
                  </a:tcPr>
                </a:tc>
                <a:tc>
                  <a:txBody>
                    <a:bodyPr/>
                    <a:lstStyle/>
                    <a:p>
                      <a:pPr algn="l" defTabSz="1219169">
                        <a:defRPr sz="3200">
                          <a:sym typeface="Century Gothic"/>
                        </a:defRPr>
                      </a:pPr>
                      <a:endParaRPr/>
                    </a:p>
                  </a:txBody>
                  <a:tcPr marL="60960" marR="60960" marT="60960" marB="60960" horzOverflow="overflow">
                    <a:solidFill>
                      <a:srgbClr val="E2E7EA"/>
                    </a:solidFill>
                  </a:tcPr>
                </a:tc>
                <a:tc>
                  <a:txBody>
                    <a:bodyPr/>
                    <a:lstStyle/>
                    <a:p>
                      <a:pPr algn="l" defTabSz="1219169">
                        <a:defRPr sz="3200">
                          <a:sym typeface="Century Gothic"/>
                        </a:defRPr>
                      </a:pPr>
                      <a:endParaRPr/>
                    </a:p>
                  </a:txBody>
                  <a:tcPr marL="60960" marR="60960" marT="60960" marB="60960" horzOverflow="overflow">
                    <a:solidFill>
                      <a:srgbClr val="E2E7EA"/>
                    </a:solidFill>
                  </a:tcPr>
                </a:tc>
                <a:tc>
                  <a:txBody>
                    <a:bodyPr/>
                    <a:lstStyle/>
                    <a:p>
                      <a:pPr algn="l" defTabSz="1219169">
                        <a:defRPr sz="3200">
                          <a:sym typeface="Century Gothic"/>
                        </a:defRPr>
                      </a:pPr>
                      <a:endParaRPr/>
                    </a:p>
                  </a:txBody>
                  <a:tcPr marL="60960" marR="60960" marT="60960" marB="60960" horzOverflow="overflow">
                    <a:solidFill>
                      <a:srgbClr val="E2E7EA"/>
                    </a:solidFill>
                  </a:tcPr>
                </a:tc>
                <a:extLst>
                  <a:ext uri="{0D108BD9-81ED-4DB2-BD59-A6C34878D82A}">
                    <a16:rowId xmlns:a16="http://schemas.microsoft.com/office/drawing/2014/main" val="10001"/>
                  </a:ext>
                </a:extLst>
              </a:tr>
              <a:tr h="609600">
                <a:tc>
                  <a:txBody>
                    <a:bodyPr/>
                    <a:lstStyle/>
                    <a:p>
                      <a:pPr algn="l" defTabSz="1219169">
                        <a:defRPr sz="3200">
                          <a:sym typeface="Century Gothic"/>
                        </a:defRPr>
                      </a:pPr>
                      <a:endParaRPr/>
                    </a:p>
                  </a:txBody>
                  <a:tcPr marL="60960" marR="60960" marT="60960" marB="60960" horzOverflow="overflow">
                    <a:solidFill>
                      <a:srgbClr val="F7F7F7"/>
                    </a:solidFill>
                  </a:tcPr>
                </a:tc>
                <a:tc>
                  <a:txBody>
                    <a:bodyPr/>
                    <a:lstStyle/>
                    <a:p>
                      <a:pPr algn="l" defTabSz="1219169">
                        <a:defRPr sz="3200">
                          <a:sym typeface="Century Gothic"/>
                        </a:defRPr>
                      </a:pPr>
                      <a:endParaRPr/>
                    </a:p>
                  </a:txBody>
                  <a:tcPr marL="60960" marR="60960" marT="60960" marB="60960" horzOverflow="overflow">
                    <a:solidFill>
                      <a:srgbClr val="F7F7F7"/>
                    </a:solidFill>
                  </a:tcPr>
                </a:tc>
                <a:tc>
                  <a:txBody>
                    <a:bodyPr/>
                    <a:lstStyle/>
                    <a:p>
                      <a:pPr algn="l" defTabSz="1219169">
                        <a:defRPr sz="3200">
                          <a:sym typeface="Century Gothic"/>
                        </a:defRPr>
                      </a:pPr>
                      <a:endParaRPr/>
                    </a:p>
                  </a:txBody>
                  <a:tcPr marL="60960" marR="60960" marT="60960" marB="60960" horzOverflow="overflow">
                    <a:solidFill>
                      <a:srgbClr val="F7F7F7"/>
                    </a:solidFill>
                  </a:tcPr>
                </a:tc>
                <a:tc>
                  <a:txBody>
                    <a:bodyPr/>
                    <a:lstStyle/>
                    <a:p>
                      <a:pPr algn="l" defTabSz="1219169">
                        <a:defRPr sz="3200">
                          <a:sym typeface="Century Gothic"/>
                        </a:defRPr>
                      </a:pPr>
                      <a:endParaRPr/>
                    </a:p>
                  </a:txBody>
                  <a:tcPr marL="60960" marR="60960" marT="60960" marB="60960" horzOverflow="overflow">
                    <a:solidFill>
                      <a:srgbClr val="F7F7F7"/>
                    </a:solidFill>
                  </a:tcPr>
                </a:tc>
                <a:tc>
                  <a:txBody>
                    <a:bodyPr/>
                    <a:lstStyle/>
                    <a:p>
                      <a:pPr algn="l" defTabSz="1219169">
                        <a:defRPr sz="3200">
                          <a:sym typeface="Century Gothic"/>
                        </a:defRPr>
                      </a:pPr>
                      <a:endParaRPr/>
                    </a:p>
                  </a:txBody>
                  <a:tcPr marL="60960" marR="60960" marT="60960" marB="60960" horzOverflow="overflow">
                    <a:solidFill>
                      <a:srgbClr val="F7F7F7"/>
                    </a:solidFill>
                  </a:tcPr>
                </a:tc>
                <a:extLst>
                  <a:ext uri="{0D108BD9-81ED-4DB2-BD59-A6C34878D82A}">
                    <a16:rowId xmlns:a16="http://schemas.microsoft.com/office/drawing/2014/main" val="10002"/>
                  </a:ext>
                </a:extLst>
              </a:tr>
            </a:tbl>
          </a:graphicData>
        </a:graphic>
      </p:graphicFrame>
      <p:sp>
        <p:nvSpPr>
          <p:cNvPr id="127" name="CLICK TO EDIT MASTER TITLE STYLE"/>
          <p:cNvSpPr txBox="1">
            <a:spLocks noGrp="1"/>
          </p:cNvSpPr>
          <p:nvPr>
            <p:ph type="title" hasCustomPrompt="1"/>
          </p:nvPr>
        </p:nvSpPr>
        <p:spPr>
          <a:xfrm>
            <a:off x="570991" y="385204"/>
            <a:ext cx="9144001" cy="400382"/>
          </a:xfrm>
          <a:prstGeom prst="rect">
            <a:avLst/>
          </a:prstGeom>
        </p:spPr>
        <p:txBody>
          <a:bodyPr lIns="0" tIns="0" rIns="0" bIns="0" anchor="ctr"/>
          <a:lstStyle>
            <a:lvl1pPr>
              <a:lnSpc>
                <a:spcPct val="100000"/>
              </a:lnSpc>
              <a:defRPr sz="2400">
                <a:solidFill>
                  <a:srgbClr val="2B286F"/>
                </a:solidFill>
              </a:defRPr>
            </a:lvl1pPr>
          </a:lstStyle>
          <a:p>
            <a:r>
              <a:t>CLICK TO EDIT MASTER TITLE STYLE</a:t>
            </a:r>
          </a:p>
        </p:txBody>
      </p:sp>
      <p:sp>
        <p:nvSpPr>
          <p:cNvPr id="2" name="TextBox 1">
            <a:extLst>
              <a:ext uri="{FF2B5EF4-FFF2-40B4-BE49-F238E27FC236}">
                <a16:creationId xmlns:a16="http://schemas.microsoft.com/office/drawing/2014/main" id="{6CA5857E-2C32-29C0-F1C7-1C45185E753A}"/>
              </a:ext>
            </a:extLst>
          </p:cNvPr>
          <p:cNvSpPr txBox="1"/>
          <p:nvPr userDrawn="1"/>
        </p:nvSpPr>
        <p:spPr>
          <a:xfrm>
            <a:off x="8559213" y="6584158"/>
            <a:ext cx="3583172"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000" b="0" dirty="0">
                <a:solidFill>
                  <a:schemeClr val="bg1"/>
                </a:solidFill>
              </a:rPr>
              <a:t>© 2024 PROCEPT </a:t>
            </a:r>
            <a:r>
              <a:rPr lang="en-US" sz="1000" b="0" dirty="0" err="1">
                <a:solidFill>
                  <a:schemeClr val="bg1"/>
                </a:solidFill>
              </a:rPr>
              <a:t>BioRobotics</a:t>
            </a:r>
            <a:r>
              <a:rPr lang="en-US" sz="1000" b="0" dirty="0">
                <a:solidFill>
                  <a:schemeClr val="bg1"/>
                </a:solidFill>
              </a:rPr>
              <a:t> Corporation</a:t>
            </a:r>
            <a:endParaRPr kumimoji="0" lang="en-US" sz="1000" b="0" i="0" u="none" strike="noStrike" cap="none" spc="0" normalizeH="0" baseline="0" dirty="0">
              <a:ln>
                <a:noFill/>
              </a:ln>
              <a:solidFill>
                <a:schemeClr val="bg1"/>
              </a:solidFill>
              <a:effectLst/>
              <a:uFillTx/>
              <a:latin typeface="Century Gothic"/>
              <a:ea typeface="Century Gothic"/>
              <a:cs typeface="Century Gothic"/>
              <a:sym typeface="Century Gothic"/>
            </a:endParaRPr>
          </a:p>
        </p:txBody>
      </p:sp>
      <p:sp>
        <p:nvSpPr>
          <p:cNvPr id="3" name="TextBox 2">
            <a:extLst>
              <a:ext uri="{FF2B5EF4-FFF2-40B4-BE49-F238E27FC236}">
                <a16:creationId xmlns:a16="http://schemas.microsoft.com/office/drawing/2014/main" id="{6359D957-BF6C-8B25-D868-51C54E976BBE}"/>
              </a:ext>
            </a:extLst>
          </p:cNvPr>
          <p:cNvSpPr txBox="1"/>
          <p:nvPr userDrawn="1"/>
        </p:nvSpPr>
        <p:spPr>
          <a:xfrm>
            <a:off x="83049" y="6581003"/>
            <a:ext cx="691854"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bg1"/>
                </a:solidFill>
                <a:effectLst/>
                <a:uFillTx/>
                <a:latin typeface="Century Gothic"/>
                <a:ea typeface="Century Gothic"/>
                <a:cs typeface="Century Gothic"/>
                <a:sym typeface="Century Gothic"/>
              </a:rPr>
              <a:t>ML0570.C</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pic>
        <p:nvPicPr>
          <p:cNvPr id="134" name="Picture 2" descr="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792894"/>
            <a:ext cx="12192000" cy="1092200"/>
          </a:xfrm>
          <a:prstGeom prst="rect">
            <a:avLst/>
          </a:prstGeom>
          <a:ln w="12700">
            <a:miter lim="400000"/>
          </a:ln>
        </p:spPr>
      </p:pic>
      <p:sp>
        <p:nvSpPr>
          <p:cNvPr id="135" name="Title Text"/>
          <p:cNvSpPr txBox="1">
            <a:spLocks noGrp="1"/>
          </p:cNvSpPr>
          <p:nvPr>
            <p:ph type="title"/>
          </p:nvPr>
        </p:nvSpPr>
        <p:spPr>
          <a:xfrm>
            <a:off x="838200" y="365125"/>
            <a:ext cx="10515600" cy="1325600"/>
          </a:xfrm>
          <a:prstGeom prst="rect">
            <a:avLst/>
          </a:prstGeom>
        </p:spPr>
        <p:txBody>
          <a:bodyPr lIns="34275" tIns="34275" rIns="34275" bIns="34275" anchor="ctr"/>
          <a:lstStyle/>
          <a:p>
            <a:r>
              <a:rPr lang="en-US"/>
              <a:t>Click to edit Master title style</a:t>
            </a:r>
            <a:endParaRPr/>
          </a:p>
        </p:txBody>
      </p:sp>
      <p:sp>
        <p:nvSpPr>
          <p:cNvPr id="136" name="Body Level One…"/>
          <p:cNvSpPr txBox="1">
            <a:spLocks noGrp="1"/>
          </p:cNvSpPr>
          <p:nvPr>
            <p:ph type="body" idx="1"/>
          </p:nvPr>
        </p:nvSpPr>
        <p:spPr>
          <a:xfrm>
            <a:off x="838200" y="1825625"/>
            <a:ext cx="10515600" cy="4351200"/>
          </a:xfrm>
          <a:prstGeom prst="rect">
            <a:avLst/>
          </a:prstGeom>
        </p:spPr>
        <p:txBody>
          <a:bodyPr lIns="34275" tIns="34275" rIns="34275" bIns="34275"/>
          <a:lstStyle>
            <a:lvl1pPr indent="-423322">
              <a:spcBef>
                <a:spcPts val="1000"/>
              </a:spcBef>
              <a:buClr>
                <a:srgbClr val="53565A"/>
              </a:buClr>
              <a:buChar char="•"/>
            </a:lvl1pPr>
            <a:lvl2pPr>
              <a:spcBef>
                <a:spcPts val="1000"/>
              </a:spcBef>
              <a:buClr>
                <a:srgbClr val="53565A"/>
              </a:buClr>
              <a:buChar char="•"/>
            </a:lvl2pPr>
            <a:lvl3pPr>
              <a:spcBef>
                <a:spcPts val="1000"/>
              </a:spcBef>
              <a:buClr>
                <a:srgbClr val="53565A"/>
              </a:buClr>
              <a:buChar char="•"/>
            </a:lvl3pPr>
            <a:lvl4pPr>
              <a:spcBef>
                <a:spcPts val="1000"/>
              </a:spcBef>
              <a:buClr>
                <a:srgbClr val="53565A"/>
              </a:buClr>
              <a:buChar char="•"/>
            </a:lvl4pPr>
            <a:lvl5pPr>
              <a:spcBef>
                <a:spcPts val="1000"/>
              </a:spcBef>
              <a:buClr>
                <a:srgbClr val="53565A"/>
              </a:buClr>
              <a:buChar cha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TextBox 1">
            <a:extLst>
              <a:ext uri="{FF2B5EF4-FFF2-40B4-BE49-F238E27FC236}">
                <a16:creationId xmlns:a16="http://schemas.microsoft.com/office/drawing/2014/main" id="{158CB06F-5519-5E68-C170-F1C7B10DB35C}"/>
              </a:ext>
            </a:extLst>
          </p:cNvPr>
          <p:cNvSpPr txBox="1"/>
          <p:nvPr userDrawn="1"/>
        </p:nvSpPr>
        <p:spPr>
          <a:xfrm>
            <a:off x="8559213" y="6584158"/>
            <a:ext cx="3583172"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000" b="0" dirty="0">
                <a:solidFill>
                  <a:schemeClr val="bg1"/>
                </a:solidFill>
              </a:rPr>
              <a:t>© 2024 PROCEPT </a:t>
            </a:r>
            <a:r>
              <a:rPr lang="en-US" sz="1000" b="0" dirty="0" err="1">
                <a:solidFill>
                  <a:schemeClr val="bg1"/>
                </a:solidFill>
              </a:rPr>
              <a:t>BioRobotics</a:t>
            </a:r>
            <a:r>
              <a:rPr lang="en-US" sz="1000" b="0" dirty="0">
                <a:solidFill>
                  <a:schemeClr val="bg1"/>
                </a:solidFill>
              </a:rPr>
              <a:t> Corporation</a:t>
            </a:r>
            <a:endParaRPr kumimoji="0" lang="en-US" sz="1000" b="0" i="0" u="none" strike="noStrike" cap="none" spc="0" normalizeH="0" baseline="0" dirty="0">
              <a:ln>
                <a:noFill/>
              </a:ln>
              <a:solidFill>
                <a:schemeClr val="bg1"/>
              </a:solidFill>
              <a:effectLst/>
              <a:uFillTx/>
              <a:latin typeface="Century Gothic"/>
              <a:ea typeface="Century Gothic"/>
              <a:cs typeface="Century Gothic"/>
              <a:sym typeface="Century Gothic"/>
            </a:endParaRPr>
          </a:p>
        </p:txBody>
      </p:sp>
      <p:sp>
        <p:nvSpPr>
          <p:cNvPr id="3" name="TextBox 2">
            <a:extLst>
              <a:ext uri="{FF2B5EF4-FFF2-40B4-BE49-F238E27FC236}">
                <a16:creationId xmlns:a16="http://schemas.microsoft.com/office/drawing/2014/main" id="{65505BA8-763D-6E80-CF68-F35971A04D79}"/>
              </a:ext>
            </a:extLst>
          </p:cNvPr>
          <p:cNvSpPr txBox="1"/>
          <p:nvPr userDrawn="1"/>
        </p:nvSpPr>
        <p:spPr>
          <a:xfrm>
            <a:off x="83049" y="6581003"/>
            <a:ext cx="691854"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bg1"/>
                </a:solidFill>
                <a:effectLst/>
                <a:uFillTx/>
                <a:latin typeface="Century Gothic"/>
                <a:ea typeface="Century Gothic"/>
                <a:cs typeface="Century Gothic"/>
                <a:sym typeface="Century Gothic"/>
              </a:rPr>
              <a:t>ML0570.C</a:t>
            </a: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nd body">
    <p:spTree>
      <p:nvGrpSpPr>
        <p:cNvPr id="1" name=""/>
        <p:cNvGrpSpPr/>
        <p:nvPr/>
      </p:nvGrpSpPr>
      <p:grpSpPr>
        <a:xfrm>
          <a:off x="0" y="0"/>
          <a:ext cx="0" cy="0"/>
          <a:chOff x="0" y="0"/>
          <a:chExt cx="0" cy="0"/>
        </a:xfrm>
      </p:grpSpPr>
      <p:pic>
        <p:nvPicPr>
          <p:cNvPr id="144" name="Picture 2" descr="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792894"/>
            <a:ext cx="12192000" cy="1092200"/>
          </a:xfrm>
          <a:prstGeom prst="rect">
            <a:avLst/>
          </a:prstGeom>
          <a:ln w="12700">
            <a:miter lim="400000"/>
          </a:ln>
        </p:spPr>
      </p:pic>
      <p:sp>
        <p:nvSpPr>
          <p:cNvPr id="145" name="Title Text"/>
          <p:cNvSpPr txBox="1">
            <a:spLocks noGrp="1"/>
          </p:cNvSpPr>
          <p:nvPr>
            <p:ph type="title"/>
          </p:nvPr>
        </p:nvSpPr>
        <p:spPr>
          <a:prstGeom prst="rect">
            <a:avLst/>
          </a:prstGeom>
        </p:spPr>
        <p:txBody>
          <a:bodyPr/>
          <a:lstStyle/>
          <a:p>
            <a:r>
              <a:rPr lang="en-US"/>
              <a:t>Click to edit Master title style</a:t>
            </a:r>
            <a:endParaRPr/>
          </a:p>
        </p:txBody>
      </p:sp>
      <p:sp>
        <p:nvSpPr>
          <p:cNvPr id="146" name="Body Level One…"/>
          <p:cNvSpPr txBox="1">
            <a:spLocks noGrp="1"/>
          </p:cNvSpPr>
          <p:nvPr>
            <p:ph type="body" idx="1"/>
          </p:nvPr>
        </p:nvSpPr>
        <p:spPr>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TextBox 1">
            <a:extLst>
              <a:ext uri="{FF2B5EF4-FFF2-40B4-BE49-F238E27FC236}">
                <a16:creationId xmlns:a16="http://schemas.microsoft.com/office/drawing/2014/main" id="{65B5361E-5497-37D5-AA36-576E99D61707}"/>
              </a:ext>
            </a:extLst>
          </p:cNvPr>
          <p:cNvSpPr txBox="1"/>
          <p:nvPr userDrawn="1"/>
        </p:nvSpPr>
        <p:spPr>
          <a:xfrm>
            <a:off x="8559213" y="6584158"/>
            <a:ext cx="3583172"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000" b="0" dirty="0">
                <a:solidFill>
                  <a:schemeClr val="bg1"/>
                </a:solidFill>
              </a:rPr>
              <a:t>© 2024 PROCEPT </a:t>
            </a:r>
            <a:r>
              <a:rPr lang="en-US" sz="1000" b="0" dirty="0" err="1">
                <a:solidFill>
                  <a:schemeClr val="bg1"/>
                </a:solidFill>
              </a:rPr>
              <a:t>BioRobotics</a:t>
            </a:r>
            <a:r>
              <a:rPr lang="en-US" sz="1000" b="0" dirty="0">
                <a:solidFill>
                  <a:schemeClr val="bg1"/>
                </a:solidFill>
              </a:rPr>
              <a:t> Corporation</a:t>
            </a:r>
            <a:endParaRPr kumimoji="0" lang="en-US" sz="1000" b="0" i="0" u="none" strike="noStrike" cap="none" spc="0" normalizeH="0" baseline="0" dirty="0">
              <a:ln>
                <a:noFill/>
              </a:ln>
              <a:solidFill>
                <a:schemeClr val="bg1"/>
              </a:solidFill>
              <a:effectLst/>
              <a:uFillTx/>
              <a:latin typeface="Century Gothic"/>
              <a:ea typeface="Century Gothic"/>
              <a:cs typeface="Century Gothic"/>
              <a:sym typeface="Century Gothic"/>
            </a:endParaRPr>
          </a:p>
        </p:txBody>
      </p:sp>
      <p:sp>
        <p:nvSpPr>
          <p:cNvPr id="3" name="TextBox 2">
            <a:extLst>
              <a:ext uri="{FF2B5EF4-FFF2-40B4-BE49-F238E27FC236}">
                <a16:creationId xmlns:a16="http://schemas.microsoft.com/office/drawing/2014/main" id="{B0C1D91F-BE28-5AF4-04E9-749E4F7140E3}"/>
              </a:ext>
            </a:extLst>
          </p:cNvPr>
          <p:cNvSpPr txBox="1"/>
          <p:nvPr userDrawn="1"/>
        </p:nvSpPr>
        <p:spPr>
          <a:xfrm>
            <a:off x="83049" y="6581003"/>
            <a:ext cx="691854"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bg1"/>
                </a:solidFill>
                <a:effectLst/>
                <a:uFillTx/>
                <a:latin typeface="Century Gothic"/>
                <a:ea typeface="Century Gothic"/>
                <a:cs typeface="Century Gothic"/>
                <a:sym typeface="Century Gothic"/>
              </a:rPr>
              <a:t>ML0570.C</a:t>
            </a: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154" name="Picture 2" descr="Picture 2"/>
          <p:cNvPicPr>
            <a:picLocks noChangeAspect="1"/>
          </p:cNvPicPr>
          <p:nvPr/>
        </p:nvPicPr>
        <p:blipFill>
          <a:blip r:embed="rId2"/>
          <a:stretch>
            <a:fillRect/>
          </a:stretch>
        </p:blipFill>
        <p:spPr>
          <a:xfrm>
            <a:off x="1" y="-108283"/>
            <a:ext cx="12384506" cy="6966285"/>
          </a:xfrm>
          <a:prstGeom prst="rect">
            <a:avLst/>
          </a:prstGeom>
          <a:ln w="12700">
            <a:miter lim="400000"/>
          </a:ln>
        </p:spPr>
      </p:pic>
      <p:sp>
        <p:nvSpPr>
          <p:cNvPr id="155" name="TextBox 7"/>
          <p:cNvSpPr txBox="1"/>
          <p:nvPr/>
        </p:nvSpPr>
        <p:spPr>
          <a:xfrm>
            <a:off x="3167790" y="1536282"/>
            <a:ext cx="5856421" cy="1209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7200">
                <a:solidFill>
                  <a:srgbClr val="FFFFFF"/>
                </a:solidFill>
              </a:defRPr>
            </a:lvl1pPr>
          </a:lstStyle>
          <a:p>
            <a:r>
              <a:t>Thank You</a:t>
            </a:r>
          </a:p>
        </p:txBody>
      </p:sp>
      <p:pic>
        <p:nvPicPr>
          <p:cNvPr id="156" name="Picture 5" descr="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52765" y="3207368"/>
            <a:ext cx="3307062" cy="527889"/>
          </a:xfrm>
          <a:prstGeom prst="rect">
            <a:avLst/>
          </a:prstGeom>
          <a:ln w="12700">
            <a:miter lim="400000"/>
          </a:ln>
        </p:spPr>
      </p:pic>
      <p:sp>
        <p:nvSpPr>
          <p:cNvPr id="157" name="TextBox 6"/>
          <p:cNvSpPr txBox="1"/>
          <p:nvPr/>
        </p:nvSpPr>
        <p:spPr>
          <a:xfrm>
            <a:off x="6477310" y="3915452"/>
            <a:ext cx="2816208" cy="294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300" b="0" u="sng">
                <a:solidFill>
                  <a:srgbClr val="0092D9"/>
                </a:solidFill>
                <a:uFill>
                  <a:solidFill>
                    <a:srgbClr val="0092D9"/>
                  </a:solidFill>
                </a:uFill>
                <a:hlinkClick r:id="rId4"/>
              </a:defRPr>
            </a:lvl1pPr>
          </a:lstStyle>
          <a:p>
            <a:pPr>
              <a:defRPr u="none">
                <a:solidFill>
                  <a:srgbClr val="FFFFFF"/>
                </a:solidFill>
                <a:uFillTx/>
              </a:defRPr>
            </a:pPr>
            <a:r>
              <a:rPr u="sng">
                <a:solidFill>
                  <a:srgbClr val="0092D9"/>
                </a:solidFill>
                <a:uFill>
                  <a:solidFill>
                    <a:srgbClr val="0092D9"/>
                  </a:solidFill>
                </a:uFill>
                <a:hlinkClick r:id="rId4"/>
              </a:rPr>
              <a:t>www.procept-biorobotics.com</a:t>
            </a:r>
          </a:p>
        </p:txBody>
      </p:sp>
      <p:pic>
        <p:nvPicPr>
          <p:cNvPr id="158" name="Picture 8" descr="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73294" y="3063958"/>
            <a:ext cx="2584352" cy="811392"/>
          </a:xfrm>
          <a:prstGeom prst="rect">
            <a:avLst/>
          </a:prstGeom>
          <a:ln w="12700">
            <a:miter lim="400000"/>
          </a:ln>
        </p:spPr>
      </p:pic>
      <p:sp>
        <p:nvSpPr>
          <p:cNvPr id="159" name="Straight Connector 10"/>
          <p:cNvSpPr/>
          <p:nvPr/>
        </p:nvSpPr>
        <p:spPr>
          <a:xfrm>
            <a:off x="6323014" y="2937450"/>
            <a:ext cx="1" cy="1411604"/>
          </a:xfrm>
          <a:prstGeom prst="line">
            <a:avLst/>
          </a:prstGeom>
          <a:ln w="19050">
            <a:solidFill>
              <a:srgbClr val="FFFFFF"/>
            </a:solidFill>
            <a:miter/>
          </a:ln>
        </p:spPr>
        <p:txBody>
          <a:bodyPr lIns="45719" rIns="45719"/>
          <a:lstStyle/>
          <a:p>
            <a:endParaRPr/>
          </a:p>
        </p:txBody>
      </p:sp>
      <p:sp>
        <p:nvSpPr>
          <p:cNvPr id="160" name="TextBox 12"/>
          <p:cNvSpPr txBox="1"/>
          <p:nvPr/>
        </p:nvSpPr>
        <p:spPr>
          <a:xfrm>
            <a:off x="3498025" y="3873000"/>
            <a:ext cx="2140440" cy="294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300" b="0" u="sng">
                <a:solidFill>
                  <a:srgbClr val="0092D9"/>
                </a:solidFill>
                <a:uFill>
                  <a:solidFill>
                    <a:srgbClr val="0092D9"/>
                  </a:solidFill>
                </a:uFill>
                <a:hlinkClick r:id="rId6"/>
              </a:defRPr>
            </a:lvl1pPr>
          </a:lstStyle>
          <a:p>
            <a:pPr>
              <a:defRPr u="none">
                <a:solidFill>
                  <a:srgbClr val="FFFFFF"/>
                </a:solidFill>
                <a:uFillTx/>
              </a:defRPr>
            </a:pPr>
            <a:r>
              <a:rPr u="sng">
                <a:solidFill>
                  <a:srgbClr val="0092D9"/>
                </a:solidFill>
                <a:uFill>
                  <a:solidFill>
                    <a:srgbClr val="0092D9"/>
                  </a:solidFill>
                </a:uFill>
                <a:hlinkClick r:id="rId6"/>
              </a:rPr>
              <a:t>www.aquablation.com</a:t>
            </a:r>
          </a:p>
        </p:txBody>
      </p:sp>
      <p:sp>
        <p:nvSpPr>
          <p:cNvPr id="161" name="TextBox 21"/>
          <p:cNvSpPr txBox="1"/>
          <p:nvPr/>
        </p:nvSpPr>
        <p:spPr>
          <a:xfrm>
            <a:off x="4228589" y="6442538"/>
            <a:ext cx="4101442"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900" b="0">
                <a:solidFill>
                  <a:srgbClr val="FFFFFF"/>
                </a:solidFill>
              </a:defRPr>
            </a:lvl1pPr>
          </a:lstStyle>
          <a:p>
            <a:r>
              <a:rPr dirty="0"/>
              <a:t>© 2024 PROCEPT </a:t>
            </a:r>
            <a:r>
              <a:rPr dirty="0" err="1"/>
              <a:t>BioRobotics</a:t>
            </a:r>
            <a:r>
              <a:rPr dirty="0"/>
              <a:t> Corporation. All Rights Reserved.</a:t>
            </a:r>
            <a:r>
              <a:rPr lang="en-US" dirty="0">
                <a:solidFill>
                  <a:schemeClr val="bg1"/>
                </a:solidFill>
              </a:rPr>
              <a:t> </a:t>
            </a:r>
            <a:r>
              <a:rPr lang="en-US" sz="900" kern="100" spc="0" dirty="0">
                <a:solidFill>
                  <a:schemeClr val="bg1"/>
                </a:solidFill>
                <a:effectLst/>
                <a:latin typeface="Century Gothic" panose="020B0502020202020204" pitchFamily="34" charset="0"/>
                <a:ea typeface="Aptos" panose="020B0004020202020204" pitchFamily="34" charset="0"/>
                <a:cs typeface="Times New Roman (Body CS)"/>
              </a:rPr>
              <a:t>ML0570.C</a:t>
            </a:r>
            <a:endParaRPr dirty="0">
              <a:solidFill>
                <a:schemeClr val="bg1"/>
              </a:solidFill>
            </a:endParaRPr>
          </a:p>
        </p:txBody>
      </p:sp>
      <p:sp>
        <p:nvSpPr>
          <p:cNvPr id="162" name="Straight Connector 1"/>
          <p:cNvSpPr/>
          <p:nvPr/>
        </p:nvSpPr>
        <p:spPr>
          <a:xfrm>
            <a:off x="2587673" y="2772147"/>
            <a:ext cx="6953913" cy="1"/>
          </a:xfrm>
          <a:prstGeom prst="line">
            <a:avLst/>
          </a:prstGeom>
          <a:ln w="19050">
            <a:solidFill>
              <a:srgbClr val="FFFFFF"/>
            </a:solidFill>
            <a:miter/>
          </a:ln>
        </p:spPr>
        <p:txBody>
          <a:bodyPr lIns="45719" rIns="45719"/>
          <a:lstStyle/>
          <a:p>
            <a:endParaRPr/>
          </a:p>
        </p:txBody>
      </p:sp>
      <p:sp>
        <p:nvSpPr>
          <p:cNvPr id="163" name="Straight Connector 3"/>
          <p:cNvSpPr/>
          <p:nvPr/>
        </p:nvSpPr>
        <p:spPr>
          <a:xfrm>
            <a:off x="2587673" y="4440159"/>
            <a:ext cx="6953913" cy="1"/>
          </a:xfrm>
          <a:prstGeom prst="line">
            <a:avLst/>
          </a:prstGeom>
          <a:ln w="19050">
            <a:solidFill>
              <a:srgbClr val="FFFFFF"/>
            </a:solidFill>
            <a:miter/>
          </a:ln>
        </p:spPr>
        <p:txBody>
          <a:bodyPr lIns="45719" rIns="45719"/>
          <a:lstStyle/>
          <a:p>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Blank slid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868363"/>
          </a:xfrm>
        </p:spPr>
        <p:txBody>
          <a:bodyPr/>
          <a:lstStyle/>
          <a:p>
            <a:r>
              <a:rPr lang="en-US"/>
              <a:t>Click to edit Master title style</a:t>
            </a:r>
          </a:p>
        </p:txBody>
      </p:sp>
    </p:spTree>
    <p:extLst>
      <p:ext uri="{BB962C8B-B14F-4D97-AF65-F5344CB8AC3E}">
        <p14:creationId xmlns:p14="http://schemas.microsoft.com/office/powerpoint/2010/main" val="3862447327"/>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rPr lang="en-US"/>
              <a:t>Click to edit Master title style</a:t>
            </a:r>
            <a:endParaRPr/>
          </a:p>
        </p:txBody>
      </p:sp>
      <p:sp>
        <p:nvSpPr>
          <p:cNvPr id="49" name="Body Level One…"/>
          <p:cNvSpPr txBox="1">
            <a:spLocks noGrp="1"/>
          </p:cNvSpPr>
          <p:nvPr>
            <p:ph type="body" idx="1"/>
          </p:nvPr>
        </p:nvSpPr>
        <p:spPr>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57" name="Picture 2" descr="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792894"/>
            <a:ext cx="12192000" cy="1092200"/>
          </a:xfrm>
          <a:prstGeom prst="rect">
            <a:avLst/>
          </a:prstGeom>
          <a:ln w="12700">
            <a:miter lim="400000"/>
          </a:ln>
        </p:spPr>
      </p:pic>
      <p:sp>
        <p:nvSpPr>
          <p:cNvPr id="58" name="Body Level One…"/>
          <p:cNvSpPr txBox="1">
            <a:spLocks noGrp="1"/>
          </p:cNvSpPr>
          <p:nvPr>
            <p:ph type="body" idx="1"/>
          </p:nvPr>
        </p:nvSpPr>
        <p:spPr>
          <a:xfrm>
            <a:off x="570993" y="1537523"/>
            <a:ext cx="10992985" cy="4349750"/>
          </a:xfrm>
          <a:prstGeom prst="rect">
            <a:avLst/>
          </a:prstGeom>
        </p:spPr>
        <p:txBody>
          <a:bodyPr lIns="0" tIns="0" rIns="0" bIns="0"/>
          <a:lstStyle>
            <a:lvl1pPr marL="380990" indent="-380990">
              <a:lnSpc>
                <a:spcPct val="100000"/>
              </a:lnSpc>
              <a:spcBef>
                <a:spcPts val="800"/>
              </a:spcBef>
              <a:buClr>
                <a:srgbClr val="0094D9"/>
              </a:buClr>
              <a:buSzPct val="100000"/>
              <a:buChar char="•"/>
              <a:defRPr sz="2200" spc="-39"/>
            </a:lvl1pPr>
            <a:lvl2pPr marL="1150107" indent="-399132">
              <a:lnSpc>
                <a:spcPct val="100000"/>
              </a:lnSpc>
              <a:spcBef>
                <a:spcPts val="800"/>
              </a:spcBef>
              <a:buClr>
                <a:srgbClr val="0094D9"/>
              </a:buClr>
              <a:buSzPct val="100000"/>
              <a:buChar char="•"/>
              <a:defRPr sz="2200" spc="-39"/>
            </a:lvl2pPr>
            <a:lvl3pPr marL="1779649" indent="-419089">
              <a:lnSpc>
                <a:spcPct val="100000"/>
              </a:lnSpc>
              <a:spcBef>
                <a:spcPts val="800"/>
              </a:spcBef>
              <a:buClr>
                <a:srgbClr val="0094D9"/>
              </a:buClr>
              <a:buSzPct val="100000"/>
              <a:buChar char="•"/>
              <a:defRPr sz="2200" spc="-39"/>
            </a:lvl3pPr>
            <a:lvl4pPr marL="2433683" indent="-465654">
              <a:lnSpc>
                <a:spcPct val="100000"/>
              </a:lnSpc>
              <a:spcBef>
                <a:spcPts val="800"/>
              </a:spcBef>
              <a:buClr>
                <a:srgbClr val="0094D9"/>
              </a:buClr>
              <a:buSzPct val="100000"/>
              <a:buChar char="•"/>
              <a:defRPr sz="2200" spc="-39"/>
            </a:lvl4pPr>
            <a:lvl5pPr marL="3068541" indent="-493045">
              <a:lnSpc>
                <a:spcPct val="100000"/>
              </a:lnSpc>
              <a:spcBef>
                <a:spcPts val="800"/>
              </a:spcBef>
              <a:buClr>
                <a:srgbClr val="0094D9"/>
              </a:buClr>
              <a:buSzPct val="100000"/>
              <a:buChar char="•"/>
              <a:defRPr sz="2200" spc="-3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9" name="CLICK TO EDIT MASTER TITLE STYLE"/>
          <p:cNvSpPr txBox="1">
            <a:spLocks noGrp="1"/>
          </p:cNvSpPr>
          <p:nvPr>
            <p:ph type="title" hasCustomPrompt="1"/>
          </p:nvPr>
        </p:nvSpPr>
        <p:spPr>
          <a:xfrm>
            <a:off x="570991" y="385204"/>
            <a:ext cx="9144001" cy="400382"/>
          </a:xfrm>
          <a:prstGeom prst="rect">
            <a:avLst/>
          </a:prstGeom>
        </p:spPr>
        <p:txBody>
          <a:bodyPr lIns="0" tIns="0" rIns="0" bIns="0" anchor="ctr"/>
          <a:lstStyle>
            <a:lvl1pPr>
              <a:lnSpc>
                <a:spcPct val="100000"/>
              </a:lnSpc>
              <a:defRPr sz="2400">
                <a:solidFill>
                  <a:srgbClr val="2B286F"/>
                </a:solidFill>
              </a:defRPr>
            </a:lvl1pPr>
          </a:lstStyle>
          <a:p>
            <a:r>
              <a:t>CLICK TO EDIT MASTER TITLE STYLE</a:t>
            </a:r>
          </a:p>
        </p:txBody>
      </p:sp>
      <p:sp>
        <p:nvSpPr>
          <p:cNvPr id="2" name="TextBox 1">
            <a:extLst>
              <a:ext uri="{FF2B5EF4-FFF2-40B4-BE49-F238E27FC236}">
                <a16:creationId xmlns:a16="http://schemas.microsoft.com/office/drawing/2014/main" id="{1F0122C9-8CEE-3EE4-846B-6DC687DB357D}"/>
              </a:ext>
            </a:extLst>
          </p:cNvPr>
          <p:cNvSpPr txBox="1"/>
          <p:nvPr userDrawn="1"/>
        </p:nvSpPr>
        <p:spPr>
          <a:xfrm>
            <a:off x="8559213" y="6584158"/>
            <a:ext cx="3583172"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000" b="0" dirty="0">
                <a:solidFill>
                  <a:schemeClr val="bg1"/>
                </a:solidFill>
              </a:rPr>
              <a:t>© 2024 PROCEPT </a:t>
            </a:r>
            <a:r>
              <a:rPr lang="en-US" sz="1000" b="0" dirty="0" err="1">
                <a:solidFill>
                  <a:schemeClr val="bg1"/>
                </a:solidFill>
              </a:rPr>
              <a:t>BioRobotics</a:t>
            </a:r>
            <a:r>
              <a:rPr lang="en-US" sz="1000" b="0" dirty="0">
                <a:solidFill>
                  <a:schemeClr val="bg1"/>
                </a:solidFill>
              </a:rPr>
              <a:t> Corporation</a:t>
            </a:r>
            <a:endParaRPr kumimoji="0" lang="en-US" sz="1000" b="0" i="0" u="none" strike="noStrike" cap="none" spc="0" normalizeH="0" baseline="0" dirty="0">
              <a:ln>
                <a:noFill/>
              </a:ln>
              <a:solidFill>
                <a:schemeClr val="bg1"/>
              </a:solidFill>
              <a:effectLst/>
              <a:uFillTx/>
              <a:latin typeface="Century Gothic"/>
              <a:ea typeface="Century Gothic"/>
              <a:cs typeface="Century Gothic"/>
              <a:sym typeface="Century Gothic"/>
            </a:endParaRPr>
          </a:p>
        </p:txBody>
      </p:sp>
      <p:sp>
        <p:nvSpPr>
          <p:cNvPr id="3" name="TextBox 2">
            <a:extLst>
              <a:ext uri="{FF2B5EF4-FFF2-40B4-BE49-F238E27FC236}">
                <a16:creationId xmlns:a16="http://schemas.microsoft.com/office/drawing/2014/main" id="{A3018225-CECB-08A5-8BB8-34EFCF6D9C3F}"/>
              </a:ext>
            </a:extLst>
          </p:cNvPr>
          <p:cNvSpPr txBox="1"/>
          <p:nvPr userDrawn="1"/>
        </p:nvSpPr>
        <p:spPr>
          <a:xfrm>
            <a:off x="83049" y="6581003"/>
            <a:ext cx="691854"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bg1"/>
                </a:solidFill>
                <a:effectLst/>
                <a:uFillTx/>
                <a:latin typeface="Century Gothic"/>
                <a:ea typeface="Century Gothic"/>
                <a:cs typeface="Century Gothic"/>
                <a:sym typeface="Century Gothic"/>
              </a:rPr>
              <a:t>ML0570.C</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1-column/No Sub-title">
    <p:spTree>
      <p:nvGrpSpPr>
        <p:cNvPr id="1" name=""/>
        <p:cNvGrpSpPr/>
        <p:nvPr/>
      </p:nvGrpSpPr>
      <p:grpSpPr>
        <a:xfrm>
          <a:off x="0" y="0"/>
          <a:ext cx="0" cy="0"/>
          <a:chOff x="0" y="0"/>
          <a:chExt cx="0" cy="0"/>
        </a:xfrm>
      </p:grpSpPr>
      <p:pic>
        <p:nvPicPr>
          <p:cNvPr id="67" name="Picture 2" descr="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792894"/>
            <a:ext cx="12192000" cy="1092200"/>
          </a:xfrm>
          <a:prstGeom prst="rect">
            <a:avLst/>
          </a:prstGeom>
          <a:ln w="12700">
            <a:miter lim="400000"/>
          </a:ln>
        </p:spPr>
      </p:pic>
      <p:sp>
        <p:nvSpPr>
          <p:cNvPr id="69" name="CLICK TO EDIT MASTER TITLE STYLE"/>
          <p:cNvSpPr txBox="1">
            <a:spLocks noGrp="1"/>
          </p:cNvSpPr>
          <p:nvPr>
            <p:ph type="title" hasCustomPrompt="1"/>
          </p:nvPr>
        </p:nvSpPr>
        <p:spPr>
          <a:xfrm>
            <a:off x="570991" y="385204"/>
            <a:ext cx="9144001" cy="400382"/>
          </a:xfrm>
          <a:prstGeom prst="rect">
            <a:avLst/>
          </a:prstGeom>
        </p:spPr>
        <p:txBody>
          <a:bodyPr lIns="0" tIns="0" rIns="0" bIns="0" anchor="ctr"/>
          <a:lstStyle>
            <a:lvl1pPr>
              <a:lnSpc>
                <a:spcPct val="100000"/>
              </a:lnSpc>
              <a:defRPr sz="2400">
                <a:solidFill>
                  <a:srgbClr val="2B286F"/>
                </a:solidFill>
              </a:defRPr>
            </a:lvl1pPr>
          </a:lstStyle>
          <a:p>
            <a:r>
              <a:t>CLICK TO EDIT MASTER TITLE STYLE</a:t>
            </a:r>
          </a:p>
        </p:txBody>
      </p:sp>
      <p:sp>
        <p:nvSpPr>
          <p:cNvPr id="70" name="Body Level One…"/>
          <p:cNvSpPr txBox="1">
            <a:spLocks noGrp="1"/>
          </p:cNvSpPr>
          <p:nvPr>
            <p:ph type="body" sz="quarter" idx="1" hasCustomPrompt="1"/>
          </p:nvPr>
        </p:nvSpPr>
        <p:spPr>
          <a:xfrm>
            <a:off x="558800" y="970726"/>
            <a:ext cx="9144000" cy="281112"/>
          </a:xfrm>
          <a:prstGeom prst="rect">
            <a:avLst/>
          </a:prstGeom>
        </p:spPr>
        <p:txBody>
          <a:bodyPr lIns="0" tIns="0" rIns="0" bIns="0" anchor="ctr"/>
          <a:lstStyle>
            <a:lvl1pPr marL="0" indent="0">
              <a:spcBef>
                <a:spcPts val="1300"/>
              </a:spcBef>
              <a:buSzTx/>
              <a:buFontTx/>
              <a:buNone/>
              <a:defRPr sz="2400">
                <a:solidFill>
                  <a:srgbClr val="0094D9"/>
                </a:solidFill>
              </a:defRPr>
            </a:lvl1pPr>
            <a:lvl2pPr marL="0" indent="609584">
              <a:spcBef>
                <a:spcPts val="1300"/>
              </a:spcBef>
              <a:buSzTx/>
              <a:buFontTx/>
              <a:buNone/>
              <a:defRPr sz="2400">
                <a:solidFill>
                  <a:srgbClr val="0094D9"/>
                </a:solidFill>
              </a:defRPr>
            </a:lvl2pPr>
            <a:lvl3pPr marL="0" indent="1219169">
              <a:spcBef>
                <a:spcPts val="1300"/>
              </a:spcBef>
              <a:buSzTx/>
              <a:buFontTx/>
              <a:buNone/>
              <a:defRPr sz="2400">
                <a:solidFill>
                  <a:srgbClr val="0094D9"/>
                </a:solidFill>
              </a:defRPr>
            </a:lvl3pPr>
            <a:lvl4pPr marL="0" indent="1828754">
              <a:spcBef>
                <a:spcPts val="1300"/>
              </a:spcBef>
              <a:buSzTx/>
              <a:buFontTx/>
              <a:buNone/>
              <a:defRPr sz="2400">
                <a:solidFill>
                  <a:srgbClr val="0094D9"/>
                </a:solidFill>
              </a:defRPr>
            </a:lvl4pPr>
            <a:lvl5pPr marL="0" indent="2438338">
              <a:spcBef>
                <a:spcPts val="1300"/>
              </a:spcBef>
              <a:buSzTx/>
              <a:buFontTx/>
              <a:buNone/>
              <a:defRPr sz="2400">
                <a:solidFill>
                  <a:srgbClr val="0094D9"/>
                </a:solidFill>
              </a:defRPr>
            </a:lvl5pPr>
          </a:lstStyle>
          <a:p>
            <a:r>
              <a:t>CLICK TO EDIT MASTER SUBTITLE STYLE</a:t>
            </a:r>
          </a:p>
          <a:p>
            <a:pPr lvl="1"/>
            <a:endParaRPr/>
          </a:p>
          <a:p>
            <a:pPr lvl="2"/>
            <a:endParaRPr/>
          </a:p>
          <a:p>
            <a:pPr lvl="3"/>
            <a:endParaRPr/>
          </a:p>
          <a:p>
            <a:pPr lvl="4"/>
            <a:endParaRPr/>
          </a:p>
        </p:txBody>
      </p:sp>
      <p:sp>
        <p:nvSpPr>
          <p:cNvPr id="2" name="TextBox 1">
            <a:extLst>
              <a:ext uri="{FF2B5EF4-FFF2-40B4-BE49-F238E27FC236}">
                <a16:creationId xmlns:a16="http://schemas.microsoft.com/office/drawing/2014/main" id="{B1AFB5E3-E433-E00B-CFFF-BB942A1DAD00}"/>
              </a:ext>
            </a:extLst>
          </p:cNvPr>
          <p:cNvSpPr txBox="1"/>
          <p:nvPr userDrawn="1"/>
        </p:nvSpPr>
        <p:spPr>
          <a:xfrm>
            <a:off x="8559213" y="6584158"/>
            <a:ext cx="3583172"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000" b="0" dirty="0">
                <a:solidFill>
                  <a:schemeClr val="bg1"/>
                </a:solidFill>
              </a:rPr>
              <a:t>© 2024 PROCEPT </a:t>
            </a:r>
            <a:r>
              <a:rPr lang="en-US" sz="1000" b="0" dirty="0" err="1">
                <a:solidFill>
                  <a:schemeClr val="bg1"/>
                </a:solidFill>
              </a:rPr>
              <a:t>BioRobotics</a:t>
            </a:r>
            <a:r>
              <a:rPr lang="en-US" sz="1000" b="0" dirty="0">
                <a:solidFill>
                  <a:schemeClr val="bg1"/>
                </a:solidFill>
              </a:rPr>
              <a:t> Corporation</a:t>
            </a:r>
            <a:endParaRPr kumimoji="0" lang="en-US" sz="1000" b="0" i="0" u="none" strike="noStrike" cap="none" spc="0" normalizeH="0" baseline="0" dirty="0">
              <a:ln>
                <a:noFill/>
              </a:ln>
              <a:solidFill>
                <a:schemeClr val="bg1"/>
              </a:solidFill>
              <a:effectLst/>
              <a:uFillTx/>
              <a:latin typeface="Century Gothic"/>
              <a:ea typeface="Century Gothic"/>
              <a:cs typeface="Century Gothic"/>
              <a:sym typeface="Century Gothic"/>
            </a:endParaRPr>
          </a:p>
        </p:txBody>
      </p:sp>
      <p:sp>
        <p:nvSpPr>
          <p:cNvPr id="3" name="TextBox 2">
            <a:extLst>
              <a:ext uri="{FF2B5EF4-FFF2-40B4-BE49-F238E27FC236}">
                <a16:creationId xmlns:a16="http://schemas.microsoft.com/office/drawing/2014/main" id="{8328A3D1-EDE6-DC00-1608-29A2D943BEA1}"/>
              </a:ext>
            </a:extLst>
          </p:cNvPr>
          <p:cNvSpPr txBox="1"/>
          <p:nvPr userDrawn="1"/>
        </p:nvSpPr>
        <p:spPr>
          <a:xfrm>
            <a:off x="83049" y="6581003"/>
            <a:ext cx="691854"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bg1"/>
                </a:solidFill>
                <a:effectLst/>
                <a:uFillTx/>
                <a:latin typeface="Century Gothic"/>
                <a:ea typeface="Century Gothic"/>
                <a:cs typeface="Century Gothic"/>
                <a:sym typeface="Century Gothic"/>
              </a:rPr>
              <a:t>ML0570.C</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2-columns">
    <p:spTree>
      <p:nvGrpSpPr>
        <p:cNvPr id="1" name=""/>
        <p:cNvGrpSpPr/>
        <p:nvPr/>
      </p:nvGrpSpPr>
      <p:grpSpPr>
        <a:xfrm>
          <a:off x="0" y="0"/>
          <a:ext cx="0" cy="0"/>
          <a:chOff x="0" y="0"/>
          <a:chExt cx="0" cy="0"/>
        </a:xfrm>
      </p:grpSpPr>
      <p:pic>
        <p:nvPicPr>
          <p:cNvPr id="77" name="Picture 2" descr="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792894"/>
            <a:ext cx="12192000" cy="1092200"/>
          </a:xfrm>
          <a:prstGeom prst="rect">
            <a:avLst/>
          </a:prstGeom>
          <a:ln w="12700">
            <a:miter lim="400000"/>
          </a:ln>
        </p:spPr>
      </p:pic>
      <p:sp>
        <p:nvSpPr>
          <p:cNvPr id="78" name="Body Level One…"/>
          <p:cNvSpPr txBox="1">
            <a:spLocks noGrp="1"/>
          </p:cNvSpPr>
          <p:nvPr>
            <p:ph type="body" sz="half" idx="1"/>
          </p:nvPr>
        </p:nvSpPr>
        <p:spPr>
          <a:xfrm>
            <a:off x="570993" y="1596029"/>
            <a:ext cx="5486402" cy="4349749"/>
          </a:xfrm>
          <a:prstGeom prst="rect">
            <a:avLst/>
          </a:prstGeom>
        </p:spPr>
        <p:txBody>
          <a:bodyPr lIns="0" tIns="0" rIns="0" bIns="0"/>
          <a:lstStyle>
            <a:lvl1pPr marL="306910" indent="-306910">
              <a:lnSpc>
                <a:spcPct val="100000"/>
              </a:lnSpc>
              <a:spcBef>
                <a:spcPts val="800"/>
              </a:spcBef>
              <a:buClr>
                <a:srgbClr val="0094D9"/>
              </a:buClr>
              <a:buSzPct val="100000"/>
              <a:buChar char="•"/>
              <a:defRPr sz="2200" spc="-39"/>
            </a:lvl1pPr>
            <a:lvl2pPr marL="1006419" indent="-255445">
              <a:lnSpc>
                <a:spcPct val="100000"/>
              </a:lnSpc>
              <a:spcBef>
                <a:spcPts val="800"/>
              </a:spcBef>
              <a:buClr>
                <a:srgbClr val="0094D9"/>
              </a:buClr>
              <a:buSzPct val="100000"/>
              <a:buChar char="•"/>
              <a:defRPr sz="2200" spc="-39"/>
            </a:lvl2pPr>
            <a:lvl3pPr marL="1628776" indent="-268217">
              <a:lnSpc>
                <a:spcPct val="100000"/>
              </a:lnSpc>
              <a:spcBef>
                <a:spcPts val="800"/>
              </a:spcBef>
              <a:buClr>
                <a:srgbClr val="0094D9"/>
              </a:buClr>
              <a:buSzPct val="100000"/>
              <a:buChar char="•"/>
              <a:defRPr sz="2200" spc="-39"/>
            </a:lvl3pPr>
            <a:lvl4pPr marL="2266047" indent="-298019">
              <a:lnSpc>
                <a:spcPct val="100000"/>
              </a:lnSpc>
              <a:spcBef>
                <a:spcPts val="800"/>
              </a:spcBef>
              <a:buClr>
                <a:srgbClr val="0094D9"/>
              </a:buClr>
              <a:buSzPct val="100000"/>
              <a:buChar char="•"/>
              <a:defRPr sz="2200" spc="-39"/>
            </a:lvl4pPr>
            <a:lvl5pPr marL="2891046" indent="-315549">
              <a:lnSpc>
                <a:spcPct val="100000"/>
              </a:lnSpc>
              <a:spcBef>
                <a:spcPts val="800"/>
              </a:spcBef>
              <a:buClr>
                <a:srgbClr val="0094D9"/>
              </a:buClr>
              <a:buSzPct val="100000"/>
              <a:buChar char="•"/>
              <a:defRPr sz="2200" spc="-3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0" name="CLICK TO EDIT MASTER TITLE STYLE"/>
          <p:cNvSpPr txBox="1">
            <a:spLocks noGrp="1"/>
          </p:cNvSpPr>
          <p:nvPr>
            <p:ph type="title" hasCustomPrompt="1"/>
          </p:nvPr>
        </p:nvSpPr>
        <p:spPr>
          <a:xfrm>
            <a:off x="570991" y="385204"/>
            <a:ext cx="9144001" cy="400382"/>
          </a:xfrm>
          <a:prstGeom prst="rect">
            <a:avLst/>
          </a:prstGeom>
        </p:spPr>
        <p:txBody>
          <a:bodyPr lIns="0" tIns="0" rIns="0" bIns="0" anchor="ctr"/>
          <a:lstStyle>
            <a:lvl1pPr>
              <a:lnSpc>
                <a:spcPct val="100000"/>
              </a:lnSpc>
              <a:defRPr sz="2400">
                <a:solidFill>
                  <a:srgbClr val="2B286F"/>
                </a:solidFill>
              </a:defRPr>
            </a:lvl1pPr>
          </a:lstStyle>
          <a:p>
            <a:r>
              <a:t>CLICK TO EDIT MASTER TITLE STYLE</a:t>
            </a:r>
          </a:p>
        </p:txBody>
      </p:sp>
      <p:sp>
        <p:nvSpPr>
          <p:cNvPr id="2" name="TextBox 1">
            <a:extLst>
              <a:ext uri="{FF2B5EF4-FFF2-40B4-BE49-F238E27FC236}">
                <a16:creationId xmlns:a16="http://schemas.microsoft.com/office/drawing/2014/main" id="{F12F6B19-F32A-5EE3-BA93-4E9BD27F28F8}"/>
              </a:ext>
            </a:extLst>
          </p:cNvPr>
          <p:cNvSpPr txBox="1"/>
          <p:nvPr userDrawn="1"/>
        </p:nvSpPr>
        <p:spPr>
          <a:xfrm>
            <a:off x="8559213" y="6584158"/>
            <a:ext cx="3583172"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000" b="0" dirty="0">
                <a:solidFill>
                  <a:schemeClr val="bg1"/>
                </a:solidFill>
              </a:rPr>
              <a:t>© 2024 PROCEPT </a:t>
            </a:r>
            <a:r>
              <a:rPr lang="en-US" sz="1000" b="0" dirty="0" err="1">
                <a:solidFill>
                  <a:schemeClr val="bg1"/>
                </a:solidFill>
              </a:rPr>
              <a:t>BioRobotics</a:t>
            </a:r>
            <a:r>
              <a:rPr lang="en-US" sz="1000" b="0" dirty="0">
                <a:solidFill>
                  <a:schemeClr val="bg1"/>
                </a:solidFill>
              </a:rPr>
              <a:t> Corporation</a:t>
            </a:r>
            <a:endParaRPr kumimoji="0" lang="en-US" sz="1000" b="0" i="0" u="none" strike="noStrike" cap="none" spc="0" normalizeH="0" baseline="0" dirty="0">
              <a:ln>
                <a:noFill/>
              </a:ln>
              <a:solidFill>
                <a:schemeClr val="bg1"/>
              </a:solidFill>
              <a:effectLst/>
              <a:uFillTx/>
              <a:latin typeface="Century Gothic"/>
              <a:ea typeface="Century Gothic"/>
              <a:cs typeface="Century Gothic"/>
              <a:sym typeface="Century Gothic"/>
            </a:endParaRPr>
          </a:p>
        </p:txBody>
      </p:sp>
      <p:sp>
        <p:nvSpPr>
          <p:cNvPr id="3" name="TextBox 2">
            <a:extLst>
              <a:ext uri="{FF2B5EF4-FFF2-40B4-BE49-F238E27FC236}">
                <a16:creationId xmlns:a16="http://schemas.microsoft.com/office/drawing/2014/main" id="{7F6DCA3F-2577-97F3-99AB-442F402BD1BB}"/>
              </a:ext>
            </a:extLst>
          </p:cNvPr>
          <p:cNvSpPr txBox="1"/>
          <p:nvPr userDrawn="1"/>
        </p:nvSpPr>
        <p:spPr>
          <a:xfrm>
            <a:off x="83049" y="6581003"/>
            <a:ext cx="691854"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bg1"/>
                </a:solidFill>
                <a:effectLst/>
                <a:uFillTx/>
                <a:latin typeface="Century Gothic"/>
                <a:ea typeface="Century Gothic"/>
                <a:cs typeface="Century Gothic"/>
                <a:sym typeface="Century Gothic"/>
              </a:rPr>
              <a:t>ML0570.C</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2columns/No Sub-title">
    <p:spTree>
      <p:nvGrpSpPr>
        <p:cNvPr id="1" name=""/>
        <p:cNvGrpSpPr/>
        <p:nvPr/>
      </p:nvGrpSpPr>
      <p:grpSpPr>
        <a:xfrm>
          <a:off x="0" y="0"/>
          <a:ext cx="0" cy="0"/>
          <a:chOff x="0" y="0"/>
          <a:chExt cx="0" cy="0"/>
        </a:xfrm>
      </p:grpSpPr>
      <p:pic>
        <p:nvPicPr>
          <p:cNvPr id="87" name="Picture 2" descr="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792894"/>
            <a:ext cx="12192000" cy="1092200"/>
          </a:xfrm>
          <a:prstGeom prst="rect">
            <a:avLst/>
          </a:prstGeom>
          <a:ln w="12700">
            <a:miter lim="400000"/>
          </a:ln>
        </p:spPr>
      </p:pic>
      <p:sp>
        <p:nvSpPr>
          <p:cNvPr id="89" name="Body Level One…"/>
          <p:cNvSpPr txBox="1">
            <a:spLocks noGrp="1"/>
          </p:cNvSpPr>
          <p:nvPr>
            <p:ph type="body" sz="half" idx="1"/>
          </p:nvPr>
        </p:nvSpPr>
        <p:spPr>
          <a:xfrm>
            <a:off x="570993" y="1596029"/>
            <a:ext cx="5486402" cy="4349749"/>
          </a:xfrm>
          <a:prstGeom prst="rect">
            <a:avLst/>
          </a:prstGeom>
        </p:spPr>
        <p:txBody>
          <a:bodyPr lIns="0" tIns="0" rIns="0" bIns="0"/>
          <a:lstStyle>
            <a:lvl1pPr marL="306910" indent="-306910">
              <a:lnSpc>
                <a:spcPct val="100000"/>
              </a:lnSpc>
              <a:spcBef>
                <a:spcPts val="800"/>
              </a:spcBef>
              <a:buClr>
                <a:srgbClr val="0094D9"/>
              </a:buClr>
              <a:buSzPct val="100000"/>
              <a:buChar char="•"/>
              <a:defRPr sz="2200" spc="-39"/>
            </a:lvl1pPr>
            <a:lvl2pPr marL="1006419" indent="-255445">
              <a:lnSpc>
                <a:spcPct val="100000"/>
              </a:lnSpc>
              <a:spcBef>
                <a:spcPts val="800"/>
              </a:spcBef>
              <a:buClr>
                <a:srgbClr val="0094D9"/>
              </a:buClr>
              <a:buSzPct val="100000"/>
              <a:buChar char="•"/>
              <a:defRPr sz="2200" spc="-39"/>
            </a:lvl2pPr>
            <a:lvl3pPr marL="1628776" indent="-268217">
              <a:lnSpc>
                <a:spcPct val="100000"/>
              </a:lnSpc>
              <a:spcBef>
                <a:spcPts val="800"/>
              </a:spcBef>
              <a:buClr>
                <a:srgbClr val="0094D9"/>
              </a:buClr>
              <a:buSzPct val="100000"/>
              <a:buChar char="•"/>
              <a:defRPr sz="2200" spc="-39"/>
            </a:lvl3pPr>
            <a:lvl4pPr marL="2266047" indent="-298019">
              <a:lnSpc>
                <a:spcPct val="100000"/>
              </a:lnSpc>
              <a:spcBef>
                <a:spcPts val="800"/>
              </a:spcBef>
              <a:buClr>
                <a:srgbClr val="0094D9"/>
              </a:buClr>
              <a:buSzPct val="100000"/>
              <a:buChar char="•"/>
              <a:defRPr sz="2200" spc="-39"/>
            </a:lvl4pPr>
            <a:lvl5pPr marL="2891046" indent="-315549">
              <a:lnSpc>
                <a:spcPct val="100000"/>
              </a:lnSpc>
              <a:spcBef>
                <a:spcPts val="800"/>
              </a:spcBef>
              <a:buClr>
                <a:srgbClr val="0094D9"/>
              </a:buClr>
              <a:buSzPct val="100000"/>
              <a:buChar char="•"/>
              <a:defRPr sz="2200" spc="-3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0" name="CLICK TO EDIT MASTER TITLE STYLE"/>
          <p:cNvSpPr txBox="1">
            <a:spLocks noGrp="1"/>
          </p:cNvSpPr>
          <p:nvPr>
            <p:ph type="title" hasCustomPrompt="1"/>
          </p:nvPr>
        </p:nvSpPr>
        <p:spPr>
          <a:xfrm>
            <a:off x="570991" y="385204"/>
            <a:ext cx="9144001" cy="400382"/>
          </a:xfrm>
          <a:prstGeom prst="rect">
            <a:avLst/>
          </a:prstGeom>
        </p:spPr>
        <p:txBody>
          <a:bodyPr lIns="0" tIns="0" rIns="0" bIns="0" anchor="ctr"/>
          <a:lstStyle>
            <a:lvl1pPr>
              <a:lnSpc>
                <a:spcPct val="100000"/>
              </a:lnSpc>
              <a:defRPr sz="2400">
                <a:solidFill>
                  <a:srgbClr val="2B286F"/>
                </a:solidFill>
              </a:defRPr>
            </a:lvl1pPr>
          </a:lstStyle>
          <a:p>
            <a:r>
              <a:t>CLICK TO EDIT MASTER TITLE STYLE</a:t>
            </a:r>
          </a:p>
        </p:txBody>
      </p:sp>
      <p:sp>
        <p:nvSpPr>
          <p:cNvPr id="2" name="TextBox 1">
            <a:extLst>
              <a:ext uri="{FF2B5EF4-FFF2-40B4-BE49-F238E27FC236}">
                <a16:creationId xmlns:a16="http://schemas.microsoft.com/office/drawing/2014/main" id="{CDC2E25B-FCDA-A397-876A-57D173834276}"/>
              </a:ext>
            </a:extLst>
          </p:cNvPr>
          <p:cNvSpPr txBox="1"/>
          <p:nvPr userDrawn="1"/>
        </p:nvSpPr>
        <p:spPr>
          <a:xfrm>
            <a:off x="8559213" y="6584158"/>
            <a:ext cx="3583172"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000" b="0" dirty="0">
                <a:solidFill>
                  <a:schemeClr val="bg1"/>
                </a:solidFill>
              </a:rPr>
              <a:t>© 2024 PROCEPT </a:t>
            </a:r>
            <a:r>
              <a:rPr lang="en-US" sz="1000" b="0" dirty="0" err="1">
                <a:solidFill>
                  <a:schemeClr val="bg1"/>
                </a:solidFill>
              </a:rPr>
              <a:t>BioRobotics</a:t>
            </a:r>
            <a:r>
              <a:rPr lang="en-US" sz="1000" b="0" dirty="0">
                <a:solidFill>
                  <a:schemeClr val="bg1"/>
                </a:solidFill>
              </a:rPr>
              <a:t> Corporation</a:t>
            </a:r>
            <a:endParaRPr kumimoji="0" lang="en-US" sz="1000" b="0" i="0" u="none" strike="noStrike" cap="none" spc="0" normalizeH="0" baseline="0" dirty="0">
              <a:ln>
                <a:noFill/>
              </a:ln>
              <a:solidFill>
                <a:schemeClr val="bg1"/>
              </a:solidFill>
              <a:effectLst/>
              <a:uFillTx/>
              <a:latin typeface="Century Gothic"/>
              <a:ea typeface="Century Gothic"/>
              <a:cs typeface="Century Gothic"/>
              <a:sym typeface="Century Gothic"/>
            </a:endParaRPr>
          </a:p>
        </p:txBody>
      </p:sp>
      <p:sp>
        <p:nvSpPr>
          <p:cNvPr id="3" name="TextBox 2">
            <a:extLst>
              <a:ext uri="{FF2B5EF4-FFF2-40B4-BE49-F238E27FC236}">
                <a16:creationId xmlns:a16="http://schemas.microsoft.com/office/drawing/2014/main" id="{2A61F94C-5673-2D27-9A36-57629C396D17}"/>
              </a:ext>
            </a:extLst>
          </p:cNvPr>
          <p:cNvSpPr txBox="1"/>
          <p:nvPr userDrawn="1"/>
        </p:nvSpPr>
        <p:spPr>
          <a:xfrm>
            <a:off x="83049" y="6581003"/>
            <a:ext cx="691854"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bg1"/>
                </a:solidFill>
                <a:effectLst/>
                <a:uFillTx/>
                <a:latin typeface="Century Gothic"/>
                <a:ea typeface="Century Gothic"/>
                <a:cs typeface="Century Gothic"/>
                <a:sym typeface="Century Gothic"/>
              </a:rPr>
              <a:t>ML0570.C</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1_2columns/No Sub-title">
    <p:spTree>
      <p:nvGrpSpPr>
        <p:cNvPr id="1" name=""/>
        <p:cNvGrpSpPr/>
        <p:nvPr/>
      </p:nvGrpSpPr>
      <p:grpSpPr>
        <a:xfrm>
          <a:off x="0" y="0"/>
          <a:ext cx="0" cy="0"/>
          <a:chOff x="0" y="0"/>
          <a:chExt cx="0" cy="0"/>
        </a:xfrm>
      </p:grpSpPr>
      <p:pic>
        <p:nvPicPr>
          <p:cNvPr id="97" name="Picture 2" descr="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792894"/>
            <a:ext cx="12192000" cy="1092200"/>
          </a:xfrm>
          <a:prstGeom prst="rect">
            <a:avLst/>
          </a:prstGeom>
          <a:ln w="12700">
            <a:miter lim="400000"/>
          </a:ln>
        </p:spPr>
      </p:pic>
      <p:sp>
        <p:nvSpPr>
          <p:cNvPr id="99" name="Body Level One…"/>
          <p:cNvSpPr txBox="1">
            <a:spLocks noGrp="1"/>
          </p:cNvSpPr>
          <p:nvPr>
            <p:ph type="body" idx="1" hasCustomPrompt="1"/>
          </p:nvPr>
        </p:nvSpPr>
        <p:spPr>
          <a:xfrm>
            <a:off x="570993" y="1064014"/>
            <a:ext cx="11022493" cy="4499973"/>
          </a:xfrm>
          <a:prstGeom prst="rect">
            <a:avLst/>
          </a:prstGeom>
        </p:spPr>
        <p:txBody>
          <a:bodyPr lIns="0" tIns="0" rIns="0" bIns="0"/>
          <a:lstStyle>
            <a:lvl1pPr marL="0" indent="0">
              <a:lnSpc>
                <a:spcPct val="100000"/>
              </a:lnSpc>
              <a:spcBef>
                <a:spcPts val="800"/>
              </a:spcBef>
              <a:buSzTx/>
              <a:buFontTx/>
              <a:buNone/>
              <a:defRPr sz="1300" spc="-40"/>
            </a:lvl1pPr>
            <a:lvl2pPr marL="0" indent="750974">
              <a:lnSpc>
                <a:spcPct val="100000"/>
              </a:lnSpc>
              <a:spcBef>
                <a:spcPts val="800"/>
              </a:spcBef>
              <a:buSzTx/>
              <a:buFontTx/>
              <a:buNone/>
              <a:defRPr sz="1300" spc="-40"/>
            </a:lvl2pPr>
            <a:lvl3pPr marL="0" indent="1360559">
              <a:lnSpc>
                <a:spcPct val="100000"/>
              </a:lnSpc>
              <a:spcBef>
                <a:spcPts val="800"/>
              </a:spcBef>
              <a:buSzTx/>
              <a:buFontTx/>
              <a:buNone/>
              <a:defRPr sz="1300" spc="-40"/>
            </a:lvl3pPr>
            <a:lvl4pPr marL="0" indent="1968027">
              <a:lnSpc>
                <a:spcPct val="100000"/>
              </a:lnSpc>
              <a:spcBef>
                <a:spcPts val="800"/>
              </a:spcBef>
              <a:buSzTx/>
              <a:buFontTx/>
              <a:buNone/>
              <a:defRPr sz="1300" spc="-40"/>
            </a:lvl4pPr>
            <a:lvl5pPr marL="0" indent="2575496">
              <a:lnSpc>
                <a:spcPct val="100000"/>
              </a:lnSpc>
              <a:spcBef>
                <a:spcPts val="800"/>
              </a:spcBef>
              <a:buSzTx/>
              <a:buFontTx/>
              <a:buNone/>
              <a:defRPr sz="1300" spc="-40"/>
            </a:lvl5pPr>
          </a:lstStyle>
          <a:p>
            <a:r>
              <a:t>Body Copy</a:t>
            </a:r>
          </a:p>
          <a:p>
            <a:pPr lvl="1"/>
            <a:endParaRPr/>
          </a:p>
          <a:p>
            <a:pPr lvl="2"/>
            <a:endParaRPr/>
          </a:p>
          <a:p>
            <a:pPr lvl="3"/>
            <a:endParaRPr/>
          </a:p>
          <a:p>
            <a:pPr lvl="4"/>
            <a:endParaRPr/>
          </a:p>
        </p:txBody>
      </p:sp>
      <p:sp>
        <p:nvSpPr>
          <p:cNvPr id="100" name="CLICK TO EDIT MASTER TITLE STYLE"/>
          <p:cNvSpPr txBox="1">
            <a:spLocks noGrp="1"/>
          </p:cNvSpPr>
          <p:nvPr>
            <p:ph type="title" hasCustomPrompt="1"/>
          </p:nvPr>
        </p:nvSpPr>
        <p:spPr>
          <a:xfrm>
            <a:off x="570991" y="385204"/>
            <a:ext cx="9144001" cy="400382"/>
          </a:xfrm>
          <a:prstGeom prst="rect">
            <a:avLst/>
          </a:prstGeom>
        </p:spPr>
        <p:txBody>
          <a:bodyPr lIns="0" tIns="0" rIns="0" bIns="0" anchor="ctr"/>
          <a:lstStyle>
            <a:lvl1pPr>
              <a:lnSpc>
                <a:spcPct val="100000"/>
              </a:lnSpc>
              <a:defRPr sz="2400">
                <a:solidFill>
                  <a:srgbClr val="2B286F"/>
                </a:solidFill>
              </a:defRPr>
            </a:lvl1pPr>
          </a:lstStyle>
          <a:p>
            <a:r>
              <a:t>CLICK TO EDIT MASTER TITLE STYLE</a:t>
            </a:r>
          </a:p>
        </p:txBody>
      </p:sp>
      <p:sp>
        <p:nvSpPr>
          <p:cNvPr id="2" name="TextBox 1">
            <a:extLst>
              <a:ext uri="{FF2B5EF4-FFF2-40B4-BE49-F238E27FC236}">
                <a16:creationId xmlns:a16="http://schemas.microsoft.com/office/drawing/2014/main" id="{16CCE553-FD72-F41B-DBA6-22FF88ADDC01}"/>
              </a:ext>
            </a:extLst>
          </p:cNvPr>
          <p:cNvSpPr txBox="1"/>
          <p:nvPr userDrawn="1"/>
        </p:nvSpPr>
        <p:spPr>
          <a:xfrm>
            <a:off x="8559213" y="6584158"/>
            <a:ext cx="3583172"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000" b="0" dirty="0">
                <a:solidFill>
                  <a:schemeClr val="bg1"/>
                </a:solidFill>
              </a:rPr>
              <a:t>© 2024 PROCEPT </a:t>
            </a:r>
            <a:r>
              <a:rPr lang="en-US" sz="1000" b="0" dirty="0" err="1">
                <a:solidFill>
                  <a:schemeClr val="bg1"/>
                </a:solidFill>
              </a:rPr>
              <a:t>BioRobotics</a:t>
            </a:r>
            <a:r>
              <a:rPr lang="en-US" sz="1000" b="0" dirty="0">
                <a:solidFill>
                  <a:schemeClr val="bg1"/>
                </a:solidFill>
              </a:rPr>
              <a:t> Corporation</a:t>
            </a:r>
            <a:endParaRPr kumimoji="0" lang="en-US" sz="1000" b="0" i="0" u="none" strike="noStrike" cap="none" spc="0" normalizeH="0" baseline="0" dirty="0">
              <a:ln>
                <a:noFill/>
              </a:ln>
              <a:solidFill>
                <a:schemeClr val="bg1"/>
              </a:solidFill>
              <a:effectLst/>
              <a:uFillTx/>
              <a:latin typeface="Century Gothic"/>
              <a:ea typeface="Century Gothic"/>
              <a:cs typeface="Century Gothic"/>
              <a:sym typeface="Century Gothic"/>
            </a:endParaRPr>
          </a:p>
        </p:txBody>
      </p:sp>
      <p:sp>
        <p:nvSpPr>
          <p:cNvPr id="3" name="TextBox 2">
            <a:extLst>
              <a:ext uri="{FF2B5EF4-FFF2-40B4-BE49-F238E27FC236}">
                <a16:creationId xmlns:a16="http://schemas.microsoft.com/office/drawing/2014/main" id="{6E6E739C-3837-2893-A160-D368C03C96E9}"/>
              </a:ext>
            </a:extLst>
          </p:cNvPr>
          <p:cNvSpPr txBox="1"/>
          <p:nvPr userDrawn="1"/>
        </p:nvSpPr>
        <p:spPr>
          <a:xfrm>
            <a:off x="83049" y="6581003"/>
            <a:ext cx="691854"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bg1"/>
                </a:solidFill>
                <a:effectLst/>
                <a:uFillTx/>
                <a:latin typeface="Century Gothic"/>
                <a:ea typeface="Century Gothic"/>
                <a:cs typeface="Century Gothic"/>
                <a:sym typeface="Century Gothic"/>
              </a:rPr>
              <a:t>ML0570.C</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pic>
        <p:nvPicPr>
          <p:cNvPr id="107" name="Picture 2" descr="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792894"/>
            <a:ext cx="12192000" cy="1092200"/>
          </a:xfrm>
          <a:prstGeom prst="rect">
            <a:avLst/>
          </a:prstGeom>
          <a:ln w="12700">
            <a:miter lim="400000"/>
          </a:ln>
        </p:spPr>
      </p:pic>
      <p:sp>
        <p:nvSpPr>
          <p:cNvPr id="109" name="CLICK TO EDIT MASTER TITLE STYLE"/>
          <p:cNvSpPr txBox="1">
            <a:spLocks noGrp="1"/>
          </p:cNvSpPr>
          <p:nvPr>
            <p:ph type="title" hasCustomPrompt="1"/>
          </p:nvPr>
        </p:nvSpPr>
        <p:spPr>
          <a:xfrm>
            <a:off x="570991" y="385204"/>
            <a:ext cx="9144001" cy="400382"/>
          </a:xfrm>
          <a:prstGeom prst="rect">
            <a:avLst/>
          </a:prstGeom>
        </p:spPr>
        <p:txBody>
          <a:bodyPr lIns="0" tIns="0" rIns="0" bIns="0" anchor="ctr"/>
          <a:lstStyle>
            <a:lvl1pPr>
              <a:lnSpc>
                <a:spcPct val="100000"/>
              </a:lnSpc>
              <a:defRPr sz="2400">
                <a:solidFill>
                  <a:srgbClr val="2B286F"/>
                </a:solidFill>
              </a:defRPr>
            </a:lvl1pPr>
          </a:lstStyle>
          <a:p>
            <a:r>
              <a:t>CLICK TO EDIT MASTER TITLE STYLE</a:t>
            </a:r>
          </a:p>
        </p:txBody>
      </p:sp>
      <p:sp>
        <p:nvSpPr>
          <p:cNvPr id="2" name="TextBox 1">
            <a:extLst>
              <a:ext uri="{FF2B5EF4-FFF2-40B4-BE49-F238E27FC236}">
                <a16:creationId xmlns:a16="http://schemas.microsoft.com/office/drawing/2014/main" id="{F0DEF586-0F05-B8B7-133B-BFE27729D0AA}"/>
              </a:ext>
            </a:extLst>
          </p:cNvPr>
          <p:cNvSpPr txBox="1"/>
          <p:nvPr userDrawn="1"/>
        </p:nvSpPr>
        <p:spPr>
          <a:xfrm>
            <a:off x="8559213" y="6584158"/>
            <a:ext cx="3583172"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000" b="0" dirty="0">
                <a:solidFill>
                  <a:schemeClr val="bg1"/>
                </a:solidFill>
              </a:rPr>
              <a:t>© 2024 PROCEPT </a:t>
            </a:r>
            <a:r>
              <a:rPr lang="en-US" sz="1000" b="0" dirty="0" err="1">
                <a:solidFill>
                  <a:schemeClr val="bg1"/>
                </a:solidFill>
              </a:rPr>
              <a:t>BioRobotics</a:t>
            </a:r>
            <a:r>
              <a:rPr lang="en-US" sz="1000" b="0" dirty="0">
                <a:solidFill>
                  <a:schemeClr val="bg1"/>
                </a:solidFill>
              </a:rPr>
              <a:t> Corporation</a:t>
            </a:r>
            <a:endParaRPr kumimoji="0" lang="en-US" sz="1000" b="0" i="0" u="none" strike="noStrike" cap="none" spc="0" normalizeH="0" baseline="0" dirty="0">
              <a:ln>
                <a:noFill/>
              </a:ln>
              <a:solidFill>
                <a:schemeClr val="bg1"/>
              </a:solidFill>
              <a:effectLst/>
              <a:uFillTx/>
              <a:latin typeface="Century Gothic"/>
              <a:ea typeface="Century Gothic"/>
              <a:cs typeface="Century Gothic"/>
              <a:sym typeface="Century Gothic"/>
            </a:endParaRPr>
          </a:p>
        </p:txBody>
      </p:sp>
      <p:sp>
        <p:nvSpPr>
          <p:cNvPr id="3" name="TextBox 2">
            <a:extLst>
              <a:ext uri="{FF2B5EF4-FFF2-40B4-BE49-F238E27FC236}">
                <a16:creationId xmlns:a16="http://schemas.microsoft.com/office/drawing/2014/main" id="{FEC3FB51-FFCA-B03F-7303-4B02DF7A9FBB}"/>
              </a:ext>
            </a:extLst>
          </p:cNvPr>
          <p:cNvSpPr txBox="1"/>
          <p:nvPr userDrawn="1"/>
        </p:nvSpPr>
        <p:spPr>
          <a:xfrm>
            <a:off x="83049" y="6581003"/>
            <a:ext cx="691854"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bg1"/>
                </a:solidFill>
                <a:effectLst/>
                <a:uFillTx/>
                <a:latin typeface="Century Gothic"/>
                <a:ea typeface="Century Gothic"/>
                <a:cs typeface="Century Gothic"/>
                <a:sym typeface="Century Gothic"/>
              </a:rPr>
              <a:t>ML0570.C</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116" name="Picture 2" descr="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792894"/>
            <a:ext cx="12192000" cy="1092200"/>
          </a:xfrm>
          <a:prstGeom prst="rect">
            <a:avLst/>
          </a:prstGeom>
          <a:ln w="12700">
            <a:miter lim="400000"/>
          </a:ln>
        </p:spPr>
      </p:pic>
      <p:sp>
        <p:nvSpPr>
          <p:cNvPr id="2" name="TextBox 1">
            <a:extLst>
              <a:ext uri="{FF2B5EF4-FFF2-40B4-BE49-F238E27FC236}">
                <a16:creationId xmlns:a16="http://schemas.microsoft.com/office/drawing/2014/main" id="{BDFAC7BC-A818-AADD-0FE5-1CD04CA7CD02}"/>
              </a:ext>
            </a:extLst>
          </p:cNvPr>
          <p:cNvSpPr txBox="1"/>
          <p:nvPr userDrawn="1"/>
        </p:nvSpPr>
        <p:spPr>
          <a:xfrm>
            <a:off x="8559213" y="6584158"/>
            <a:ext cx="3583172"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000" b="0" dirty="0">
                <a:solidFill>
                  <a:schemeClr val="bg1"/>
                </a:solidFill>
              </a:rPr>
              <a:t>© 2024 PROCEPT </a:t>
            </a:r>
            <a:r>
              <a:rPr lang="en-US" sz="1000" b="0" dirty="0" err="1">
                <a:solidFill>
                  <a:schemeClr val="bg1"/>
                </a:solidFill>
              </a:rPr>
              <a:t>BioRobotics</a:t>
            </a:r>
            <a:r>
              <a:rPr lang="en-US" sz="1000" b="0" dirty="0">
                <a:solidFill>
                  <a:schemeClr val="bg1"/>
                </a:solidFill>
              </a:rPr>
              <a:t> Corporation</a:t>
            </a:r>
            <a:endParaRPr kumimoji="0" lang="en-US" sz="1000" b="0" i="0" u="none" strike="noStrike" cap="none" spc="0" normalizeH="0" baseline="0" dirty="0">
              <a:ln>
                <a:noFill/>
              </a:ln>
              <a:solidFill>
                <a:schemeClr val="bg1"/>
              </a:solidFill>
              <a:effectLst/>
              <a:uFillTx/>
              <a:latin typeface="Century Gothic"/>
              <a:ea typeface="Century Gothic"/>
              <a:cs typeface="Century Gothic"/>
              <a:sym typeface="Century Gothic"/>
            </a:endParaRPr>
          </a:p>
        </p:txBody>
      </p:sp>
      <p:sp>
        <p:nvSpPr>
          <p:cNvPr id="3" name="TextBox 2">
            <a:extLst>
              <a:ext uri="{FF2B5EF4-FFF2-40B4-BE49-F238E27FC236}">
                <a16:creationId xmlns:a16="http://schemas.microsoft.com/office/drawing/2014/main" id="{2BE244D4-1E19-FEB4-971F-5884DD2D037A}"/>
              </a:ext>
            </a:extLst>
          </p:cNvPr>
          <p:cNvSpPr txBox="1"/>
          <p:nvPr userDrawn="1"/>
        </p:nvSpPr>
        <p:spPr>
          <a:xfrm>
            <a:off x="83049" y="6581003"/>
            <a:ext cx="691854"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bg1"/>
                </a:solidFill>
                <a:effectLst/>
                <a:uFillTx/>
                <a:latin typeface="Century Gothic"/>
                <a:ea typeface="Century Gothic"/>
                <a:cs typeface="Century Gothic"/>
                <a:sym typeface="Century Gothic"/>
              </a:rPr>
              <a:t>ML0570.C</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2" descr="Picture 2"/>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sp>
        <p:nvSpPr>
          <p:cNvPr id="3" name="TextBox 6"/>
          <p:cNvSpPr txBox="1"/>
          <p:nvPr/>
        </p:nvSpPr>
        <p:spPr>
          <a:xfrm>
            <a:off x="5075284" y="6468810"/>
            <a:ext cx="3513384" cy="231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900" b="0">
                <a:solidFill>
                  <a:srgbClr val="808080"/>
                </a:solidFill>
              </a:defRPr>
            </a:lvl1pPr>
          </a:lstStyle>
          <a:p>
            <a:r>
              <a:t>© 2024 PROCEPT BioRobotics Corporation. All Rights Reserved.</a:t>
            </a:r>
          </a:p>
        </p:txBody>
      </p:sp>
      <p:pic>
        <p:nvPicPr>
          <p:cNvPr id="4" name="Picture 1" descr="Picture 1"/>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9457790" y="6267394"/>
            <a:ext cx="2523621" cy="402832"/>
          </a:xfrm>
          <a:prstGeom prst="rect">
            <a:avLst/>
          </a:prstGeom>
          <a:ln w="12700">
            <a:miter lim="400000"/>
          </a:ln>
        </p:spPr>
      </p:pic>
      <p:sp>
        <p:nvSpPr>
          <p:cNvPr id="5" name="Title Text"/>
          <p:cNvSpPr txBox="1">
            <a:spLocks noGrp="1"/>
          </p:cNvSpPr>
          <p:nvPr>
            <p:ph type="title"/>
          </p:nvPr>
        </p:nvSpPr>
        <p:spPr>
          <a:xfrm>
            <a:off x="415600" y="593366"/>
            <a:ext cx="11360801" cy="76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ormAutofit/>
          </a:bodyPr>
          <a:lstStyle/>
          <a:p>
            <a:r>
              <a:t>Title Text</a:t>
            </a:r>
          </a:p>
        </p:txBody>
      </p:sp>
      <p:sp>
        <p:nvSpPr>
          <p:cNvPr id="6" name="Body Level One…"/>
          <p:cNvSpPr txBox="1">
            <a:spLocks noGrp="1"/>
          </p:cNvSpPr>
          <p:nvPr>
            <p:ph type="body" idx="1"/>
          </p:nvPr>
        </p:nvSpPr>
        <p:spPr>
          <a:xfrm>
            <a:off x="415600" y="1536633"/>
            <a:ext cx="11360801" cy="4555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ormAutofit/>
          </a:bodyPr>
          <a:lstStyle/>
          <a:p>
            <a:r>
              <a:t>Body Level One</a:t>
            </a:r>
          </a:p>
          <a:p>
            <a:pPr lvl="1"/>
            <a:r>
              <a:t>Body Level Two</a:t>
            </a:r>
          </a:p>
          <a:p>
            <a:pPr lvl="2"/>
            <a:r>
              <a:t>Body Level Three</a:t>
            </a:r>
          </a:p>
          <a:p>
            <a:pPr lvl="3"/>
            <a:r>
              <a:t>Body Level Four</a:t>
            </a:r>
          </a:p>
          <a:p>
            <a:pPr lvl="4"/>
            <a:r>
              <a:t>Body Level Five</a:t>
            </a:r>
          </a:p>
        </p:txBody>
      </p:sp>
      <p:sp>
        <p:nvSpPr>
          <p:cNvPr id="7" name="Slide Number"/>
          <p:cNvSpPr txBox="1">
            <a:spLocks noGrp="1"/>
          </p:cNvSpPr>
          <p:nvPr>
            <p:ph type="sldNum" sz="quarter" idx="2"/>
          </p:nvPr>
        </p:nvSpPr>
        <p:spPr>
          <a:xfrm>
            <a:off x="11663146" y="6302190"/>
            <a:ext cx="365066" cy="355665"/>
          </a:xfrm>
          <a:prstGeom prst="rect">
            <a:avLst/>
          </a:prstGeom>
          <a:ln w="12700">
            <a:miter lim="400000"/>
          </a:ln>
        </p:spPr>
        <p:txBody>
          <a:bodyPr wrap="none" lIns="91424" tIns="91424" rIns="91424" bIns="91424" anchor="ctr">
            <a:normAutofit/>
          </a:bodyPr>
          <a:lstStyle>
            <a:lvl1pPr algn="r">
              <a:defRPr>
                <a:latin typeface="Arial"/>
                <a:ea typeface="Arial"/>
                <a:cs typeface="Arial"/>
                <a:sym typeface="Aria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74" r:id="rId14"/>
  </p:sldLayoutIdLst>
  <p:transition spd="med"/>
  <p:txStyles>
    <p:titleStyle>
      <a:lvl1pPr marL="0" marR="0" indent="0" algn="l" defTabSz="1219169" rtl="0" eaLnBrk="1" latinLnBrk="0" hangingPunct="1">
        <a:lnSpc>
          <a:spcPct val="90000"/>
        </a:lnSpc>
        <a:spcBef>
          <a:spcPts val="0"/>
        </a:spcBef>
        <a:spcAft>
          <a:spcPts val="0"/>
        </a:spcAft>
        <a:buClrTx/>
        <a:buSzTx/>
        <a:buFontTx/>
        <a:buNone/>
        <a:tabLst/>
        <a:defRPr sz="5800" b="0" i="0" u="none" strike="noStrike" cap="none" spc="0" baseline="0">
          <a:solidFill>
            <a:srgbClr val="53565A"/>
          </a:solidFill>
          <a:uFillTx/>
          <a:latin typeface="Century Gothic"/>
          <a:ea typeface="Century Gothic"/>
          <a:cs typeface="Century Gothic"/>
          <a:sym typeface="Century Gothic"/>
        </a:defRPr>
      </a:lvl1pPr>
      <a:lvl2pPr marL="0" marR="0" indent="0" algn="l" defTabSz="1219169" rtl="0" eaLnBrk="1" latinLnBrk="0" hangingPunct="1">
        <a:lnSpc>
          <a:spcPct val="90000"/>
        </a:lnSpc>
        <a:spcBef>
          <a:spcPts val="0"/>
        </a:spcBef>
        <a:spcAft>
          <a:spcPts val="0"/>
        </a:spcAft>
        <a:buClrTx/>
        <a:buSzTx/>
        <a:buFontTx/>
        <a:buNone/>
        <a:tabLst/>
        <a:defRPr sz="5800" b="0" i="0" u="none" strike="noStrike" cap="none" spc="0" baseline="0">
          <a:solidFill>
            <a:srgbClr val="53565A"/>
          </a:solidFill>
          <a:uFillTx/>
          <a:latin typeface="Century Gothic"/>
          <a:ea typeface="Century Gothic"/>
          <a:cs typeface="Century Gothic"/>
          <a:sym typeface="Century Gothic"/>
        </a:defRPr>
      </a:lvl2pPr>
      <a:lvl3pPr marL="0" marR="0" indent="0" algn="l" defTabSz="1219169" rtl="0" eaLnBrk="1" latinLnBrk="0" hangingPunct="1">
        <a:lnSpc>
          <a:spcPct val="90000"/>
        </a:lnSpc>
        <a:spcBef>
          <a:spcPts val="0"/>
        </a:spcBef>
        <a:spcAft>
          <a:spcPts val="0"/>
        </a:spcAft>
        <a:buClrTx/>
        <a:buSzTx/>
        <a:buFontTx/>
        <a:buNone/>
        <a:tabLst/>
        <a:defRPr sz="5800" b="0" i="0" u="none" strike="noStrike" cap="none" spc="0" baseline="0">
          <a:solidFill>
            <a:srgbClr val="53565A"/>
          </a:solidFill>
          <a:uFillTx/>
          <a:latin typeface="Century Gothic"/>
          <a:ea typeface="Century Gothic"/>
          <a:cs typeface="Century Gothic"/>
          <a:sym typeface="Century Gothic"/>
        </a:defRPr>
      </a:lvl3pPr>
      <a:lvl4pPr marL="0" marR="0" indent="0" algn="l" defTabSz="1219169" rtl="0" eaLnBrk="1" latinLnBrk="0" hangingPunct="1">
        <a:lnSpc>
          <a:spcPct val="90000"/>
        </a:lnSpc>
        <a:spcBef>
          <a:spcPts val="0"/>
        </a:spcBef>
        <a:spcAft>
          <a:spcPts val="0"/>
        </a:spcAft>
        <a:buClrTx/>
        <a:buSzTx/>
        <a:buFontTx/>
        <a:buNone/>
        <a:tabLst/>
        <a:defRPr sz="5800" b="0" i="0" u="none" strike="noStrike" cap="none" spc="0" baseline="0">
          <a:solidFill>
            <a:srgbClr val="53565A"/>
          </a:solidFill>
          <a:uFillTx/>
          <a:latin typeface="Century Gothic"/>
          <a:ea typeface="Century Gothic"/>
          <a:cs typeface="Century Gothic"/>
          <a:sym typeface="Century Gothic"/>
        </a:defRPr>
      </a:lvl4pPr>
      <a:lvl5pPr marL="0" marR="0" indent="0" algn="l" defTabSz="1219169" rtl="0" eaLnBrk="1" latinLnBrk="0" hangingPunct="1">
        <a:lnSpc>
          <a:spcPct val="90000"/>
        </a:lnSpc>
        <a:spcBef>
          <a:spcPts val="0"/>
        </a:spcBef>
        <a:spcAft>
          <a:spcPts val="0"/>
        </a:spcAft>
        <a:buClrTx/>
        <a:buSzTx/>
        <a:buFontTx/>
        <a:buNone/>
        <a:tabLst/>
        <a:defRPr sz="5800" b="0" i="0" u="none" strike="noStrike" cap="none" spc="0" baseline="0">
          <a:solidFill>
            <a:srgbClr val="53565A"/>
          </a:solidFill>
          <a:uFillTx/>
          <a:latin typeface="Century Gothic"/>
          <a:ea typeface="Century Gothic"/>
          <a:cs typeface="Century Gothic"/>
          <a:sym typeface="Century Gothic"/>
        </a:defRPr>
      </a:lvl5pPr>
      <a:lvl6pPr marL="0" marR="0" indent="0" algn="l" defTabSz="1219169" rtl="0" eaLnBrk="1" latinLnBrk="0" hangingPunct="1">
        <a:lnSpc>
          <a:spcPct val="90000"/>
        </a:lnSpc>
        <a:spcBef>
          <a:spcPts val="0"/>
        </a:spcBef>
        <a:spcAft>
          <a:spcPts val="0"/>
        </a:spcAft>
        <a:buClrTx/>
        <a:buSzTx/>
        <a:buFontTx/>
        <a:buNone/>
        <a:tabLst/>
        <a:defRPr sz="5800" b="0" i="0" u="none" strike="noStrike" cap="none" spc="0" baseline="0">
          <a:solidFill>
            <a:srgbClr val="53565A"/>
          </a:solidFill>
          <a:uFillTx/>
          <a:latin typeface="Century Gothic"/>
          <a:ea typeface="Century Gothic"/>
          <a:cs typeface="Century Gothic"/>
          <a:sym typeface="Century Gothic"/>
        </a:defRPr>
      </a:lvl6pPr>
      <a:lvl7pPr marL="0" marR="0" indent="0" algn="l" defTabSz="1219169" rtl="0" eaLnBrk="1" latinLnBrk="0" hangingPunct="1">
        <a:lnSpc>
          <a:spcPct val="90000"/>
        </a:lnSpc>
        <a:spcBef>
          <a:spcPts val="0"/>
        </a:spcBef>
        <a:spcAft>
          <a:spcPts val="0"/>
        </a:spcAft>
        <a:buClrTx/>
        <a:buSzTx/>
        <a:buFontTx/>
        <a:buNone/>
        <a:tabLst/>
        <a:defRPr sz="5800" b="0" i="0" u="none" strike="noStrike" cap="none" spc="0" baseline="0">
          <a:solidFill>
            <a:srgbClr val="53565A"/>
          </a:solidFill>
          <a:uFillTx/>
          <a:latin typeface="Century Gothic"/>
          <a:ea typeface="Century Gothic"/>
          <a:cs typeface="Century Gothic"/>
          <a:sym typeface="Century Gothic"/>
        </a:defRPr>
      </a:lvl7pPr>
      <a:lvl8pPr marL="0" marR="0" indent="0" algn="l" defTabSz="1219169" rtl="0" eaLnBrk="1" latinLnBrk="0" hangingPunct="1">
        <a:lnSpc>
          <a:spcPct val="90000"/>
        </a:lnSpc>
        <a:spcBef>
          <a:spcPts val="0"/>
        </a:spcBef>
        <a:spcAft>
          <a:spcPts val="0"/>
        </a:spcAft>
        <a:buClrTx/>
        <a:buSzTx/>
        <a:buFontTx/>
        <a:buNone/>
        <a:tabLst/>
        <a:defRPr sz="5800" b="0" i="0" u="none" strike="noStrike" cap="none" spc="0" baseline="0">
          <a:solidFill>
            <a:srgbClr val="53565A"/>
          </a:solidFill>
          <a:uFillTx/>
          <a:latin typeface="Century Gothic"/>
          <a:ea typeface="Century Gothic"/>
          <a:cs typeface="Century Gothic"/>
          <a:sym typeface="Century Gothic"/>
        </a:defRPr>
      </a:lvl8pPr>
      <a:lvl9pPr marL="0" marR="0" indent="0" algn="l" defTabSz="1219169" rtl="0" eaLnBrk="1" latinLnBrk="0" hangingPunct="1">
        <a:lnSpc>
          <a:spcPct val="90000"/>
        </a:lnSpc>
        <a:spcBef>
          <a:spcPts val="0"/>
        </a:spcBef>
        <a:spcAft>
          <a:spcPts val="0"/>
        </a:spcAft>
        <a:buClrTx/>
        <a:buSzTx/>
        <a:buFontTx/>
        <a:buNone/>
        <a:tabLst/>
        <a:defRPr sz="5800" b="0" i="0" u="none" strike="noStrike" cap="none" spc="0" baseline="0">
          <a:solidFill>
            <a:srgbClr val="53565A"/>
          </a:solidFill>
          <a:uFillTx/>
          <a:latin typeface="Century Gothic"/>
          <a:ea typeface="Century Gothic"/>
          <a:cs typeface="Century Gothic"/>
          <a:sym typeface="Century Gothic"/>
        </a:defRPr>
      </a:lvl9pPr>
    </p:titleStyle>
    <p:bodyStyle>
      <a:lvl1pPr marL="609584" marR="0" indent="-457189" algn="l" defTabSz="1219169" rtl="0" eaLnBrk="1" latinLnBrk="0" hangingPunct="1">
        <a:lnSpc>
          <a:spcPct val="90000"/>
        </a:lnSpc>
        <a:spcBef>
          <a:spcPts val="0"/>
        </a:spcBef>
        <a:spcAft>
          <a:spcPts val="0"/>
        </a:spcAft>
        <a:buClrTx/>
        <a:buSzPts val="3700"/>
        <a:buFont typeface="Arial"/>
        <a:buChar char="●"/>
        <a:tabLst/>
        <a:defRPr sz="3700" b="0" i="0" u="none" strike="noStrike" cap="none" spc="0" baseline="0">
          <a:solidFill>
            <a:srgbClr val="53565A"/>
          </a:solidFill>
          <a:uFillTx/>
          <a:latin typeface="Century Gothic"/>
          <a:ea typeface="Century Gothic"/>
          <a:cs typeface="Century Gothic"/>
          <a:sym typeface="Century Gothic"/>
        </a:defRPr>
      </a:lvl1pPr>
      <a:lvl2pPr marL="1285314" marR="0" indent="-489467" algn="l" defTabSz="1219169" rtl="0" eaLnBrk="1" latinLnBrk="0" hangingPunct="1">
        <a:lnSpc>
          <a:spcPct val="90000"/>
        </a:lnSpc>
        <a:spcBef>
          <a:spcPts val="0"/>
        </a:spcBef>
        <a:spcAft>
          <a:spcPts val="0"/>
        </a:spcAft>
        <a:buClrTx/>
        <a:buSzPts val="3700"/>
        <a:buFont typeface="Arial"/>
        <a:buChar char="○"/>
        <a:tabLst/>
        <a:defRPr sz="3700" b="0" i="0" u="none" strike="noStrike" cap="none" spc="0" baseline="0">
          <a:solidFill>
            <a:srgbClr val="53565A"/>
          </a:solidFill>
          <a:uFillTx/>
          <a:latin typeface="Century Gothic"/>
          <a:ea typeface="Century Gothic"/>
          <a:cs typeface="Century Gothic"/>
          <a:sym typeface="Century Gothic"/>
        </a:defRPr>
      </a:lvl2pPr>
      <a:lvl3pPr marL="2007852" marR="0" indent="-602421" algn="l" defTabSz="1219169" rtl="0" eaLnBrk="1" latinLnBrk="0" hangingPunct="1">
        <a:lnSpc>
          <a:spcPct val="90000"/>
        </a:lnSpc>
        <a:spcBef>
          <a:spcPts val="0"/>
        </a:spcBef>
        <a:spcAft>
          <a:spcPts val="0"/>
        </a:spcAft>
        <a:buClrTx/>
        <a:buSzPts val="3700"/>
        <a:buFont typeface="Arial"/>
        <a:buChar char="■"/>
        <a:tabLst/>
        <a:defRPr sz="3700" b="0" i="0" u="none" strike="noStrike" cap="none" spc="0" baseline="0">
          <a:solidFill>
            <a:srgbClr val="53565A"/>
          </a:solidFill>
          <a:uFillTx/>
          <a:latin typeface="Century Gothic"/>
          <a:ea typeface="Century Gothic"/>
          <a:cs typeface="Century Gothic"/>
          <a:sym typeface="Century Gothic"/>
        </a:defRPr>
      </a:lvl3pPr>
      <a:lvl4pPr marL="2667638" marR="0" indent="-652622" algn="l" defTabSz="1219169" rtl="0" eaLnBrk="1" latinLnBrk="0" hangingPunct="1">
        <a:lnSpc>
          <a:spcPct val="90000"/>
        </a:lnSpc>
        <a:spcBef>
          <a:spcPts val="0"/>
        </a:spcBef>
        <a:spcAft>
          <a:spcPts val="0"/>
        </a:spcAft>
        <a:buClrTx/>
        <a:buSzPts val="3700"/>
        <a:buFont typeface="Arial"/>
        <a:buChar char="●"/>
        <a:tabLst/>
        <a:defRPr sz="3700" b="0" i="0" u="none" strike="noStrike" cap="none" spc="0" baseline="0">
          <a:solidFill>
            <a:srgbClr val="53565A"/>
          </a:solidFill>
          <a:uFillTx/>
          <a:latin typeface="Century Gothic"/>
          <a:ea typeface="Century Gothic"/>
          <a:cs typeface="Century Gothic"/>
          <a:sym typeface="Century Gothic"/>
        </a:defRPr>
      </a:lvl4pPr>
      <a:lvl5pPr marL="3277223" marR="0" indent="-652622" algn="l" defTabSz="1219169" rtl="0" eaLnBrk="1" latinLnBrk="0" hangingPunct="1">
        <a:lnSpc>
          <a:spcPct val="90000"/>
        </a:lnSpc>
        <a:spcBef>
          <a:spcPts val="0"/>
        </a:spcBef>
        <a:spcAft>
          <a:spcPts val="0"/>
        </a:spcAft>
        <a:buClrTx/>
        <a:buSzPts val="3700"/>
        <a:buFont typeface="Arial"/>
        <a:buChar char="○"/>
        <a:tabLst/>
        <a:defRPr sz="3700" b="0" i="0" u="none" strike="noStrike" cap="none" spc="0" baseline="0">
          <a:solidFill>
            <a:srgbClr val="53565A"/>
          </a:solidFill>
          <a:uFillTx/>
          <a:latin typeface="Century Gothic"/>
          <a:ea typeface="Century Gothic"/>
          <a:cs typeface="Century Gothic"/>
          <a:sym typeface="Century Gothic"/>
        </a:defRPr>
      </a:lvl5pPr>
      <a:lvl6pPr marL="3886808" marR="0" indent="-652622" algn="l" defTabSz="1219169" rtl="0" eaLnBrk="1" latinLnBrk="0" hangingPunct="1">
        <a:lnSpc>
          <a:spcPct val="90000"/>
        </a:lnSpc>
        <a:spcBef>
          <a:spcPts val="0"/>
        </a:spcBef>
        <a:spcAft>
          <a:spcPts val="0"/>
        </a:spcAft>
        <a:buClrTx/>
        <a:buSzPts val="3700"/>
        <a:buFont typeface="Arial"/>
        <a:buChar char="■"/>
        <a:tabLst/>
        <a:defRPr sz="3700" b="0" i="0" u="none" strike="noStrike" cap="none" spc="0" baseline="0">
          <a:solidFill>
            <a:srgbClr val="53565A"/>
          </a:solidFill>
          <a:uFillTx/>
          <a:latin typeface="Century Gothic"/>
          <a:ea typeface="Century Gothic"/>
          <a:cs typeface="Century Gothic"/>
          <a:sym typeface="Century Gothic"/>
        </a:defRPr>
      </a:lvl6pPr>
      <a:lvl7pPr marL="4496392" marR="0" indent="-652622" algn="l" defTabSz="1219169" rtl="0" eaLnBrk="1" latinLnBrk="0" hangingPunct="1">
        <a:lnSpc>
          <a:spcPct val="90000"/>
        </a:lnSpc>
        <a:spcBef>
          <a:spcPts val="0"/>
        </a:spcBef>
        <a:spcAft>
          <a:spcPts val="0"/>
        </a:spcAft>
        <a:buClrTx/>
        <a:buSzPts val="3700"/>
        <a:buFont typeface="Arial"/>
        <a:buChar char="●"/>
        <a:tabLst/>
        <a:defRPr sz="3700" b="0" i="0" u="none" strike="noStrike" cap="none" spc="0" baseline="0">
          <a:solidFill>
            <a:srgbClr val="53565A"/>
          </a:solidFill>
          <a:uFillTx/>
          <a:latin typeface="Century Gothic"/>
          <a:ea typeface="Century Gothic"/>
          <a:cs typeface="Century Gothic"/>
          <a:sym typeface="Century Gothic"/>
        </a:defRPr>
      </a:lvl7pPr>
      <a:lvl8pPr marL="5105977" marR="0" indent="-652622" algn="l" defTabSz="1219169" rtl="0" eaLnBrk="1" latinLnBrk="0" hangingPunct="1">
        <a:lnSpc>
          <a:spcPct val="90000"/>
        </a:lnSpc>
        <a:spcBef>
          <a:spcPts val="0"/>
        </a:spcBef>
        <a:spcAft>
          <a:spcPts val="0"/>
        </a:spcAft>
        <a:buClrTx/>
        <a:buSzPts val="3700"/>
        <a:buFont typeface="Arial"/>
        <a:buChar char="○"/>
        <a:tabLst/>
        <a:defRPr sz="3700" b="0" i="0" u="none" strike="noStrike" cap="none" spc="0" baseline="0">
          <a:solidFill>
            <a:srgbClr val="53565A"/>
          </a:solidFill>
          <a:uFillTx/>
          <a:latin typeface="Century Gothic"/>
          <a:ea typeface="Century Gothic"/>
          <a:cs typeface="Century Gothic"/>
          <a:sym typeface="Century Gothic"/>
        </a:defRPr>
      </a:lvl8pPr>
      <a:lvl9pPr marL="5715563" marR="0" indent="-652622" algn="l" defTabSz="1219169" rtl="0" eaLnBrk="1" latinLnBrk="0" hangingPunct="1">
        <a:lnSpc>
          <a:spcPct val="90000"/>
        </a:lnSpc>
        <a:spcBef>
          <a:spcPts val="0"/>
        </a:spcBef>
        <a:spcAft>
          <a:spcPts val="0"/>
        </a:spcAft>
        <a:buClrTx/>
        <a:buSzPts val="3700"/>
        <a:buFont typeface="Arial"/>
        <a:buChar char="■"/>
        <a:tabLst/>
        <a:defRPr sz="3700" b="0" i="0" u="none" strike="noStrike" cap="none" spc="0" baseline="0">
          <a:solidFill>
            <a:srgbClr val="53565A"/>
          </a:solidFill>
          <a:uFillTx/>
          <a:latin typeface="Century Gothic"/>
          <a:ea typeface="Century Gothic"/>
          <a:cs typeface="Century Gothic"/>
          <a:sym typeface="Century Gothic"/>
        </a:defRPr>
      </a:lvl9pPr>
    </p:bodyStyle>
    <p:otherStyle>
      <a:lvl1pPr marL="0" marR="0" indent="0" algn="r" defTabSz="914400" rtl="0" eaLnBrk="1" latinLnBrk="0" hangingPunct="1">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Arial"/>
        </a:defRPr>
      </a:lvl1pPr>
      <a:lvl2pPr marL="0" marR="0" indent="457200" algn="r" defTabSz="914400" rtl="0" eaLnBrk="1" latinLnBrk="0" hangingPunct="1">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Arial"/>
        </a:defRPr>
      </a:lvl2pPr>
      <a:lvl3pPr marL="0" marR="0" indent="914400" algn="r" defTabSz="914400" rtl="0" eaLnBrk="1" latinLnBrk="0" hangingPunct="1">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Arial"/>
        </a:defRPr>
      </a:lvl3pPr>
      <a:lvl4pPr marL="0" marR="0" indent="1371600" algn="r" defTabSz="914400" rtl="0" eaLnBrk="1" latinLnBrk="0" hangingPunct="1">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Arial"/>
        </a:defRPr>
      </a:lvl4pPr>
      <a:lvl5pPr marL="0" marR="0" indent="1828800" algn="r" defTabSz="914400" rtl="0" eaLnBrk="1" latinLnBrk="0" hangingPunct="1">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Arial"/>
        </a:defRPr>
      </a:lvl5pPr>
      <a:lvl6pPr marL="0" marR="0" indent="2286000" algn="r" defTabSz="914400" rtl="0" eaLnBrk="1" latinLnBrk="0" hangingPunct="1">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Arial"/>
        </a:defRPr>
      </a:lvl6pPr>
      <a:lvl7pPr marL="0" marR="0" indent="2743200" algn="r" defTabSz="914400" rtl="0" eaLnBrk="1" latinLnBrk="0" hangingPunct="1">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Arial"/>
        </a:defRPr>
      </a:lvl7pPr>
      <a:lvl8pPr marL="0" marR="0" indent="3200400" algn="r" defTabSz="914400" rtl="0" eaLnBrk="1" latinLnBrk="0" hangingPunct="1">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Arial"/>
        </a:defRPr>
      </a:lvl8pPr>
      <a:lvl9pPr marL="0" marR="0" indent="3657600" algn="r" defTabSz="914400" rtl="0" eaLnBrk="1" latinLnBrk="0" hangingPunct="1">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5.svg"/></Relationships>
</file>

<file path=ppt/slides/_rels/slide1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svg"/></Relationships>
</file>

<file path=ppt/slides/_rels/slide1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5.png"/><Relationship Id="rId4"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6.png"/><Relationship Id="rId4"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38.svg"/><Relationship Id="rId7" Type="http://schemas.openxmlformats.org/officeDocument/2006/relationships/image" Target="../media/image26.sv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25.sv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aquablation.com/safety-information/"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s://www.urologyhealth.org/urologic-conditions/benign-prostatic-hyperplasia-(bph)"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Title 1"/>
          <p:cNvSpPr txBox="1">
            <a:spLocks noGrp="1"/>
          </p:cNvSpPr>
          <p:nvPr>
            <p:ph type="title"/>
          </p:nvPr>
        </p:nvSpPr>
        <p:spPr>
          <a:xfrm>
            <a:off x="1117600" y="1613062"/>
            <a:ext cx="10004929" cy="1493264"/>
          </a:xfrm>
          <a:prstGeom prst="rect">
            <a:avLst/>
          </a:prstGeom>
        </p:spPr>
        <p:txBody>
          <a:bodyPr>
            <a:normAutofit/>
          </a:bodyPr>
          <a:lstStyle/>
          <a:p>
            <a:r>
              <a:rPr lang="en-US" sz="4400" b="1" dirty="0" err="1"/>
              <a:t>Aquablation</a:t>
            </a:r>
            <a:r>
              <a:rPr lang="en-US" sz="4400" b="1" dirty="0"/>
              <a:t> Therapy: </a:t>
            </a:r>
            <a:br>
              <a:rPr lang="en-US" sz="4400" b="1" dirty="0"/>
            </a:br>
            <a:r>
              <a:rPr lang="en-US" sz="4400" b="1" dirty="0"/>
              <a:t>For the Man Who Is Tired of BPH</a:t>
            </a:r>
            <a:endParaRPr sz="4400" b="1" dirty="0"/>
          </a:p>
        </p:txBody>
      </p:sp>
      <p:sp>
        <p:nvSpPr>
          <p:cNvPr id="268" name="Subtitle 2"/>
          <p:cNvSpPr txBox="1">
            <a:spLocks noGrp="1"/>
          </p:cNvSpPr>
          <p:nvPr>
            <p:ph type="body" sz="quarter" idx="1"/>
          </p:nvPr>
        </p:nvSpPr>
        <p:spPr>
          <a:xfrm>
            <a:off x="1117600" y="3266125"/>
            <a:ext cx="9192129" cy="844004"/>
          </a:xfrm>
          <a:prstGeom prst="rect">
            <a:avLst/>
          </a:prstGeom>
        </p:spPr>
        <p:txBody>
          <a:bodyPr>
            <a:normAutofit/>
          </a:bodyPr>
          <a:lstStyle/>
          <a:p>
            <a:r>
              <a:rPr lang="en-US" sz="2800" dirty="0"/>
              <a:t>[INSERT Doctors name and practice/hospital here]</a:t>
            </a:r>
            <a:endParaRPr sz="2800"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Text Placeholder 2"/>
          <p:cNvSpPr txBox="1">
            <a:spLocks noGrp="1"/>
          </p:cNvSpPr>
          <p:nvPr>
            <p:ph type="body" idx="1"/>
          </p:nvPr>
        </p:nvSpPr>
        <p:spPr>
          <a:xfrm>
            <a:off x="558382" y="1465273"/>
            <a:ext cx="3765147" cy="2904745"/>
          </a:xfrm>
          <a:prstGeom prst="rect">
            <a:avLst/>
          </a:prstGeom>
        </p:spPr>
        <p:txBody>
          <a:bodyPr>
            <a:normAutofit/>
          </a:bodyPr>
          <a:lstStyle/>
          <a:p>
            <a:pPr defTabSz="914400">
              <a:lnSpc>
                <a:spcPct val="150000"/>
              </a:lnSpc>
              <a:spcBef>
                <a:spcPts val="0"/>
              </a:spcBef>
              <a:buFont typeface="Arial" panose="020B0604020202020204" pitchFamily="34" charset="0"/>
              <a:buChar char="•"/>
              <a:defRPr sz="3600" spc="0">
                <a:solidFill>
                  <a:srgbClr val="000000"/>
                </a:solidFill>
                <a:latin typeface="Calibri"/>
                <a:ea typeface="Calibri"/>
                <a:cs typeface="Calibri"/>
                <a:sym typeface="Calibri"/>
              </a:defRPr>
            </a:pPr>
            <a:r>
              <a:rPr lang="en-US" sz="1800" dirty="0">
                <a:solidFill>
                  <a:schemeClr val="tx1"/>
                </a:solidFill>
                <a:latin typeface="Century Gothic" panose="020B0502020202020204" pitchFamily="34" charset="0"/>
              </a:rPr>
              <a:t>Bladder damage</a:t>
            </a:r>
          </a:p>
          <a:p>
            <a:pPr defTabSz="914400">
              <a:lnSpc>
                <a:spcPct val="150000"/>
              </a:lnSpc>
              <a:spcBef>
                <a:spcPts val="0"/>
              </a:spcBef>
              <a:buFont typeface="Arial" panose="020B0604020202020204" pitchFamily="34" charset="0"/>
              <a:buChar char="•"/>
              <a:defRPr sz="3600" spc="0">
                <a:solidFill>
                  <a:srgbClr val="000000"/>
                </a:solidFill>
                <a:latin typeface="Calibri"/>
                <a:ea typeface="Calibri"/>
                <a:cs typeface="Calibri"/>
                <a:sym typeface="Calibri"/>
              </a:defRPr>
            </a:pPr>
            <a:r>
              <a:rPr lang="en-US" sz="1800" dirty="0">
                <a:solidFill>
                  <a:schemeClr val="tx1"/>
                </a:solidFill>
                <a:latin typeface="Century Gothic" panose="020B0502020202020204" pitchFamily="34" charset="0"/>
              </a:rPr>
              <a:t>Bladder catheterization</a:t>
            </a:r>
          </a:p>
          <a:p>
            <a:pPr defTabSz="914400">
              <a:lnSpc>
                <a:spcPct val="150000"/>
              </a:lnSpc>
              <a:spcBef>
                <a:spcPts val="0"/>
              </a:spcBef>
              <a:buFont typeface="Arial" panose="020B0604020202020204" pitchFamily="34" charset="0"/>
              <a:buChar char="•"/>
              <a:defRPr sz="3600" spc="0">
                <a:solidFill>
                  <a:srgbClr val="000000"/>
                </a:solidFill>
                <a:latin typeface="Calibri"/>
                <a:ea typeface="Calibri"/>
                <a:cs typeface="Calibri"/>
                <a:sym typeface="Calibri"/>
              </a:defRPr>
            </a:pPr>
            <a:r>
              <a:rPr sz="1800" dirty="0">
                <a:solidFill>
                  <a:schemeClr val="tx1"/>
                </a:solidFill>
                <a:latin typeface="Century Gothic" panose="020B0502020202020204" pitchFamily="34" charset="0"/>
              </a:rPr>
              <a:t>Bladder stones</a:t>
            </a:r>
          </a:p>
          <a:p>
            <a:pPr defTabSz="914400">
              <a:lnSpc>
                <a:spcPct val="150000"/>
              </a:lnSpc>
              <a:spcBef>
                <a:spcPts val="0"/>
              </a:spcBef>
              <a:buFont typeface="Arial" panose="020B0604020202020204" pitchFamily="34" charset="0"/>
              <a:buChar char="•"/>
              <a:defRPr sz="3600" spc="0">
                <a:solidFill>
                  <a:srgbClr val="000000"/>
                </a:solidFill>
                <a:latin typeface="Calibri"/>
                <a:ea typeface="Calibri"/>
                <a:cs typeface="Calibri"/>
                <a:sym typeface="Calibri"/>
              </a:defRPr>
            </a:pPr>
            <a:r>
              <a:rPr sz="1800" dirty="0">
                <a:solidFill>
                  <a:schemeClr val="tx1"/>
                </a:solidFill>
                <a:latin typeface="Century Gothic" panose="020B0502020202020204" pitchFamily="34" charset="0"/>
              </a:rPr>
              <a:t>Blood in urine</a:t>
            </a:r>
          </a:p>
          <a:p>
            <a:pPr defTabSz="914400">
              <a:lnSpc>
                <a:spcPct val="150000"/>
              </a:lnSpc>
              <a:spcBef>
                <a:spcPts val="0"/>
              </a:spcBef>
              <a:buFont typeface="Arial" panose="020B0604020202020204" pitchFamily="34" charset="0"/>
              <a:buChar char="•"/>
              <a:defRPr sz="3600" spc="0">
                <a:solidFill>
                  <a:srgbClr val="000000"/>
                </a:solidFill>
                <a:latin typeface="Calibri"/>
                <a:ea typeface="Calibri"/>
                <a:cs typeface="Calibri"/>
                <a:sym typeface="Calibri"/>
              </a:defRPr>
            </a:pPr>
            <a:r>
              <a:rPr sz="1800" dirty="0">
                <a:solidFill>
                  <a:schemeClr val="tx1"/>
                </a:solidFill>
                <a:latin typeface="Century Gothic" panose="020B0502020202020204" pitchFamily="34" charset="0"/>
              </a:rPr>
              <a:t>Urinary tract infections</a:t>
            </a:r>
          </a:p>
          <a:p>
            <a:pPr defTabSz="914400">
              <a:lnSpc>
                <a:spcPct val="150000"/>
              </a:lnSpc>
              <a:spcBef>
                <a:spcPts val="0"/>
              </a:spcBef>
              <a:buFont typeface="Arial" panose="020B0604020202020204" pitchFamily="34" charset="0"/>
              <a:buChar char="•"/>
              <a:defRPr sz="3600" spc="0">
                <a:solidFill>
                  <a:srgbClr val="000000"/>
                </a:solidFill>
                <a:latin typeface="Calibri"/>
                <a:ea typeface="Calibri"/>
                <a:cs typeface="Calibri"/>
                <a:sym typeface="Calibri"/>
              </a:defRPr>
            </a:pPr>
            <a:r>
              <a:rPr sz="1800" dirty="0">
                <a:solidFill>
                  <a:schemeClr val="tx1"/>
                </a:solidFill>
                <a:latin typeface="Century Gothic" panose="020B0502020202020204" pitchFamily="34" charset="0"/>
              </a:rPr>
              <a:t>Kidney failure</a:t>
            </a:r>
          </a:p>
        </p:txBody>
      </p:sp>
      <p:sp>
        <p:nvSpPr>
          <p:cNvPr id="4" name="Title 3">
            <a:extLst>
              <a:ext uri="{FF2B5EF4-FFF2-40B4-BE49-F238E27FC236}">
                <a16:creationId xmlns:a16="http://schemas.microsoft.com/office/drawing/2014/main" id="{F3932AEF-CC9A-5384-5B1E-F218F44FA1F5}"/>
              </a:ext>
            </a:extLst>
          </p:cNvPr>
          <p:cNvSpPr>
            <a:spLocks noGrp="1"/>
          </p:cNvSpPr>
          <p:nvPr>
            <p:ph type="title"/>
          </p:nvPr>
        </p:nvSpPr>
        <p:spPr>
          <a:xfrm>
            <a:off x="570993" y="234121"/>
            <a:ext cx="10135589" cy="659929"/>
          </a:xfrm>
        </p:spPr>
        <p:txBody>
          <a:bodyPr>
            <a:normAutofit fontScale="90000"/>
          </a:bodyPr>
          <a:lstStyle/>
          <a:p>
            <a:r>
              <a:rPr lang="en-US" b="1" dirty="0">
                <a:solidFill>
                  <a:schemeClr val="accent2"/>
                </a:solidFill>
              </a:rPr>
              <a:t>BPH is a Chronic Disease with Long Term Consequences if NOT treated</a:t>
            </a:r>
          </a:p>
        </p:txBody>
      </p:sp>
      <p:sp>
        <p:nvSpPr>
          <p:cNvPr id="2" name="TextBox 1">
            <a:extLst>
              <a:ext uri="{FF2B5EF4-FFF2-40B4-BE49-F238E27FC236}">
                <a16:creationId xmlns:a16="http://schemas.microsoft.com/office/drawing/2014/main" id="{1CB010DA-4F96-179A-AC95-2CFB55AB4C67}"/>
              </a:ext>
            </a:extLst>
          </p:cNvPr>
          <p:cNvSpPr txBox="1"/>
          <p:nvPr/>
        </p:nvSpPr>
        <p:spPr>
          <a:xfrm>
            <a:off x="0" y="5253339"/>
            <a:ext cx="12192000" cy="58233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200" b="1" i="0" u="none" strike="noStrike" cap="none" spc="0" normalizeH="0" baseline="0" dirty="0">
                <a:ln>
                  <a:noFill/>
                </a:ln>
                <a:solidFill>
                  <a:schemeClr val="bg1"/>
                </a:solidFill>
                <a:effectLst/>
                <a:uFillTx/>
                <a:latin typeface="Century Gothic"/>
                <a:ea typeface="Century Gothic"/>
                <a:cs typeface="Century Gothic"/>
                <a:sym typeface="Century Gothic"/>
              </a:rPr>
              <a:t>Watchful waiting can lead to permanent bladder damage</a:t>
            </a:r>
          </a:p>
        </p:txBody>
      </p:sp>
      <p:grpSp>
        <p:nvGrpSpPr>
          <p:cNvPr id="51" name="Group 50">
            <a:extLst>
              <a:ext uri="{FF2B5EF4-FFF2-40B4-BE49-F238E27FC236}">
                <a16:creationId xmlns:a16="http://schemas.microsoft.com/office/drawing/2014/main" id="{7B0058C3-C67F-75DF-B27E-AB4A86C816CB}"/>
              </a:ext>
            </a:extLst>
          </p:cNvPr>
          <p:cNvGrpSpPr/>
          <p:nvPr/>
        </p:nvGrpSpPr>
        <p:grpSpPr>
          <a:xfrm>
            <a:off x="4881911" y="1222956"/>
            <a:ext cx="6246080" cy="3701477"/>
            <a:chOff x="5430888" y="1238041"/>
            <a:chExt cx="6246080" cy="3701477"/>
          </a:xfrm>
        </p:grpSpPr>
        <p:pic>
          <p:nvPicPr>
            <p:cNvPr id="42" name="Picture 41" descr="A group of human organs&#10;&#10;Description automatically generated">
              <a:extLst>
                <a:ext uri="{FF2B5EF4-FFF2-40B4-BE49-F238E27FC236}">
                  <a16:creationId xmlns:a16="http://schemas.microsoft.com/office/drawing/2014/main" id="{25337EEF-D95A-77C8-1B9E-284C1313F48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430888" y="1238041"/>
              <a:ext cx="6246080" cy="3195556"/>
            </a:xfrm>
            <a:prstGeom prst="rect">
              <a:avLst/>
            </a:prstGeom>
          </p:spPr>
        </p:pic>
        <p:sp>
          <p:nvSpPr>
            <p:cNvPr id="43" name="TextBox 42">
              <a:extLst>
                <a:ext uri="{FF2B5EF4-FFF2-40B4-BE49-F238E27FC236}">
                  <a16:creationId xmlns:a16="http://schemas.microsoft.com/office/drawing/2014/main" id="{0979B9BE-3E20-60B7-761B-1045F02AB222}"/>
                </a:ext>
              </a:extLst>
            </p:cNvPr>
            <p:cNvSpPr txBox="1"/>
            <p:nvPr/>
          </p:nvSpPr>
          <p:spPr>
            <a:xfrm>
              <a:off x="6384997" y="4289513"/>
              <a:ext cx="704678"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53565A"/>
                  </a:solidFill>
                  <a:effectLst/>
                  <a:uFillTx/>
                  <a:latin typeface="Century Gothic"/>
                  <a:ea typeface="Century Gothic"/>
                  <a:cs typeface="Century Gothic"/>
                  <a:sym typeface="Century Gothic"/>
                </a:rPr>
                <a:t>Healthy </a:t>
              </a:r>
              <a:br>
                <a:rPr kumimoji="0" lang="en-US" sz="1200" b="1" i="0" u="none" strike="noStrike" cap="none" spc="0" normalizeH="0" baseline="0" dirty="0">
                  <a:ln>
                    <a:noFill/>
                  </a:ln>
                  <a:solidFill>
                    <a:srgbClr val="53565A"/>
                  </a:solidFill>
                  <a:effectLst/>
                  <a:uFillTx/>
                  <a:latin typeface="Century Gothic"/>
                  <a:ea typeface="Century Gothic"/>
                  <a:cs typeface="Century Gothic"/>
                  <a:sym typeface="Century Gothic"/>
                </a:rPr>
              </a:br>
              <a:r>
                <a:rPr kumimoji="0" lang="en-US" sz="1200" b="1" i="0" u="none" strike="noStrike" cap="none" spc="0" normalizeH="0" baseline="0" dirty="0">
                  <a:ln>
                    <a:noFill/>
                  </a:ln>
                  <a:solidFill>
                    <a:srgbClr val="53565A"/>
                  </a:solidFill>
                  <a:effectLst/>
                  <a:uFillTx/>
                  <a:latin typeface="Century Gothic"/>
                  <a:ea typeface="Century Gothic"/>
                  <a:cs typeface="Century Gothic"/>
                  <a:sym typeface="Century Gothic"/>
                </a:rPr>
                <a:t>Bladder</a:t>
              </a:r>
            </a:p>
          </p:txBody>
        </p:sp>
        <p:sp>
          <p:nvSpPr>
            <p:cNvPr id="44" name="TextBox 43">
              <a:extLst>
                <a:ext uri="{FF2B5EF4-FFF2-40B4-BE49-F238E27FC236}">
                  <a16:creationId xmlns:a16="http://schemas.microsoft.com/office/drawing/2014/main" id="{D6BB05F0-2367-2EED-5968-88DF5B0094E3}"/>
                </a:ext>
              </a:extLst>
            </p:cNvPr>
            <p:cNvSpPr txBox="1"/>
            <p:nvPr/>
          </p:nvSpPr>
          <p:spPr>
            <a:xfrm>
              <a:off x="7838543" y="4292662"/>
              <a:ext cx="1370354"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53565A"/>
                  </a:solidFill>
                  <a:effectLst/>
                  <a:uFillTx/>
                  <a:latin typeface="Century Gothic"/>
                  <a:ea typeface="Century Gothic"/>
                  <a:cs typeface="Century Gothic"/>
                  <a:sym typeface="Century Gothic"/>
                </a:rPr>
                <a:t>Moderate Bladder</a:t>
              </a:r>
              <a:br>
                <a:rPr kumimoji="0" lang="en-US" sz="1200" b="1" i="0" u="none" strike="noStrike" cap="none" spc="0" normalizeH="0" baseline="0" dirty="0">
                  <a:ln>
                    <a:noFill/>
                  </a:ln>
                  <a:solidFill>
                    <a:srgbClr val="53565A"/>
                  </a:solidFill>
                  <a:effectLst/>
                  <a:uFillTx/>
                  <a:latin typeface="Century Gothic"/>
                  <a:ea typeface="Century Gothic"/>
                  <a:cs typeface="Century Gothic"/>
                  <a:sym typeface="Century Gothic"/>
                </a:rPr>
              </a:br>
              <a:r>
                <a:rPr kumimoji="0" lang="en-US" sz="1200" b="1" i="0" u="none" strike="noStrike" cap="none" spc="0" normalizeH="0" baseline="0" dirty="0">
                  <a:ln>
                    <a:noFill/>
                  </a:ln>
                  <a:solidFill>
                    <a:srgbClr val="53565A"/>
                  </a:solidFill>
                  <a:effectLst/>
                  <a:uFillTx/>
                  <a:latin typeface="Century Gothic"/>
                  <a:ea typeface="Century Gothic"/>
                  <a:cs typeface="Century Gothic"/>
                  <a:sym typeface="Century Gothic"/>
                </a:rPr>
                <a:t>Damage</a:t>
              </a:r>
            </a:p>
          </p:txBody>
        </p:sp>
        <p:sp>
          <p:nvSpPr>
            <p:cNvPr id="45" name="TextBox 44">
              <a:extLst>
                <a:ext uri="{FF2B5EF4-FFF2-40B4-BE49-F238E27FC236}">
                  <a16:creationId xmlns:a16="http://schemas.microsoft.com/office/drawing/2014/main" id="{DB5FA6DC-DFB1-AAEC-B49D-8BF61FFB1ABA}"/>
                </a:ext>
              </a:extLst>
            </p:cNvPr>
            <p:cNvSpPr txBox="1"/>
            <p:nvPr/>
          </p:nvSpPr>
          <p:spPr>
            <a:xfrm>
              <a:off x="9638062" y="4293189"/>
              <a:ext cx="1370354"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53565A"/>
                  </a:solidFill>
                  <a:effectLst/>
                  <a:uFillTx/>
                  <a:latin typeface="Century Gothic"/>
                  <a:ea typeface="Century Gothic"/>
                  <a:cs typeface="Century Gothic"/>
                  <a:sym typeface="Century Gothic"/>
                </a:rPr>
                <a:t>Permanent Bladder </a:t>
              </a:r>
              <a:br>
                <a:rPr kumimoji="0" lang="en-US" sz="1200" b="1" i="0" u="none" strike="noStrike" cap="none" spc="0" normalizeH="0" baseline="0" dirty="0">
                  <a:ln>
                    <a:noFill/>
                  </a:ln>
                  <a:solidFill>
                    <a:srgbClr val="53565A"/>
                  </a:solidFill>
                  <a:effectLst/>
                  <a:uFillTx/>
                  <a:latin typeface="Century Gothic"/>
                  <a:ea typeface="Century Gothic"/>
                  <a:cs typeface="Century Gothic"/>
                  <a:sym typeface="Century Gothic"/>
                </a:rPr>
              </a:br>
              <a:r>
                <a:rPr kumimoji="0" lang="en-US" sz="1200" b="1" i="0" u="none" strike="noStrike" cap="none" spc="0" normalizeH="0" baseline="0" dirty="0">
                  <a:ln>
                    <a:noFill/>
                  </a:ln>
                  <a:solidFill>
                    <a:srgbClr val="53565A"/>
                  </a:solidFill>
                  <a:effectLst/>
                  <a:uFillTx/>
                  <a:latin typeface="Century Gothic"/>
                  <a:ea typeface="Century Gothic"/>
                  <a:cs typeface="Century Gothic"/>
                  <a:sym typeface="Century Gothic"/>
                </a:rPr>
                <a:t>Damage</a:t>
              </a:r>
            </a:p>
          </p:txBody>
        </p:sp>
      </p:grpSp>
      <p:grpSp>
        <p:nvGrpSpPr>
          <p:cNvPr id="50" name="Group 49">
            <a:extLst>
              <a:ext uri="{FF2B5EF4-FFF2-40B4-BE49-F238E27FC236}">
                <a16:creationId xmlns:a16="http://schemas.microsoft.com/office/drawing/2014/main" id="{48981CD3-58D8-22C3-8BAB-435FAD24D789}"/>
              </a:ext>
            </a:extLst>
          </p:cNvPr>
          <p:cNvGrpSpPr/>
          <p:nvPr/>
        </p:nvGrpSpPr>
        <p:grpSpPr>
          <a:xfrm>
            <a:off x="558382" y="4300421"/>
            <a:ext cx="1393888" cy="1393888"/>
            <a:chOff x="3837869" y="2187615"/>
            <a:chExt cx="1393888" cy="1393888"/>
          </a:xfrm>
        </p:grpSpPr>
        <p:sp>
          <p:nvSpPr>
            <p:cNvPr id="46" name="Oval 45">
              <a:extLst>
                <a:ext uri="{FF2B5EF4-FFF2-40B4-BE49-F238E27FC236}">
                  <a16:creationId xmlns:a16="http://schemas.microsoft.com/office/drawing/2014/main" id="{6813300A-43CE-A2EE-38A9-A56E04B82557}"/>
                </a:ext>
              </a:extLst>
            </p:cNvPr>
            <p:cNvSpPr/>
            <p:nvPr/>
          </p:nvSpPr>
          <p:spPr>
            <a:xfrm>
              <a:off x="3837869" y="2187615"/>
              <a:ext cx="1393888" cy="1393888"/>
            </a:xfrm>
            <a:prstGeom prst="ellipse">
              <a:avLst/>
            </a:prstGeom>
            <a:solidFill>
              <a:schemeClr val="accent1"/>
            </a:solidFill>
            <a:ln w="5715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53565A"/>
                </a:solidFill>
                <a:effectLst/>
                <a:uFillTx/>
                <a:latin typeface="Century Gothic"/>
                <a:ea typeface="Century Gothic"/>
                <a:cs typeface="Century Gothic"/>
                <a:sym typeface="Century Gothic"/>
              </a:endParaRPr>
            </a:p>
          </p:txBody>
        </p:sp>
        <p:pic>
          <p:nvPicPr>
            <p:cNvPr id="49" name="Graphic 48" descr="Binoculars with solid fill">
              <a:extLst>
                <a:ext uri="{FF2B5EF4-FFF2-40B4-BE49-F238E27FC236}">
                  <a16:creationId xmlns:a16="http://schemas.microsoft.com/office/drawing/2014/main" id="{154DC338-4CC5-C9D6-5A58-396F21CA215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77064" y="2326810"/>
              <a:ext cx="1115498" cy="1115498"/>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E35E6D-8BA8-5147-B72F-DFE7DAD25456}"/>
              </a:ext>
            </a:extLst>
          </p:cNvPr>
          <p:cNvSpPr>
            <a:spLocks noGrp="1"/>
          </p:cNvSpPr>
          <p:nvPr>
            <p:ph type="title"/>
          </p:nvPr>
        </p:nvSpPr>
        <p:spPr/>
        <p:txBody>
          <a:bodyPr>
            <a:normAutofit/>
          </a:bodyPr>
          <a:lstStyle/>
          <a:p>
            <a:r>
              <a:rPr lang="en-US" b="1" dirty="0"/>
              <a:t>Treatment Options – Every Patient is Unique</a:t>
            </a:r>
          </a:p>
        </p:txBody>
      </p:sp>
      <p:sp>
        <p:nvSpPr>
          <p:cNvPr id="21" name="Oval 20"/>
          <p:cNvSpPr/>
          <p:nvPr/>
        </p:nvSpPr>
        <p:spPr>
          <a:xfrm>
            <a:off x="299984" y="1106118"/>
            <a:ext cx="2900631" cy="2901386"/>
          </a:xfrm>
          <a:prstGeom prst="ellipse">
            <a:avLst/>
          </a:prstGeom>
          <a:noFill/>
          <a:ln w="69850">
            <a:solidFill>
              <a:schemeClr val="bg1">
                <a:lumMod val="75000"/>
                <a:alpha val="30000"/>
              </a:schemeClr>
            </a:solidFill>
          </a:ln>
          <a:effectLst/>
        </p:spPr>
        <p:style>
          <a:lnRef idx="1">
            <a:schemeClr val="accent1"/>
          </a:lnRef>
          <a:fillRef idx="3">
            <a:schemeClr val="accent1"/>
          </a:fillRef>
          <a:effectRef idx="2">
            <a:schemeClr val="accent1"/>
          </a:effectRef>
          <a:fontRef idx="minor">
            <a:schemeClr val="lt1"/>
          </a:fontRef>
        </p:style>
        <p:txBody>
          <a:bodyPr lIns="68584" tIns="34292" rIns="68584" bIns="34292" rtlCol="0" anchor="ctr"/>
          <a:lstStyle/>
          <a:p>
            <a:pPr algn="ctr"/>
            <a:endParaRPr lang="en-US" sz="1351">
              <a:latin typeface="Roboto Light"/>
            </a:endParaRPr>
          </a:p>
        </p:txBody>
      </p:sp>
      <p:sp>
        <p:nvSpPr>
          <p:cNvPr id="22" name="Arc 21"/>
          <p:cNvSpPr/>
          <p:nvPr/>
        </p:nvSpPr>
        <p:spPr>
          <a:xfrm>
            <a:off x="301497" y="1107634"/>
            <a:ext cx="2897601" cy="2898354"/>
          </a:xfrm>
          <a:prstGeom prst="arc">
            <a:avLst>
              <a:gd name="adj1" fmla="val 10766207"/>
              <a:gd name="adj2" fmla="val 0"/>
            </a:avLst>
          </a:prstGeom>
          <a:ln w="69850" cap="rnd">
            <a:solidFill>
              <a:schemeClr val="accent1"/>
            </a:solidFill>
          </a:ln>
        </p:spPr>
        <p:style>
          <a:lnRef idx="1">
            <a:schemeClr val="accent1"/>
          </a:lnRef>
          <a:fillRef idx="0">
            <a:schemeClr val="accent1"/>
          </a:fillRef>
          <a:effectRef idx="0">
            <a:schemeClr val="accent1"/>
          </a:effectRef>
          <a:fontRef idx="minor">
            <a:schemeClr val="tx1"/>
          </a:fontRef>
        </p:style>
        <p:txBody>
          <a:bodyPr lIns="68584" tIns="34292" rIns="68584" bIns="34292" rtlCol="0" anchor="ctr"/>
          <a:lstStyle/>
          <a:p>
            <a:pPr algn="ctr"/>
            <a:endParaRPr lang="en-US" sz="1351">
              <a:latin typeface="Roboto Light"/>
            </a:endParaRPr>
          </a:p>
        </p:txBody>
      </p:sp>
      <p:sp>
        <p:nvSpPr>
          <p:cNvPr id="23" name="Oval 22"/>
          <p:cNvSpPr/>
          <p:nvPr/>
        </p:nvSpPr>
        <p:spPr>
          <a:xfrm>
            <a:off x="3200615" y="1106118"/>
            <a:ext cx="2900631" cy="2901386"/>
          </a:xfrm>
          <a:prstGeom prst="ellipse">
            <a:avLst/>
          </a:prstGeom>
          <a:noFill/>
          <a:ln w="69850">
            <a:solidFill>
              <a:schemeClr val="bg1">
                <a:lumMod val="75000"/>
                <a:alpha val="30000"/>
              </a:schemeClr>
            </a:solidFill>
          </a:ln>
          <a:effectLst/>
        </p:spPr>
        <p:style>
          <a:lnRef idx="1">
            <a:schemeClr val="accent1"/>
          </a:lnRef>
          <a:fillRef idx="3">
            <a:schemeClr val="accent1"/>
          </a:fillRef>
          <a:effectRef idx="2">
            <a:schemeClr val="accent1"/>
          </a:effectRef>
          <a:fontRef idx="minor">
            <a:schemeClr val="lt1"/>
          </a:fontRef>
        </p:style>
        <p:txBody>
          <a:bodyPr lIns="68584" tIns="34292" rIns="68584" bIns="34292" rtlCol="0" anchor="ctr"/>
          <a:lstStyle/>
          <a:p>
            <a:pPr algn="ctr"/>
            <a:endParaRPr lang="en-US" sz="1351">
              <a:latin typeface="Roboto Light"/>
            </a:endParaRPr>
          </a:p>
        </p:txBody>
      </p:sp>
      <p:sp>
        <p:nvSpPr>
          <p:cNvPr id="24" name="Arc 23"/>
          <p:cNvSpPr/>
          <p:nvPr/>
        </p:nvSpPr>
        <p:spPr>
          <a:xfrm rot="10800000">
            <a:off x="3202128" y="1107634"/>
            <a:ext cx="2897601" cy="2898354"/>
          </a:xfrm>
          <a:prstGeom prst="arc">
            <a:avLst>
              <a:gd name="adj1" fmla="val 10766207"/>
              <a:gd name="adj2" fmla="val 0"/>
            </a:avLst>
          </a:prstGeom>
          <a:ln w="69850" cap="rnd">
            <a:solidFill>
              <a:schemeClr val="accent2"/>
            </a:solidFill>
          </a:ln>
        </p:spPr>
        <p:style>
          <a:lnRef idx="1">
            <a:schemeClr val="accent1"/>
          </a:lnRef>
          <a:fillRef idx="0">
            <a:schemeClr val="accent1"/>
          </a:fillRef>
          <a:effectRef idx="0">
            <a:schemeClr val="accent1"/>
          </a:effectRef>
          <a:fontRef idx="minor">
            <a:schemeClr val="tx1"/>
          </a:fontRef>
        </p:style>
        <p:txBody>
          <a:bodyPr lIns="68584" tIns="34292" rIns="68584" bIns="34292" rtlCol="0" anchor="ctr"/>
          <a:lstStyle/>
          <a:p>
            <a:pPr algn="ctr"/>
            <a:endParaRPr lang="en-US" sz="1351">
              <a:latin typeface="Roboto Light"/>
            </a:endParaRPr>
          </a:p>
        </p:txBody>
      </p:sp>
      <p:sp>
        <p:nvSpPr>
          <p:cNvPr id="25" name="Oval 24"/>
          <p:cNvSpPr/>
          <p:nvPr/>
        </p:nvSpPr>
        <p:spPr>
          <a:xfrm>
            <a:off x="6099996" y="1106118"/>
            <a:ext cx="2900631" cy="2901386"/>
          </a:xfrm>
          <a:prstGeom prst="ellipse">
            <a:avLst/>
          </a:prstGeom>
          <a:noFill/>
          <a:ln w="69850">
            <a:solidFill>
              <a:schemeClr val="bg1">
                <a:lumMod val="75000"/>
                <a:alpha val="30000"/>
              </a:schemeClr>
            </a:solidFill>
          </a:ln>
          <a:effectLst/>
        </p:spPr>
        <p:style>
          <a:lnRef idx="1">
            <a:schemeClr val="accent1"/>
          </a:lnRef>
          <a:fillRef idx="3">
            <a:schemeClr val="accent1"/>
          </a:fillRef>
          <a:effectRef idx="2">
            <a:schemeClr val="accent1"/>
          </a:effectRef>
          <a:fontRef idx="minor">
            <a:schemeClr val="lt1"/>
          </a:fontRef>
        </p:style>
        <p:txBody>
          <a:bodyPr lIns="68584" tIns="34292" rIns="68584" bIns="34292" rtlCol="0" anchor="ctr"/>
          <a:lstStyle/>
          <a:p>
            <a:pPr algn="ctr"/>
            <a:endParaRPr lang="en-US" sz="1351">
              <a:latin typeface="Roboto Light"/>
            </a:endParaRPr>
          </a:p>
        </p:txBody>
      </p:sp>
      <p:sp>
        <p:nvSpPr>
          <p:cNvPr id="26" name="Arc 25"/>
          <p:cNvSpPr/>
          <p:nvPr/>
        </p:nvSpPr>
        <p:spPr>
          <a:xfrm>
            <a:off x="6101509" y="1107634"/>
            <a:ext cx="2897601" cy="2898354"/>
          </a:xfrm>
          <a:prstGeom prst="arc">
            <a:avLst>
              <a:gd name="adj1" fmla="val 10766207"/>
              <a:gd name="adj2" fmla="val 0"/>
            </a:avLst>
          </a:prstGeom>
          <a:ln w="69850" cap="rnd">
            <a:solidFill>
              <a:schemeClr val="accent3"/>
            </a:solidFill>
          </a:ln>
        </p:spPr>
        <p:style>
          <a:lnRef idx="1">
            <a:schemeClr val="accent1"/>
          </a:lnRef>
          <a:fillRef idx="0">
            <a:schemeClr val="accent1"/>
          </a:fillRef>
          <a:effectRef idx="0">
            <a:schemeClr val="accent1"/>
          </a:effectRef>
          <a:fontRef idx="minor">
            <a:schemeClr val="tx1"/>
          </a:fontRef>
        </p:style>
        <p:txBody>
          <a:bodyPr lIns="68584" tIns="34292" rIns="68584" bIns="34292" rtlCol="0" anchor="ctr"/>
          <a:lstStyle/>
          <a:p>
            <a:pPr algn="ctr"/>
            <a:endParaRPr lang="en-US" sz="1351">
              <a:latin typeface="Roboto Light"/>
            </a:endParaRPr>
          </a:p>
        </p:txBody>
      </p:sp>
      <p:sp>
        <p:nvSpPr>
          <p:cNvPr id="28" name="Oval 27"/>
          <p:cNvSpPr/>
          <p:nvPr/>
        </p:nvSpPr>
        <p:spPr>
          <a:xfrm>
            <a:off x="9000625" y="1106118"/>
            <a:ext cx="2900631" cy="2901386"/>
          </a:xfrm>
          <a:prstGeom prst="ellipse">
            <a:avLst/>
          </a:prstGeom>
          <a:noFill/>
          <a:ln w="69850">
            <a:solidFill>
              <a:schemeClr val="bg1">
                <a:lumMod val="75000"/>
                <a:alpha val="30000"/>
              </a:schemeClr>
            </a:solidFill>
          </a:ln>
          <a:effectLst/>
        </p:spPr>
        <p:style>
          <a:lnRef idx="1">
            <a:schemeClr val="accent1"/>
          </a:lnRef>
          <a:fillRef idx="3">
            <a:schemeClr val="accent1"/>
          </a:fillRef>
          <a:effectRef idx="2">
            <a:schemeClr val="accent1"/>
          </a:effectRef>
          <a:fontRef idx="minor">
            <a:schemeClr val="lt1"/>
          </a:fontRef>
        </p:style>
        <p:txBody>
          <a:bodyPr lIns="68584" tIns="34292" rIns="68584" bIns="34292" rtlCol="0" anchor="ctr"/>
          <a:lstStyle/>
          <a:p>
            <a:pPr algn="ctr"/>
            <a:endParaRPr lang="en-US" sz="1351">
              <a:latin typeface="Roboto Light"/>
            </a:endParaRPr>
          </a:p>
        </p:txBody>
      </p:sp>
      <p:sp>
        <p:nvSpPr>
          <p:cNvPr id="47" name="Arc 46"/>
          <p:cNvSpPr/>
          <p:nvPr/>
        </p:nvSpPr>
        <p:spPr>
          <a:xfrm rot="10800000">
            <a:off x="9002139" y="1107634"/>
            <a:ext cx="2897601" cy="2898354"/>
          </a:xfrm>
          <a:prstGeom prst="arc">
            <a:avLst>
              <a:gd name="adj1" fmla="val 10766207"/>
              <a:gd name="adj2" fmla="val 0"/>
            </a:avLst>
          </a:prstGeom>
          <a:ln w="69850" cap="rnd">
            <a:solidFill>
              <a:schemeClr val="accent6"/>
            </a:solidFill>
          </a:ln>
        </p:spPr>
        <p:style>
          <a:lnRef idx="1">
            <a:schemeClr val="accent1"/>
          </a:lnRef>
          <a:fillRef idx="0">
            <a:schemeClr val="accent1"/>
          </a:fillRef>
          <a:effectRef idx="0">
            <a:schemeClr val="accent1"/>
          </a:effectRef>
          <a:fontRef idx="minor">
            <a:schemeClr val="tx1"/>
          </a:fontRef>
        </p:style>
        <p:txBody>
          <a:bodyPr lIns="68584" tIns="34292" rIns="68584" bIns="34292" rtlCol="0" anchor="ctr"/>
          <a:lstStyle/>
          <a:p>
            <a:pPr algn="ctr"/>
            <a:endParaRPr lang="en-US" sz="1351">
              <a:solidFill>
                <a:schemeClr val="accent6"/>
              </a:solidFill>
              <a:latin typeface="Roboto Light"/>
            </a:endParaRPr>
          </a:p>
        </p:txBody>
      </p:sp>
      <p:sp>
        <p:nvSpPr>
          <p:cNvPr id="73" name="TextBox 72"/>
          <p:cNvSpPr txBox="1"/>
          <p:nvPr/>
        </p:nvSpPr>
        <p:spPr>
          <a:xfrm>
            <a:off x="3348620" y="2598860"/>
            <a:ext cx="2572323" cy="287323"/>
          </a:xfrm>
          <a:prstGeom prst="rect">
            <a:avLst/>
          </a:prstGeom>
          <a:noFill/>
        </p:spPr>
        <p:txBody>
          <a:bodyPr wrap="square" lIns="0" tIns="0" rIns="0" bIns="0" rtlCol="1">
            <a:spAutoFit/>
          </a:bodyPr>
          <a:lstStyle/>
          <a:p>
            <a:pPr algn="ctr">
              <a:spcAft>
                <a:spcPts val="200"/>
              </a:spcAft>
            </a:pPr>
            <a:r>
              <a:rPr lang="en-US" sz="1867" dirty="0">
                <a:solidFill>
                  <a:schemeClr val="accent2"/>
                </a:solidFill>
                <a:latin typeface="Century Gothic" panose="020B0502020202020204" pitchFamily="34" charset="0"/>
                <a:ea typeface="Roboto Regular" charset="0"/>
                <a:cs typeface="Roboto Regular"/>
              </a:rPr>
              <a:t>Medications</a:t>
            </a:r>
          </a:p>
        </p:txBody>
      </p:sp>
      <p:sp>
        <p:nvSpPr>
          <p:cNvPr id="75" name="TextBox 74"/>
          <p:cNvSpPr txBox="1"/>
          <p:nvPr/>
        </p:nvSpPr>
        <p:spPr>
          <a:xfrm>
            <a:off x="6395775" y="2598860"/>
            <a:ext cx="2323095" cy="487313"/>
          </a:xfrm>
          <a:prstGeom prst="rect">
            <a:avLst/>
          </a:prstGeom>
          <a:noFill/>
        </p:spPr>
        <p:txBody>
          <a:bodyPr wrap="square" lIns="0" tIns="0" rIns="0" bIns="0" rtlCol="1">
            <a:spAutoFit/>
          </a:bodyPr>
          <a:lstStyle/>
          <a:p>
            <a:pPr algn="ctr">
              <a:lnSpc>
                <a:spcPts val="1880"/>
              </a:lnSpc>
              <a:spcAft>
                <a:spcPts val="200"/>
              </a:spcAft>
            </a:pPr>
            <a:r>
              <a:rPr lang="en-US" sz="1867" dirty="0">
                <a:solidFill>
                  <a:schemeClr val="accent3"/>
                </a:solidFill>
                <a:latin typeface="Century Gothic" panose="020B0502020202020204" pitchFamily="34" charset="0"/>
                <a:ea typeface="Roboto Regular" charset="0"/>
                <a:cs typeface="Roboto Regular"/>
              </a:rPr>
              <a:t>Minimally Invasive</a:t>
            </a:r>
            <a:br>
              <a:rPr lang="en-US" sz="1867" dirty="0">
                <a:solidFill>
                  <a:schemeClr val="accent3"/>
                </a:solidFill>
                <a:latin typeface="Century Gothic" panose="020B0502020202020204" pitchFamily="34" charset="0"/>
                <a:ea typeface="Roboto Regular" charset="0"/>
                <a:cs typeface="Roboto Regular"/>
              </a:rPr>
            </a:br>
            <a:r>
              <a:rPr lang="en-US" sz="1867" dirty="0">
                <a:solidFill>
                  <a:schemeClr val="accent3"/>
                </a:solidFill>
                <a:latin typeface="Century Gothic" panose="020B0502020202020204" pitchFamily="34" charset="0"/>
                <a:ea typeface="Roboto Regular" charset="0"/>
                <a:cs typeface="Roboto Regular"/>
              </a:rPr>
              <a:t>Surgical Technique</a:t>
            </a:r>
          </a:p>
        </p:txBody>
      </p:sp>
      <p:sp>
        <p:nvSpPr>
          <p:cNvPr id="76" name="TextBox 75"/>
          <p:cNvSpPr txBox="1"/>
          <p:nvPr/>
        </p:nvSpPr>
        <p:spPr>
          <a:xfrm>
            <a:off x="9312924" y="2598860"/>
            <a:ext cx="2323095" cy="287323"/>
          </a:xfrm>
          <a:prstGeom prst="rect">
            <a:avLst/>
          </a:prstGeom>
          <a:noFill/>
        </p:spPr>
        <p:txBody>
          <a:bodyPr wrap="square" lIns="0" tIns="0" rIns="0" bIns="0" rtlCol="1">
            <a:spAutoFit/>
          </a:bodyPr>
          <a:lstStyle/>
          <a:p>
            <a:pPr algn="ctr">
              <a:spcAft>
                <a:spcPts val="200"/>
              </a:spcAft>
            </a:pPr>
            <a:r>
              <a:rPr lang="en-US" sz="1867" dirty="0">
                <a:solidFill>
                  <a:schemeClr val="accent6"/>
                </a:solidFill>
                <a:latin typeface="Century Gothic" panose="020B0502020202020204" pitchFamily="34" charset="0"/>
                <a:ea typeface="Roboto Regular" charset="0"/>
                <a:cs typeface="Roboto Regular"/>
              </a:rPr>
              <a:t>Traditional Surgery</a:t>
            </a:r>
          </a:p>
        </p:txBody>
      </p:sp>
      <p:sp>
        <p:nvSpPr>
          <p:cNvPr id="77" name="TextBox 76"/>
          <p:cNvSpPr txBox="1"/>
          <p:nvPr/>
        </p:nvSpPr>
        <p:spPr>
          <a:xfrm>
            <a:off x="555983" y="2598860"/>
            <a:ext cx="2323095" cy="287323"/>
          </a:xfrm>
          <a:prstGeom prst="rect">
            <a:avLst/>
          </a:prstGeom>
          <a:noFill/>
        </p:spPr>
        <p:txBody>
          <a:bodyPr wrap="square" lIns="0" tIns="0" rIns="0" bIns="0" rtlCol="1">
            <a:spAutoFit/>
          </a:bodyPr>
          <a:lstStyle/>
          <a:p>
            <a:pPr algn="ctr">
              <a:spcAft>
                <a:spcPts val="200"/>
              </a:spcAft>
            </a:pPr>
            <a:r>
              <a:rPr lang="en-US" sz="1867" dirty="0">
                <a:solidFill>
                  <a:schemeClr val="accent1"/>
                </a:solidFill>
                <a:latin typeface="Century Gothic" panose="020B0502020202020204" pitchFamily="34" charset="0"/>
                <a:ea typeface="Roboto Regular" charset="0"/>
                <a:cs typeface="Roboto Regular"/>
              </a:rPr>
              <a:t>Watchful Waiting</a:t>
            </a:r>
          </a:p>
        </p:txBody>
      </p:sp>
      <p:grpSp>
        <p:nvGrpSpPr>
          <p:cNvPr id="41" name="Group 40">
            <a:extLst>
              <a:ext uri="{FF2B5EF4-FFF2-40B4-BE49-F238E27FC236}">
                <a16:creationId xmlns:a16="http://schemas.microsoft.com/office/drawing/2014/main" id="{F32A1EB2-07FA-7A73-E193-896BA46EA801}"/>
              </a:ext>
            </a:extLst>
          </p:cNvPr>
          <p:cNvGrpSpPr/>
          <p:nvPr/>
        </p:nvGrpSpPr>
        <p:grpSpPr>
          <a:xfrm>
            <a:off x="1223129" y="1472550"/>
            <a:ext cx="1004237" cy="1004500"/>
            <a:chOff x="1223129" y="1583514"/>
            <a:chExt cx="1004237" cy="1004500"/>
          </a:xfrm>
        </p:grpSpPr>
        <p:sp>
          <p:nvSpPr>
            <p:cNvPr id="58" name="Oval 15"/>
            <p:cNvSpPr>
              <a:spLocks noChangeArrowheads="1"/>
            </p:cNvSpPr>
            <p:nvPr/>
          </p:nvSpPr>
          <p:spPr bwMode="auto">
            <a:xfrm>
              <a:off x="1223129" y="1583514"/>
              <a:ext cx="1004237" cy="1004500"/>
            </a:xfrm>
            <a:prstGeom prst="ellipse">
              <a:avLst/>
            </a:prstGeom>
            <a:solidFill>
              <a:schemeClr val="accent1"/>
            </a:solidFill>
            <a:ln>
              <a:noFill/>
            </a:ln>
          </p:spPr>
          <p:txBody>
            <a:bodyPr vert="horz" wrap="square" lIns="34299" tIns="17149" rIns="34299" bIns="17149" numCol="1" anchor="t" anchorCtr="0" compatLnSpc="1">
              <a:prstTxWarp prst="textNoShape">
                <a:avLst/>
              </a:prstTxWarp>
            </a:bodyPr>
            <a:lstStyle/>
            <a:p>
              <a:endParaRPr lang="en-US" sz="1351">
                <a:latin typeface="Roboto Light"/>
              </a:endParaRPr>
            </a:p>
          </p:txBody>
        </p:sp>
        <p:pic>
          <p:nvPicPr>
            <p:cNvPr id="4" name="Graphic 3" descr="Binoculars with solid fill">
              <a:extLst>
                <a:ext uri="{FF2B5EF4-FFF2-40B4-BE49-F238E27FC236}">
                  <a16:creationId xmlns:a16="http://schemas.microsoft.com/office/drawing/2014/main" id="{F2438E15-CBC3-D075-2BCB-7DF4197E079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23566" y="1684083"/>
              <a:ext cx="803362" cy="803362"/>
            </a:xfrm>
            <a:prstGeom prst="rect">
              <a:avLst/>
            </a:prstGeom>
          </p:spPr>
        </p:pic>
      </p:grpSp>
      <p:grpSp>
        <p:nvGrpSpPr>
          <p:cNvPr id="42" name="Group 41">
            <a:extLst>
              <a:ext uri="{FF2B5EF4-FFF2-40B4-BE49-F238E27FC236}">
                <a16:creationId xmlns:a16="http://schemas.microsoft.com/office/drawing/2014/main" id="{1DA90417-F18C-DF0D-667A-756A10C5ED61}"/>
              </a:ext>
            </a:extLst>
          </p:cNvPr>
          <p:cNvGrpSpPr/>
          <p:nvPr/>
        </p:nvGrpSpPr>
        <p:grpSpPr>
          <a:xfrm>
            <a:off x="4148392" y="1472550"/>
            <a:ext cx="1004237" cy="1004500"/>
            <a:chOff x="4148392" y="1583517"/>
            <a:chExt cx="1004237" cy="1004500"/>
          </a:xfrm>
        </p:grpSpPr>
        <p:sp>
          <p:nvSpPr>
            <p:cNvPr id="49" name="Oval 19"/>
            <p:cNvSpPr>
              <a:spLocks noChangeArrowheads="1"/>
            </p:cNvSpPr>
            <p:nvPr/>
          </p:nvSpPr>
          <p:spPr bwMode="auto">
            <a:xfrm>
              <a:off x="4148392" y="1583517"/>
              <a:ext cx="1004237" cy="1004500"/>
            </a:xfrm>
            <a:prstGeom prst="ellipse">
              <a:avLst/>
            </a:prstGeom>
            <a:solidFill>
              <a:schemeClr val="accent2"/>
            </a:solidFill>
            <a:ln>
              <a:noFill/>
            </a:ln>
          </p:spPr>
          <p:txBody>
            <a:bodyPr vert="horz" wrap="square" lIns="34299" tIns="17149" rIns="34299" bIns="17149" numCol="1" anchor="t" anchorCtr="0" compatLnSpc="1">
              <a:prstTxWarp prst="textNoShape">
                <a:avLst/>
              </a:prstTxWarp>
            </a:bodyPr>
            <a:lstStyle/>
            <a:p>
              <a:endParaRPr lang="en-US" sz="1351">
                <a:latin typeface="Roboto Light"/>
              </a:endParaRPr>
            </a:p>
          </p:txBody>
        </p:sp>
        <p:pic>
          <p:nvPicPr>
            <p:cNvPr id="9" name="Graphic 8" descr="Medicine with solid fill">
              <a:extLst>
                <a:ext uri="{FF2B5EF4-FFF2-40B4-BE49-F238E27FC236}">
                  <a16:creationId xmlns:a16="http://schemas.microsoft.com/office/drawing/2014/main" id="{185E03B3-34B3-8F3B-56B5-04D00EDEAC9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43586" y="1678843"/>
              <a:ext cx="813848" cy="813848"/>
            </a:xfrm>
            <a:prstGeom prst="rect">
              <a:avLst/>
            </a:prstGeom>
          </p:spPr>
        </p:pic>
      </p:grpSp>
      <p:grpSp>
        <p:nvGrpSpPr>
          <p:cNvPr id="43" name="Group 42">
            <a:extLst>
              <a:ext uri="{FF2B5EF4-FFF2-40B4-BE49-F238E27FC236}">
                <a16:creationId xmlns:a16="http://schemas.microsoft.com/office/drawing/2014/main" id="{ADB9E197-8CF4-F2CE-AAC4-29C29C133286}"/>
              </a:ext>
            </a:extLst>
          </p:cNvPr>
          <p:cNvGrpSpPr/>
          <p:nvPr/>
        </p:nvGrpSpPr>
        <p:grpSpPr>
          <a:xfrm>
            <a:off x="7043801" y="1472550"/>
            <a:ext cx="1004237" cy="1004500"/>
            <a:chOff x="7043801" y="1594507"/>
            <a:chExt cx="1004237" cy="1004500"/>
          </a:xfrm>
        </p:grpSpPr>
        <p:sp>
          <p:nvSpPr>
            <p:cNvPr id="52" name="Oval 20"/>
            <p:cNvSpPr>
              <a:spLocks noChangeArrowheads="1"/>
            </p:cNvSpPr>
            <p:nvPr/>
          </p:nvSpPr>
          <p:spPr bwMode="auto">
            <a:xfrm>
              <a:off x="7043801" y="1594507"/>
              <a:ext cx="1004237" cy="1004500"/>
            </a:xfrm>
            <a:prstGeom prst="ellipse">
              <a:avLst/>
            </a:prstGeom>
            <a:solidFill>
              <a:schemeClr val="accent3"/>
            </a:solidFill>
            <a:ln>
              <a:noFill/>
            </a:ln>
          </p:spPr>
          <p:txBody>
            <a:bodyPr vert="horz" wrap="square" lIns="34299" tIns="17149" rIns="34299" bIns="17149" numCol="1" anchor="t" anchorCtr="0" compatLnSpc="1">
              <a:prstTxWarp prst="textNoShape">
                <a:avLst/>
              </a:prstTxWarp>
            </a:bodyPr>
            <a:lstStyle/>
            <a:p>
              <a:endParaRPr lang="en-US" sz="1351">
                <a:latin typeface="Roboto Light"/>
              </a:endParaRPr>
            </a:p>
          </p:txBody>
        </p:sp>
        <p:pic>
          <p:nvPicPr>
            <p:cNvPr id="20" name="Graphic 19" descr="Adhesive Bandage with solid fill">
              <a:extLst>
                <a:ext uri="{FF2B5EF4-FFF2-40B4-BE49-F238E27FC236}">
                  <a16:creationId xmlns:a16="http://schemas.microsoft.com/office/drawing/2014/main" id="{14609A23-8427-B102-8D6C-FA82EC4FA88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62028" y="1712866"/>
              <a:ext cx="767782" cy="767782"/>
            </a:xfrm>
            <a:prstGeom prst="rect">
              <a:avLst/>
            </a:prstGeom>
          </p:spPr>
        </p:pic>
      </p:grpSp>
      <p:sp>
        <p:nvSpPr>
          <p:cNvPr id="35" name="Text Placeholder 1">
            <a:extLst>
              <a:ext uri="{FF2B5EF4-FFF2-40B4-BE49-F238E27FC236}">
                <a16:creationId xmlns:a16="http://schemas.microsoft.com/office/drawing/2014/main" id="{45C29695-88E0-7252-5A19-BCD0ABA8C44D}"/>
              </a:ext>
            </a:extLst>
          </p:cNvPr>
          <p:cNvSpPr txBox="1">
            <a:spLocks/>
          </p:cNvSpPr>
          <p:nvPr/>
        </p:nvSpPr>
        <p:spPr>
          <a:xfrm>
            <a:off x="6090491" y="4371839"/>
            <a:ext cx="2908619" cy="2000548"/>
          </a:xfrm>
          <a:prstGeom prst="rect">
            <a:avLst/>
          </a:prstGeom>
        </p:spPr>
        <p:txBody>
          <a:bodyPr>
            <a:noAutofit/>
          </a:bodyPr>
          <a:lstStyle>
            <a:lvl1pPr marL="609584" marR="0" indent="-457189" algn="l" defTabSz="1219169" rtl="0" eaLnBrk="1" latinLnBrk="0" hangingPunct="1">
              <a:lnSpc>
                <a:spcPct val="90000"/>
              </a:lnSpc>
              <a:spcBef>
                <a:spcPts val="0"/>
              </a:spcBef>
              <a:spcAft>
                <a:spcPts val="0"/>
              </a:spcAft>
              <a:buClrTx/>
              <a:buSzPts val="3700"/>
              <a:buFont typeface="Arial"/>
              <a:buChar char="●"/>
              <a:tabLst/>
              <a:defRPr sz="3700" b="0" i="0" u="none" strike="noStrike" cap="none" spc="0" baseline="0">
                <a:solidFill>
                  <a:srgbClr val="53565A"/>
                </a:solidFill>
                <a:uFillTx/>
                <a:latin typeface="Century Gothic"/>
                <a:ea typeface="Century Gothic"/>
                <a:cs typeface="Century Gothic"/>
                <a:sym typeface="Century Gothic"/>
              </a:defRPr>
            </a:lvl1pPr>
            <a:lvl2pPr marL="1285314" marR="0" indent="-489467" algn="l" defTabSz="1219169" rtl="0" eaLnBrk="1" latinLnBrk="0" hangingPunct="1">
              <a:lnSpc>
                <a:spcPct val="90000"/>
              </a:lnSpc>
              <a:spcBef>
                <a:spcPts val="0"/>
              </a:spcBef>
              <a:spcAft>
                <a:spcPts val="0"/>
              </a:spcAft>
              <a:buClrTx/>
              <a:buSzPts val="3700"/>
              <a:buFont typeface="Arial"/>
              <a:buChar char="○"/>
              <a:tabLst/>
              <a:defRPr sz="3700" b="0" i="0" u="none" strike="noStrike" cap="none" spc="0" baseline="0">
                <a:solidFill>
                  <a:srgbClr val="53565A"/>
                </a:solidFill>
                <a:uFillTx/>
                <a:latin typeface="Century Gothic"/>
                <a:ea typeface="Century Gothic"/>
                <a:cs typeface="Century Gothic"/>
                <a:sym typeface="Century Gothic"/>
              </a:defRPr>
            </a:lvl2pPr>
            <a:lvl3pPr marL="2007852" marR="0" indent="-602421" algn="l" defTabSz="1219169" rtl="0" eaLnBrk="1" latinLnBrk="0" hangingPunct="1">
              <a:lnSpc>
                <a:spcPct val="90000"/>
              </a:lnSpc>
              <a:spcBef>
                <a:spcPts val="0"/>
              </a:spcBef>
              <a:spcAft>
                <a:spcPts val="0"/>
              </a:spcAft>
              <a:buClrTx/>
              <a:buSzPts val="3700"/>
              <a:buFont typeface="Arial"/>
              <a:buChar char="■"/>
              <a:tabLst/>
              <a:defRPr sz="3700" b="0" i="0" u="none" strike="noStrike" cap="none" spc="0" baseline="0">
                <a:solidFill>
                  <a:srgbClr val="53565A"/>
                </a:solidFill>
                <a:uFillTx/>
                <a:latin typeface="Century Gothic"/>
                <a:ea typeface="Century Gothic"/>
                <a:cs typeface="Century Gothic"/>
                <a:sym typeface="Century Gothic"/>
              </a:defRPr>
            </a:lvl3pPr>
            <a:lvl4pPr marL="2667638" marR="0" indent="-652622" algn="l" defTabSz="1219169" rtl="0" eaLnBrk="1" latinLnBrk="0" hangingPunct="1">
              <a:lnSpc>
                <a:spcPct val="90000"/>
              </a:lnSpc>
              <a:spcBef>
                <a:spcPts val="0"/>
              </a:spcBef>
              <a:spcAft>
                <a:spcPts val="0"/>
              </a:spcAft>
              <a:buClrTx/>
              <a:buSzPts val="3700"/>
              <a:buFont typeface="Arial"/>
              <a:buChar char="●"/>
              <a:tabLst/>
              <a:defRPr sz="3700" b="0" i="0" u="none" strike="noStrike" cap="none" spc="0" baseline="0">
                <a:solidFill>
                  <a:srgbClr val="53565A"/>
                </a:solidFill>
                <a:uFillTx/>
                <a:latin typeface="Century Gothic"/>
                <a:ea typeface="Century Gothic"/>
                <a:cs typeface="Century Gothic"/>
                <a:sym typeface="Century Gothic"/>
              </a:defRPr>
            </a:lvl4pPr>
            <a:lvl5pPr marL="3277223" marR="0" indent="-652622" algn="l" defTabSz="1219169" rtl="0" eaLnBrk="1" latinLnBrk="0" hangingPunct="1">
              <a:lnSpc>
                <a:spcPct val="90000"/>
              </a:lnSpc>
              <a:spcBef>
                <a:spcPts val="0"/>
              </a:spcBef>
              <a:spcAft>
                <a:spcPts val="0"/>
              </a:spcAft>
              <a:buClrTx/>
              <a:buSzPts val="3700"/>
              <a:buFont typeface="Arial"/>
              <a:buChar char="○"/>
              <a:tabLst/>
              <a:defRPr sz="3700" b="0" i="0" u="none" strike="noStrike" cap="none" spc="0" baseline="0">
                <a:solidFill>
                  <a:srgbClr val="53565A"/>
                </a:solidFill>
                <a:uFillTx/>
                <a:latin typeface="Century Gothic"/>
                <a:ea typeface="Century Gothic"/>
                <a:cs typeface="Century Gothic"/>
                <a:sym typeface="Century Gothic"/>
              </a:defRPr>
            </a:lvl5pPr>
            <a:lvl6pPr marL="3886808" marR="0" indent="-652622" algn="l" defTabSz="1219169" rtl="0" eaLnBrk="1" latinLnBrk="0" hangingPunct="1">
              <a:lnSpc>
                <a:spcPct val="90000"/>
              </a:lnSpc>
              <a:spcBef>
                <a:spcPts val="0"/>
              </a:spcBef>
              <a:spcAft>
                <a:spcPts val="0"/>
              </a:spcAft>
              <a:buClrTx/>
              <a:buSzPts val="3700"/>
              <a:buFont typeface="Arial"/>
              <a:buChar char="■"/>
              <a:tabLst/>
              <a:defRPr sz="3700" b="0" i="0" u="none" strike="noStrike" cap="none" spc="0" baseline="0">
                <a:solidFill>
                  <a:srgbClr val="53565A"/>
                </a:solidFill>
                <a:uFillTx/>
                <a:latin typeface="Century Gothic"/>
                <a:ea typeface="Century Gothic"/>
                <a:cs typeface="Century Gothic"/>
                <a:sym typeface="Century Gothic"/>
              </a:defRPr>
            </a:lvl6pPr>
            <a:lvl7pPr marL="4496392" marR="0" indent="-652622" algn="l" defTabSz="1219169" rtl="0" eaLnBrk="1" latinLnBrk="0" hangingPunct="1">
              <a:lnSpc>
                <a:spcPct val="90000"/>
              </a:lnSpc>
              <a:spcBef>
                <a:spcPts val="0"/>
              </a:spcBef>
              <a:spcAft>
                <a:spcPts val="0"/>
              </a:spcAft>
              <a:buClrTx/>
              <a:buSzPts val="3700"/>
              <a:buFont typeface="Arial"/>
              <a:buChar char="●"/>
              <a:tabLst/>
              <a:defRPr sz="3700" b="0" i="0" u="none" strike="noStrike" cap="none" spc="0" baseline="0">
                <a:solidFill>
                  <a:srgbClr val="53565A"/>
                </a:solidFill>
                <a:uFillTx/>
                <a:latin typeface="Century Gothic"/>
                <a:ea typeface="Century Gothic"/>
                <a:cs typeface="Century Gothic"/>
                <a:sym typeface="Century Gothic"/>
              </a:defRPr>
            </a:lvl7pPr>
            <a:lvl8pPr marL="5105977" marR="0" indent="-652622" algn="l" defTabSz="1219169" rtl="0" eaLnBrk="1" latinLnBrk="0" hangingPunct="1">
              <a:lnSpc>
                <a:spcPct val="90000"/>
              </a:lnSpc>
              <a:spcBef>
                <a:spcPts val="0"/>
              </a:spcBef>
              <a:spcAft>
                <a:spcPts val="0"/>
              </a:spcAft>
              <a:buClrTx/>
              <a:buSzPts val="3700"/>
              <a:buFont typeface="Arial"/>
              <a:buChar char="○"/>
              <a:tabLst/>
              <a:defRPr sz="3700" b="0" i="0" u="none" strike="noStrike" cap="none" spc="0" baseline="0">
                <a:solidFill>
                  <a:srgbClr val="53565A"/>
                </a:solidFill>
                <a:uFillTx/>
                <a:latin typeface="Century Gothic"/>
                <a:ea typeface="Century Gothic"/>
                <a:cs typeface="Century Gothic"/>
                <a:sym typeface="Century Gothic"/>
              </a:defRPr>
            </a:lvl8pPr>
            <a:lvl9pPr marL="5715563" marR="0" indent="-652622" algn="l" defTabSz="1219169" rtl="0" eaLnBrk="1" latinLnBrk="0" hangingPunct="1">
              <a:lnSpc>
                <a:spcPct val="90000"/>
              </a:lnSpc>
              <a:spcBef>
                <a:spcPts val="0"/>
              </a:spcBef>
              <a:spcAft>
                <a:spcPts val="0"/>
              </a:spcAft>
              <a:buClrTx/>
              <a:buSzPts val="3700"/>
              <a:buFont typeface="Arial"/>
              <a:buChar char="■"/>
              <a:tabLst/>
              <a:defRPr sz="3700" b="0" i="0" u="none" strike="noStrike" cap="none" spc="0" baseline="0">
                <a:solidFill>
                  <a:srgbClr val="53565A"/>
                </a:solidFill>
                <a:uFillTx/>
                <a:latin typeface="Century Gothic"/>
                <a:ea typeface="Century Gothic"/>
                <a:cs typeface="Century Gothic"/>
                <a:sym typeface="Century Gothic"/>
              </a:defRPr>
            </a:lvl9pPr>
          </a:lstStyle>
          <a:p>
            <a:pPr marL="231775" indent="-231775" defTabSz="914400" hangingPunct="0">
              <a:lnSpc>
                <a:spcPct val="100000"/>
              </a:lnSpc>
              <a:spcAft>
                <a:spcPts val="1200"/>
              </a:spcAft>
              <a:buClr>
                <a:schemeClr val="accent1"/>
              </a:buClr>
              <a:buSzPct val="100000"/>
              <a:buFont typeface="Arial"/>
              <a:buChar char="•"/>
              <a:defRPr sz="2000" b="0">
                <a:latin typeface="Calibri Light"/>
                <a:ea typeface="Calibri Light"/>
                <a:cs typeface="Calibri Light"/>
                <a:sym typeface="Calibri Light"/>
              </a:defRPr>
            </a:pPr>
            <a:r>
              <a:rPr lang="en-US" sz="1400" b="1" dirty="0">
                <a:solidFill>
                  <a:schemeClr val="accent5"/>
                </a:solidFill>
                <a:latin typeface="Century Gothic" panose="020B0502020202020204" pitchFamily="34" charset="0"/>
                <a:cs typeface="Calibri Light"/>
              </a:rPr>
              <a:t>Moderate symptom relief</a:t>
            </a:r>
          </a:p>
          <a:p>
            <a:pPr marL="231775" indent="-231775" defTabSz="914400" hangingPunct="0">
              <a:lnSpc>
                <a:spcPct val="100000"/>
              </a:lnSpc>
              <a:spcAft>
                <a:spcPts val="1200"/>
              </a:spcAft>
              <a:buClr>
                <a:schemeClr val="accent1"/>
              </a:buClr>
              <a:buSzPct val="100000"/>
              <a:buFont typeface="Arial"/>
              <a:buChar char="•"/>
              <a:defRPr sz="2000" b="0">
                <a:latin typeface="Calibri Light"/>
                <a:ea typeface="Calibri Light"/>
                <a:cs typeface="Calibri Light"/>
                <a:sym typeface="Calibri Light"/>
              </a:defRPr>
            </a:pPr>
            <a:r>
              <a:rPr lang="en-US" sz="1400" dirty="0">
                <a:latin typeface="Century Gothic" panose="020B0502020202020204" pitchFamily="34" charset="0"/>
                <a:cs typeface="Calibri Light"/>
              </a:rPr>
              <a:t>Typically, same day procedure, may be performed in office</a:t>
            </a:r>
          </a:p>
          <a:p>
            <a:pPr marL="231775" indent="-231775" defTabSz="914400" hangingPunct="0">
              <a:lnSpc>
                <a:spcPct val="100000"/>
              </a:lnSpc>
              <a:spcAft>
                <a:spcPts val="1200"/>
              </a:spcAft>
              <a:buClr>
                <a:schemeClr val="accent1"/>
              </a:buClr>
              <a:buSzPct val="100000"/>
              <a:buFont typeface="Arial"/>
              <a:buChar char="•"/>
              <a:defRPr sz="2000" b="0">
                <a:latin typeface="Calibri Light"/>
                <a:ea typeface="Calibri Light"/>
                <a:cs typeface="Calibri Light"/>
                <a:sym typeface="Calibri Light"/>
              </a:defRPr>
            </a:pPr>
            <a:r>
              <a:rPr lang="en-US" sz="1400" dirty="0">
                <a:latin typeface="Century Gothic" panose="020B0502020202020204" pitchFamily="34" charset="0"/>
                <a:cs typeface="Calibri Light"/>
              </a:rPr>
              <a:t>May not last</a:t>
            </a:r>
            <a:r>
              <a:rPr lang="en-US" sz="1400" baseline="30000" dirty="0">
                <a:latin typeface="Century Gothic" panose="020B0502020202020204" pitchFamily="34" charset="0"/>
                <a:cs typeface="Calibri Light"/>
              </a:rPr>
              <a:t>4 </a:t>
            </a:r>
            <a:r>
              <a:rPr lang="en-US" sz="1400" dirty="0">
                <a:latin typeface="Century Gothic" panose="020B0502020202020204" pitchFamily="34" charset="0"/>
                <a:cs typeface="Calibri Light"/>
              </a:rPr>
              <a:t>&amp; may require retreatment</a:t>
            </a:r>
          </a:p>
          <a:p>
            <a:pPr marL="231775" indent="-231775" defTabSz="914400" hangingPunct="0">
              <a:lnSpc>
                <a:spcPct val="100000"/>
              </a:lnSpc>
              <a:spcAft>
                <a:spcPts val="1200"/>
              </a:spcAft>
              <a:buClr>
                <a:schemeClr val="accent1"/>
              </a:buClr>
              <a:buSzPct val="100000"/>
              <a:buFont typeface="Arial"/>
              <a:buChar char="•"/>
              <a:defRPr sz="2000" b="0">
                <a:latin typeface="Calibri Light"/>
                <a:ea typeface="Calibri Light"/>
                <a:cs typeface="Calibri Light"/>
                <a:sym typeface="Calibri Light"/>
              </a:defRPr>
            </a:pPr>
            <a:r>
              <a:rPr lang="en-US" sz="1400" dirty="0">
                <a:latin typeface="Century Gothic" panose="020B0502020202020204" pitchFamily="34" charset="0"/>
                <a:cs typeface="Calibri Light"/>
              </a:rPr>
              <a:t>Size &amp; shape limitations </a:t>
            </a:r>
          </a:p>
          <a:p>
            <a:pPr marL="231775" indent="-231775" defTabSz="914400" hangingPunct="0">
              <a:lnSpc>
                <a:spcPct val="100000"/>
              </a:lnSpc>
              <a:spcAft>
                <a:spcPts val="1200"/>
              </a:spcAft>
              <a:buClr>
                <a:schemeClr val="accent1"/>
              </a:buClr>
              <a:buSzPct val="100000"/>
              <a:buFont typeface="Arial"/>
              <a:buChar char="•"/>
              <a:defRPr sz="2000" b="0">
                <a:latin typeface="Calibri Light"/>
                <a:ea typeface="Calibri Light"/>
                <a:cs typeface="Calibri Light"/>
                <a:sym typeface="Calibri Light"/>
              </a:defRPr>
            </a:pPr>
            <a:endParaRPr lang="en-US" sz="1400" dirty="0">
              <a:latin typeface="Century Gothic" panose="020B0502020202020204" pitchFamily="34" charset="0"/>
              <a:cs typeface="Calibri Light"/>
            </a:endParaRPr>
          </a:p>
        </p:txBody>
      </p:sp>
      <p:sp>
        <p:nvSpPr>
          <p:cNvPr id="38" name="Text Placeholder 1">
            <a:extLst>
              <a:ext uri="{FF2B5EF4-FFF2-40B4-BE49-F238E27FC236}">
                <a16:creationId xmlns:a16="http://schemas.microsoft.com/office/drawing/2014/main" id="{2ED1C34B-4058-638A-46D0-1B9CF9869B49}"/>
              </a:ext>
            </a:extLst>
          </p:cNvPr>
          <p:cNvSpPr txBox="1">
            <a:spLocks/>
          </p:cNvSpPr>
          <p:nvPr/>
        </p:nvSpPr>
        <p:spPr>
          <a:xfrm>
            <a:off x="8996081" y="4371839"/>
            <a:ext cx="3076313" cy="1866760"/>
          </a:xfrm>
          <a:prstGeom prst="rect">
            <a:avLst/>
          </a:prstGeom>
        </p:spPr>
        <p:txBody>
          <a:bodyPr>
            <a:noAutofit/>
          </a:bodyPr>
          <a:lstStyle>
            <a:lvl1pPr marL="609584" marR="0" indent="-457189" algn="l" defTabSz="1219169" rtl="0" eaLnBrk="1" latinLnBrk="0" hangingPunct="1">
              <a:lnSpc>
                <a:spcPct val="90000"/>
              </a:lnSpc>
              <a:spcBef>
                <a:spcPts val="0"/>
              </a:spcBef>
              <a:spcAft>
                <a:spcPts val="0"/>
              </a:spcAft>
              <a:buClrTx/>
              <a:buSzPts val="3700"/>
              <a:buFont typeface="Arial"/>
              <a:buChar char="●"/>
              <a:tabLst/>
              <a:defRPr sz="3700" b="0" i="0" u="none" strike="noStrike" cap="none" spc="0" baseline="0">
                <a:solidFill>
                  <a:srgbClr val="53565A"/>
                </a:solidFill>
                <a:uFillTx/>
                <a:latin typeface="Century Gothic"/>
                <a:ea typeface="Century Gothic"/>
                <a:cs typeface="Century Gothic"/>
                <a:sym typeface="Century Gothic"/>
              </a:defRPr>
            </a:lvl1pPr>
            <a:lvl2pPr marL="1285314" marR="0" indent="-489467" algn="l" defTabSz="1219169" rtl="0" eaLnBrk="1" latinLnBrk="0" hangingPunct="1">
              <a:lnSpc>
                <a:spcPct val="90000"/>
              </a:lnSpc>
              <a:spcBef>
                <a:spcPts val="0"/>
              </a:spcBef>
              <a:spcAft>
                <a:spcPts val="0"/>
              </a:spcAft>
              <a:buClrTx/>
              <a:buSzPts val="3700"/>
              <a:buFont typeface="Arial"/>
              <a:buChar char="○"/>
              <a:tabLst/>
              <a:defRPr sz="3700" b="0" i="0" u="none" strike="noStrike" cap="none" spc="0" baseline="0">
                <a:solidFill>
                  <a:srgbClr val="53565A"/>
                </a:solidFill>
                <a:uFillTx/>
                <a:latin typeface="Century Gothic"/>
                <a:ea typeface="Century Gothic"/>
                <a:cs typeface="Century Gothic"/>
                <a:sym typeface="Century Gothic"/>
              </a:defRPr>
            </a:lvl2pPr>
            <a:lvl3pPr marL="2007852" marR="0" indent="-602421" algn="l" defTabSz="1219169" rtl="0" eaLnBrk="1" latinLnBrk="0" hangingPunct="1">
              <a:lnSpc>
                <a:spcPct val="90000"/>
              </a:lnSpc>
              <a:spcBef>
                <a:spcPts val="0"/>
              </a:spcBef>
              <a:spcAft>
                <a:spcPts val="0"/>
              </a:spcAft>
              <a:buClrTx/>
              <a:buSzPts val="3700"/>
              <a:buFont typeface="Arial"/>
              <a:buChar char="■"/>
              <a:tabLst/>
              <a:defRPr sz="3700" b="0" i="0" u="none" strike="noStrike" cap="none" spc="0" baseline="0">
                <a:solidFill>
                  <a:srgbClr val="53565A"/>
                </a:solidFill>
                <a:uFillTx/>
                <a:latin typeface="Century Gothic"/>
                <a:ea typeface="Century Gothic"/>
                <a:cs typeface="Century Gothic"/>
                <a:sym typeface="Century Gothic"/>
              </a:defRPr>
            </a:lvl3pPr>
            <a:lvl4pPr marL="2667638" marR="0" indent="-652622" algn="l" defTabSz="1219169" rtl="0" eaLnBrk="1" latinLnBrk="0" hangingPunct="1">
              <a:lnSpc>
                <a:spcPct val="90000"/>
              </a:lnSpc>
              <a:spcBef>
                <a:spcPts val="0"/>
              </a:spcBef>
              <a:spcAft>
                <a:spcPts val="0"/>
              </a:spcAft>
              <a:buClrTx/>
              <a:buSzPts val="3700"/>
              <a:buFont typeface="Arial"/>
              <a:buChar char="●"/>
              <a:tabLst/>
              <a:defRPr sz="3700" b="0" i="0" u="none" strike="noStrike" cap="none" spc="0" baseline="0">
                <a:solidFill>
                  <a:srgbClr val="53565A"/>
                </a:solidFill>
                <a:uFillTx/>
                <a:latin typeface="Century Gothic"/>
                <a:ea typeface="Century Gothic"/>
                <a:cs typeface="Century Gothic"/>
                <a:sym typeface="Century Gothic"/>
              </a:defRPr>
            </a:lvl4pPr>
            <a:lvl5pPr marL="3277223" marR="0" indent="-652622" algn="l" defTabSz="1219169" rtl="0" eaLnBrk="1" latinLnBrk="0" hangingPunct="1">
              <a:lnSpc>
                <a:spcPct val="90000"/>
              </a:lnSpc>
              <a:spcBef>
                <a:spcPts val="0"/>
              </a:spcBef>
              <a:spcAft>
                <a:spcPts val="0"/>
              </a:spcAft>
              <a:buClrTx/>
              <a:buSzPts val="3700"/>
              <a:buFont typeface="Arial"/>
              <a:buChar char="○"/>
              <a:tabLst/>
              <a:defRPr sz="3700" b="0" i="0" u="none" strike="noStrike" cap="none" spc="0" baseline="0">
                <a:solidFill>
                  <a:srgbClr val="53565A"/>
                </a:solidFill>
                <a:uFillTx/>
                <a:latin typeface="Century Gothic"/>
                <a:ea typeface="Century Gothic"/>
                <a:cs typeface="Century Gothic"/>
                <a:sym typeface="Century Gothic"/>
              </a:defRPr>
            </a:lvl5pPr>
            <a:lvl6pPr marL="3886808" marR="0" indent="-652622" algn="l" defTabSz="1219169" rtl="0" eaLnBrk="1" latinLnBrk="0" hangingPunct="1">
              <a:lnSpc>
                <a:spcPct val="90000"/>
              </a:lnSpc>
              <a:spcBef>
                <a:spcPts val="0"/>
              </a:spcBef>
              <a:spcAft>
                <a:spcPts val="0"/>
              </a:spcAft>
              <a:buClrTx/>
              <a:buSzPts val="3700"/>
              <a:buFont typeface="Arial"/>
              <a:buChar char="■"/>
              <a:tabLst/>
              <a:defRPr sz="3700" b="0" i="0" u="none" strike="noStrike" cap="none" spc="0" baseline="0">
                <a:solidFill>
                  <a:srgbClr val="53565A"/>
                </a:solidFill>
                <a:uFillTx/>
                <a:latin typeface="Century Gothic"/>
                <a:ea typeface="Century Gothic"/>
                <a:cs typeface="Century Gothic"/>
                <a:sym typeface="Century Gothic"/>
              </a:defRPr>
            </a:lvl6pPr>
            <a:lvl7pPr marL="4496392" marR="0" indent="-652622" algn="l" defTabSz="1219169" rtl="0" eaLnBrk="1" latinLnBrk="0" hangingPunct="1">
              <a:lnSpc>
                <a:spcPct val="90000"/>
              </a:lnSpc>
              <a:spcBef>
                <a:spcPts val="0"/>
              </a:spcBef>
              <a:spcAft>
                <a:spcPts val="0"/>
              </a:spcAft>
              <a:buClrTx/>
              <a:buSzPts val="3700"/>
              <a:buFont typeface="Arial"/>
              <a:buChar char="●"/>
              <a:tabLst/>
              <a:defRPr sz="3700" b="0" i="0" u="none" strike="noStrike" cap="none" spc="0" baseline="0">
                <a:solidFill>
                  <a:srgbClr val="53565A"/>
                </a:solidFill>
                <a:uFillTx/>
                <a:latin typeface="Century Gothic"/>
                <a:ea typeface="Century Gothic"/>
                <a:cs typeface="Century Gothic"/>
                <a:sym typeface="Century Gothic"/>
              </a:defRPr>
            </a:lvl7pPr>
            <a:lvl8pPr marL="5105977" marR="0" indent="-652622" algn="l" defTabSz="1219169" rtl="0" eaLnBrk="1" latinLnBrk="0" hangingPunct="1">
              <a:lnSpc>
                <a:spcPct val="90000"/>
              </a:lnSpc>
              <a:spcBef>
                <a:spcPts val="0"/>
              </a:spcBef>
              <a:spcAft>
                <a:spcPts val="0"/>
              </a:spcAft>
              <a:buClrTx/>
              <a:buSzPts val="3700"/>
              <a:buFont typeface="Arial"/>
              <a:buChar char="○"/>
              <a:tabLst/>
              <a:defRPr sz="3700" b="0" i="0" u="none" strike="noStrike" cap="none" spc="0" baseline="0">
                <a:solidFill>
                  <a:srgbClr val="53565A"/>
                </a:solidFill>
                <a:uFillTx/>
                <a:latin typeface="Century Gothic"/>
                <a:ea typeface="Century Gothic"/>
                <a:cs typeface="Century Gothic"/>
                <a:sym typeface="Century Gothic"/>
              </a:defRPr>
            </a:lvl8pPr>
            <a:lvl9pPr marL="5715563" marR="0" indent="-652622" algn="l" defTabSz="1219169" rtl="0" eaLnBrk="1" latinLnBrk="0" hangingPunct="1">
              <a:lnSpc>
                <a:spcPct val="90000"/>
              </a:lnSpc>
              <a:spcBef>
                <a:spcPts val="0"/>
              </a:spcBef>
              <a:spcAft>
                <a:spcPts val="0"/>
              </a:spcAft>
              <a:buClrTx/>
              <a:buSzPts val="3700"/>
              <a:buFont typeface="Arial"/>
              <a:buChar char="■"/>
              <a:tabLst/>
              <a:defRPr sz="3700" b="0" i="0" u="none" strike="noStrike" cap="none" spc="0" baseline="0">
                <a:solidFill>
                  <a:srgbClr val="53565A"/>
                </a:solidFill>
                <a:uFillTx/>
                <a:latin typeface="Century Gothic"/>
                <a:ea typeface="Century Gothic"/>
                <a:cs typeface="Century Gothic"/>
                <a:sym typeface="Century Gothic"/>
              </a:defRPr>
            </a:lvl9pPr>
          </a:lstStyle>
          <a:p>
            <a:pPr marL="231775" indent="-231775">
              <a:spcAft>
                <a:spcPts val="1200"/>
              </a:spcAft>
              <a:buClr>
                <a:schemeClr val="accent1"/>
              </a:buClr>
              <a:buSzPct val="100000"/>
              <a:buFont typeface="Arial"/>
              <a:buChar char="•"/>
              <a:defRPr sz="2000" b="0">
                <a:latin typeface="Calibri Light"/>
                <a:ea typeface="Calibri Light"/>
                <a:cs typeface="Calibri Light"/>
                <a:sym typeface="Calibri Light"/>
              </a:defRPr>
            </a:pPr>
            <a:r>
              <a:rPr lang="en-US" sz="1400" b="0" dirty="0">
                <a:latin typeface="Century Gothic" panose="020B0502020202020204" pitchFamily="34" charset="0"/>
                <a:cs typeface="Calibri Light"/>
              </a:rPr>
              <a:t>Significant long-term symptom relief</a:t>
            </a:r>
            <a:r>
              <a:rPr lang="en-US" sz="1400" baseline="30000" dirty="0">
                <a:latin typeface="Century Gothic" panose="020B0502020202020204" pitchFamily="34" charset="0"/>
                <a:cs typeface="Calibri Light"/>
              </a:rPr>
              <a:t>5,6</a:t>
            </a:r>
            <a:endParaRPr lang="en-US" sz="1400" b="0" baseline="30000" dirty="0">
              <a:latin typeface="Century Gothic" panose="020B0502020202020204" pitchFamily="34" charset="0"/>
              <a:cs typeface="Calibri Light"/>
            </a:endParaRPr>
          </a:p>
          <a:p>
            <a:pPr marL="231775" indent="-231775">
              <a:spcAft>
                <a:spcPts val="1200"/>
              </a:spcAft>
              <a:buClr>
                <a:schemeClr val="accent1"/>
              </a:buClr>
              <a:buSzPct val="100000"/>
              <a:buFont typeface="Arial"/>
              <a:buChar char="•"/>
              <a:defRPr sz="2000" b="0">
                <a:latin typeface="Calibri Light"/>
                <a:ea typeface="Calibri Light"/>
                <a:cs typeface="Calibri Light"/>
                <a:sym typeface="Calibri Light"/>
              </a:defRPr>
            </a:pPr>
            <a:r>
              <a:rPr lang="en-US" sz="1400" b="0" dirty="0">
                <a:latin typeface="Century Gothic" panose="020B0502020202020204" pitchFamily="34" charset="0"/>
                <a:cs typeface="Calibri Light"/>
              </a:rPr>
              <a:t>Typically, requires overnight hospital stay</a:t>
            </a:r>
          </a:p>
          <a:p>
            <a:pPr marL="231775" indent="-231775">
              <a:spcAft>
                <a:spcPts val="1200"/>
              </a:spcAft>
              <a:buClr>
                <a:schemeClr val="accent1"/>
              </a:buClr>
              <a:buSzPct val="100000"/>
              <a:buFont typeface="Arial"/>
              <a:buChar char="•"/>
              <a:defRPr sz="2000" b="0">
                <a:latin typeface="Calibri Light"/>
                <a:ea typeface="Calibri Light"/>
                <a:cs typeface="Calibri Light"/>
                <a:sym typeface="Calibri Light"/>
              </a:defRPr>
            </a:pPr>
            <a:r>
              <a:rPr lang="en-US" sz="1400" b="0" dirty="0">
                <a:latin typeface="Century Gothic" panose="020B0502020202020204" pitchFamily="34" charset="0"/>
                <a:cs typeface="Calibri Light"/>
              </a:rPr>
              <a:t>High rates of irreversible complications - </a:t>
            </a:r>
            <a:r>
              <a:rPr lang="en-US" sz="1400" b="1" dirty="0">
                <a:solidFill>
                  <a:schemeClr val="accent5"/>
                </a:solidFill>
                <a:latin typeface="Century Gothic" panose="020B0502020202020204" pitchFamily="34" charset="0"/>
                <a:cs typeface="Calibri Light"/>
              </a:rPr>
              <a:t>sexual dysfunction &amp; incontinence</a:t>
            </a:r>
            <a:r>
              <a:rPr lang="en-US" sz="1400" baseline="30000" dirty="0">
                <a:solidFill>
                  <a:schemeClr val="tx1"/>
                </a:solidFill>
                <a:latin typeface="Century Gothic" panose="020B0502020202020204" pitchFamily="34" charset="0"/>
                <a:cs typeface="Calibri Light"/>
              </a:rPr>
              <a:t>5-12</a:t>
            </a:r>
            <a:endParaRPr lang="en-US" sz="1400" b="1" baseline="30000" dirty="0">
              <a:solidFill>
                <a:schemeClr val="tx1"/>
              </a:solidFill>
              <a:latin typeface="Century Gothic" panose="020B0502020202020204" pitchFamily="34" charset="0"/>
              <a:cs typeface="Calibri Light"/>
            </a:endParaRPr>
          </a:p>
          <a:p>
            <a:pPr marL="231775" indent="-231775" hangingPunct="1">
              <a:spcAft>
                <a:spcPts val="1200"/>
              </a:spcAft>
              <a:buNone/>
            </a:pPr>
            <a:endParaRPr lang="en-US" sz="200" dirty="0">
              <a:solidFill>
                <a:schemeClr val="tx1">
                  <a:lumMod val="50000"/>
                </a:schemeClr>
              </a:solidFill>
            </a:endParaRPr>
          </a:p>
        </p:txBody>
      </p:sp>
      <p:sp>
        <p:nvSpPr>
          <p:cNvPr id="39" name="Text Placeholder 1">
            <a:extLst>
              <a:ext uri="{FF2B5EF4-FFF2-40B4-BE49-F238E27FC236}">
                <a16:creationId xmlns:a16="http://schemas.microsoft.com/office/drawing/2014/main" id="{0D18478F-DF10-DCAC-6F0E-A3045AD181D4}"/>
              </a:ext>
            </a:extLst>
          </p:cNvPr>
          <p:cNvSpPr txBox="1">
            <a:spLocks/>
          </p:cNvSpPr>
          <p:nvPr/>
        </p:nvSpPr>
        <p:spPr>
          <a:xfrm>
            <a:off x="3202127" y="4371839"/>
            <a:ext cx="2905590" cy="2000548"/>
          </a:xfrm>
          <a:prstGeom prst="rect">
            <a:avLst/>
          </a:prstGeom>
        </p:spPr>
        <p:txBody>
          <a:bodyPr>
            <a:noAutofit/>
          </a:bodyPr>
          <a:lstStyle>
            <a:lvl1pPr marL="609584" marR="0" indent="-457189" algn="l" defTabSz="1219169" rtl="0" eaLnBrk="1" latinLnBrk="0" hangingPunct="1">
              <a:lnSpc>
                <a:spcPct val="90000"/>
              </a:lnSpc>
              <a:spcBef>
                <a:spcPts val="0"/>
              </a:spcBef>
              <a:spcAft>
                <a:spcPts val="0"/>
              </a:spcAft>
              <a:buClrTx/>
              <a:buSzPts val="3700"/>
              <a:buFont typeface="Arial"/>
              <a:buChar char="●"/>
              <a:tabLst/>
              <a:defRPr sz="3700" b="0" i="0" u="none" strike="noStrike" cap="none" spc="0" baseline="0">
                <a:solidFill>
                  <a:srgbClr val="53565A"/>
                </a:solidFill>
                <a:uFillTx/>
                <a:latin typeface="Century Gothic"/>
                <a:ea typeface="Century Gothic"/>
                <a:cs typeface="Century Gothic"/>
                <a:sym typeface="Century Gothic"/>
              </a:defRPr>
            </a:lvl1pPr>
            <a:lvl2pPr marL="1285314" marR="0" indent="-489467" algn="l" defTabSz="1219169" rtl="0" eaLnBrk="1" latinLnBrk="0" hangingPunct="1">
              <a:lnSpc>
                <a:spcPct val="90000"/>
              </a:lnSpc>
              <a:spcBef>
                <a:spcPts val="0"/>
              </a:spcBef>
              <a:spcAft>
                <a:spcPts val="0"/>
              </a:spcAft>
              <a:buClrTx/>
              <a:buSzPts val="3700"/>
              <a:buFont typeface="Arial"/>
              <a:buChar char="○"/>
              <a:tabLst/>
              <a:defRPr sz="3700" b="0" i="0" u="none" strike="noStrike" cap="none" spc="0" baseline="0">
                <a:solidFill>
                  <a:srgbClr val="53565A"/>
                </a:solidFill>
                <a:uFillTx/>
                <a:latin typeface="Century Gothic"/>
                <a:ea typeface="Century Gothic"/>
                <a:cs typeface="Century Gothic"/>
                <a:sym typeface="Century Gothic"/>
              </a:defRPr>
            </a:lvl2pPr>
            <a:lvl3pPr marL="2007852" marR="0" indent="-602421" algn="l" defTabSz="1219169" rtl="0" eaLnBrk="1" latinLnBrk="0" hangingPunct="1">
              <a:lnSpc>
                <a:spcPct val="90000"/>
              </a:lnSpc>
              <a:spcBef>
                <a:spcPts val="0"/>
              </a:spcBef>
              <a:spcAft>
                <a:spcPts val="0"/>
              </a:spcAft>
              <a:buClrTx/>
              <a:buSzPts val="3700"/>
              <a:buFont typeface="Arial"/>
              <a:buChar char="■"/>
              <a:tabLst/>
              <a:defRPr sz="3700" b="0" i="0" u="none" strike="noStrike" cap="none" spc="0" baseline="0">
                <a:solidFill>
                  <a:srgbClr val="53565A"/>
                </a:solidFill>
                <a:uFillTx/>
                <a:latin typeface="Century Gothic"/>
                <a:ea typeface="Century Gothic"/>
                <a:cs typeface="Century Gothic"/>
                <a:sym typeface="Century Gothic"/>
              </a:defRPr>
            </a:lvl3pPr>
            <a:lvl4pPr marL="2667638" marR="0" indent="-652622" algn="l" defTabSz="1219169" rtl="0" eaLnBrk="1" latinLnBrk="0" hangingPunct="1">
              <a:lnSpc>
                <a:spcPct val="90000"/>
              </a:lnSpc>
              <a:spcBef>
                <a:spcPts val="0"/>
              </a:spcBef>
              <a:spcAft>
                <a:spcPts val="0"/>
              </a:spcAft>
              <a:buClrTx/>
              <a:buSzPts val="3700"/>
              <a:buFont typeface="Arial"/>
              <a:buChar char="●"/>
              <a:tabLst/>
              <a:defRPr sz="3700" b="0" i="0" u="none" strike="noStrike" cap="none" spc="0" baseline="0">
                <a:solidFill>
                  <a:srgbClr val="53565A"/>
                </a:solidFill>
                <a:uFillTx/>
                <a:latin typeface="Century Gothic"/>
                <a:ea typeface="Century Gothic"/>
                <a:cs typeface="Century Gothic"/>
                <a:sym typeface="Century Gothic"/>
              </a:defRPr>
            </a:lvl4pPr>
            <a:lvl5pPr marL="3277223" marR="0" indent="-652622" algn="l" defTabSz="1219169" rtl="0" eaLnBrk="1" latinLnBrk="0" hangingPunct="1">
              <a:lnSpc>
                <a:spcPct val="90000"/>
              </a:lnSpc>
              <a:spcBef>
                <a:spcPts val="0"/>
              </a:spcBef>
              <a:spcAft>
                <a:spcPts val="0"/>
              </a:spcAft>
              <a:buClrTx/>
              <a:buSzPts val="3700"/>
              <a:buFont typeface="Arial"/>
              <a:buChar char="○"/>
              <a:tabLst/>
              <a:defRPr sz="3700" b="0" i="0" u="none" strike="noStrike" cap="none" spc="0" baseline="0">
                <a:solidFill>
                  <a:srgbClr val="53565A"/>
                </a:solidFill>
                <a:uFillTx/>
                <a:latin typeface="Century Gothic"/>
                <a:ea typeface="Century Gothic"/>
                <a:cs typeface="Century Gothic"/>
                <a:sym typeface="Century Gothic"/>
              </a:defRPr>
            </a:lvl5pPr>
            <a:lvl6pPr marL="3886808" marR="0" indent="-652622" algn="l" defTabSz="1219169" rtl="0" eaLnBrk="1" latinLnBrk="0" hangingPunct="1">
              <a:lnSpc>
                <a:spcPct val="90000"/>
              </a:lnSpc>
              <a:spcBef>
                <a:spcPts val="0"/>
              </a:spcBef>
              <a:spcAft>
                <a:spcPts val="0"/>
              </a:spcAft>
              <a:buClrTx/>
              <a:buSzPts val="3700"/>
              <a:buFont typeface="Arial"/>
              <a:buChar char="■"/>
              <a:tabLst/>
              <a:defRPr sz="3700" b="0" i="0" u="none" strike="noStrike" cap="none" spc="0" baseline="0">
                <a:solidFill>
                  <a:srgbClr val="53565A"/>
                </a:solidFill>
                <a:uFillTx/>
                <a:latin typeface="Century Gothic"/>
                <a:ea typeface="Century Gothic"/>
                <a:cs typeface="Century Gothic"/>
                <a:sym typeface="Century Gothic"/>
              </a:defRPr>
            </a:lvl6pPr>
            <a:lvl7pPr marL="4496392" marR="0" indent="-652622" algn="l" defTabSz="1219169" rtl="0" eaLnBrk="1" latinLnBrk="0" hangingPunct="1">
              <a:lnSpc>
                <a:spcPct val="90000"/>
              </a:lnSpc>
              <a:spcBef>
                <a:spcPts val="0"/>
              </a:spcBef>
              <a:spcAft>
                <a:spcPts val="0"/>
              </a:spcAft>
              <a:buClrTx/>
              <a:buSzPts val="3700"/>
              <a:buFont typeface="Arial"/>
              <a:buChar char="●"/>
              <a:tabLst/>
              <a:defRPr sz="3700" b="0" i="0" u="none" strike="noStrike" cap="none" spc="0" baseline="0">
                <a:solidFill>
                  <a:srgbClr val="53565A"/>
                </a:solidFill>
                <a:uFillTx/>
                <a:latin typeface="Century Gothic"/>
                <a:ea typeface="Century Gothic"/>
                <a:cs typeface="Century Gothic"/>
                <a:sym typeface="Century Gothic"/>
              </a:defRPr>
            </a:lvl7pPr>
            <a:lvl8pPr marL="5105977" marR="0" indent="-652622" algn="l" defTabSz="1219169" rtl="0" eaLnBrk="1" latinLnBrk="0" hangingPunct="1">
              <a:lnSpc>
                <a:spcPct val="90000"/>
              </a:lnSpc>
              <a:spcBef>
                <a:spcPts val="0"/>
              </a:spcBef>
              <a:spcAft>
                <a:spcPts val="0"/>
              </a:spcAft>
              <a:buClrTx/>
              <a:buSzPts val="3700"/>
              <a:buFont typeface="Arial"/>
              <a:buChar char="○"/>
              <a:tabLst/>
              <a:defRPr sz="3700" b="0" i="0" u="none" strike="noStrike" cap="none" spc="0" baseline="0">
                <a:solidFill>
                  <a:srgbClr val="53565A"/>
                </a:solidFill>
                <a:uFillTx/>
                <a:latin typeface="Century Gothic"/>
                <a:ea typeface="Century Gothic"/>
                <a:cs typeface="Century Gothic"/>
                <a:sym typeface="Century Gothic"/>
              </a:defRPr>
            </a:lvl8pPr>
            <a:lvl9pPr marL="5715563" marR="0" indent="-652622" algn="l" defTabSz="1219169" rtl="0" eaLnBrk="1" latinLnBrk="0" hangingPunct="1">
              <a:lnSpc>
                <a:spcPct val="90000"/>
              </a:lnSpc>
              <a:spcBef>
                <a:spcPts val="0"/>
              </a:spcBef>
              <a:spcAft>
                <a:spcPts val="0"/>
              </a:spcAft>
              <a:buClrTx/>
              <a:buSzPts val="3700"/>
              <a:buFont typeface="Arial"/>
              <a:buChar char="■"/>
              <a:tabLst/>
              <a:defRPr sz="3700" b="0" i="0" u="none" strike="noStrike" cap="none" spc="0" baseline="0">
                <a:solidFill>
                  <a:srgbClr val="53565A"/>
                </a:solidFill>
                <a:uFillTx/>
                <a:latin typeface="Century Gothic"/>
                <a:ea typeface="Century Gothic"/>
                <a:cs typeface="Century Gothic"/>
                <a:sym typeface="Century Gothic"/>
              </a:defRPr>
            </a:lvl9pPr>
          </a:lstStyle>
          <a:p>
            <a:pPr marL="231775" indent="-231775">
              <a:spcAft>
                <a:spcPts val="1200"/>
              </a:spcAft>
              <a:buClr>
                <a:schemeClr val="accent1"/>
              </a:buClr>
              <a:buSzPct val="100000"/>
              <a:buFont typeface="Arial"/>
              <a:buChar char="•"/>
              <a:defRPr sz="2000" b="0">
                <a:latin typeface="Calibri Light"/>
                <a:ea typeface="Calibri Light"/>
                <a:cs typeface="Calibri Light"/>
                <a:sym typeface="Calibri Light"/>
              </a:defRPr>
            </a:pPr>
            <a:r>
              <a:rPr lang="en-US" sz="1400" dirty="0">
                <a:latin typeface="Century Gothic" panose="020B0502020202020204" pitchFamily="34" charset="0"/>
              </a:rPr>
              <a:t>Minimal symptom relief</a:t>
            </a:r>
          </a:p>
          <a:p>
            <a:pPr marL="231775" indent="-231775">
              <a:spcAft>
                <a:spcPts val="1200"/>
              </a:spcAft>
              <a:buClr>
                <a:schemeClr val="accent1"/>
              </a:buClr>
              <a:buSzPct val="100000"/>
              <a:buFont typeface="Arial"/>
              <a:buChar char="•"/>
              <a:defRPr sz="2000" b="0">
                <a:latin typeface="Calibri Light"/>
                <a:ea typeface="Calibri Light"/>
                <a:cs typeface="Calibri Light"/>
                <a:sym typeface="Calibri Light"/>
              </a:defRPr>
            </a:pPr>
            <a:r>
              <a:rPr lang="en-US" sz="1400" dirty="0">
                <a:latin typeface="Century Gothic" panose="020B0502020202020204" pitchFamily="34" charset="0"/>
              </a:rPr>
              <a:t>Common side effects may include dizziness, headache, fatigue, less libido, </a:t>
            </a:r>
            <a:r>
              <a:rPr lang="en-US" sz="1400" b="1" dirty="0">
                <a:solidFill>
                  <a:schemeClr val="accent5"/>
                </a:solidFill>
                <a:latin typeface="Century Gothic" panose="020B0502020202020204" pitchFamily="34" charset="0"/>
              </a:rPr>
              <a:t>erectile &amp; ejaculatory dysfunction</a:t>
            </a:r>
            <a:r>
              <a:rPr lang="en-US" sz="1400" baseline="30000" dirty="0">
                <a:latin typeface="Century Gothic" panose="020B0502020202020204" pitchFamily="34" charset="0"/>
              </a:rPr>
              <a:t>3</a:t>
            </a:r>
          </a:p>
          <a:p>
            <a:pPr marL="231775" indent="-231775">
              <a:spcAft>
                <a:spcPts val="1200"/>
              </a:spcAft>
              <a:buClr>
                <a:schemeClr val="accent1"/>
              </a:buClr>
              <a:buSzPct val="100000"/>
              <a:buFont typeface="Arial"/>
              <a:buChar char="•"/>
              <a:defRPr sz="2000" b="0">
                <a:latin typeface="Calibri Light"/>
                <a:ea typeface="Calibri Light"/>
                <a:cs typeface="Calibri Light"/>
                <a:sym typeface="Calibri Light"/>
              </a:defRPr>
            </a:pPr>
            <a:r>
              <a:rPr lang="en-US" sz="1400" dirty="0">
                <a:latin typeface="Century Gothic" panose="020B0502020202020204" pitchFamily="34" charset="0"/>
              </a:rPr>
              <a:t>Over time, drugs may stop working</a:t>
            </a:r>
          </a:p>
          <a:p>
            <a:pPr marL="231775" indent="-231775" defTabSz="914400" hangingPunct="0">
              <a:lnSpc>
                <a:spcPct val="100000"/>
              </a:lnSpc>
              <a:spcAft>
                <a:spcPts val="1200"/>
              </a:spcAft>
              <a:buClr>
                <a:schemeClr val="accent1"/>
              </a:buClr>
              <a:buSzPct val="100000"/>
              <a:buFont typeface="Arial"/>
              <a:buChar char="•"/>
              <a:defRPr sz="2000" b="0">
                <a:latin typeface="Calibri Light"/>
                <a:ea typeface="Calibri Light"/>
                <a:cs typeface="Calibri Light"/>
                <a:sym typeface="Calibri Light"/>
              </a:defRPr>
            </a:pPr>
            <a:endParaRPr lang="en-US" sz="1400" dirty="0">
              <a:latin typeface="Century Gothic" panose="020B0502020202020204" pitchFamily="34" charset="0"/>
              <a:cs typeface="Calibri Light"/>
            </a:endParaRPr>
          </a:p>
          <a:p>
            <a:pPr marL="231775" indent="-231775" defTabSz="914400" hangingPunct="0">
              <a:lnSpc>
                <a:spcPct val="100000"/>
              </a:lnSpc>
              <a:spcAft>
                <a:spcPts val="1200"/>
              </a:spcAft>
              <a:buClr>
                <a:schemeClr val="accent1"/>
              </a:buClr>
              <a:buSzPct val="100000"/>
              <a:buFont typeface="Arial"/>
              <a:buChar char="•"/>
              <a:defRPr sz="2000" b="0">
                <a:latin typeface="Calibri Light"/>
                <a:ea typeface="Calibri Light"/>
                <a:cs typeface="Calibri Light"/>
                <a:sym typeface="Calibri Light"/>
              </a:defRPr>
            </a:pPr>
            <a:endParaRPr lang="en-US" sz="1400" dirty="0">
              <a:latin typeface="Century Gothic" panose="020B0502020202020204" pitchFamily="34" charset="0"/>
              <a:cs typeface="Calibri Light"/>
            </a:endParaRPr>
          </a:p>
        </p:txBody>
      </p:sp>
      <p:sp>
        <p:nvSpPr>
          <p:cNvPr id="40" name="Text Placeholder 1">
            <a:extLst>
              <a:ext uri="{FF2B5EF4-FFF2-40B4-BE49-F238E27FC236}">
                <a16:creationId xmlns:a16="http://schemas.microsoft.com/office/drawing/2014/main" id="{4652D099-A0E2-F01B-750A-9C1F99C9794A}"/>
              </a:ext>
            </a:extLst>
          </p:cNvPr>
          <p:cNvSpPr txBox="1">
            <a:spLocks/>
          </p:cNvSpPr>
          <p:nvPr/>
        </p:nvSpPr>
        <p:spPr>
          <a:xfrm>
            <a:off x="299984" y="4371839"/>
            <a:ext cx="2802055" cy="2000548"/>
          </a:xfrm>
          <a:prstGeom prst="rect">
            <a:avLst/>
          </a:prstGeom>
        </p:spPr>
        <p:txBody>
          <a:bodyPr>
            <a:noAutofit/>
          </a:bodyPr>
          <a:lstStyle>
            <a:lvl1pPr marL="609584" marR="0" indent="-457189" algn="l" defTabSz="1219169" rtl="0" eaLnBrk="1" latinLnBrk="0" hangingPunct="1">
              <a:lnSpc>
                <a:spcPct val="90000"/>
              </a:lnSpc>
              <a:spcBef>
                <a:spcPts val="0"/>
              </a:spcBef>
              <a:spcAft>
                <a:spcPts val="0"/>
              </a:spcAft>
              <a:buClrTx/>
              <a:buSzPts val="3700"/>
              <a:buFont typeface="Arial"/>
              <a:buChar char="●"/>
              <a:tabLst/>
              <a:defRPr sz="3700" b="0" i="0" u="none" strike="noStrike" cap="none" spc="0" baseline="0">
                <a:solidFill>
                  <a:srgbClr val="53565A"/>
                </a:solidFill>
                <a:uFillTx/>
                <a:latin typeface="Century Gothic"/>
                <a:ea typeface="Century Gothic"/>
                <a:cs typeface="Century Gothic"/>
                <a:sym typeface="Century Gothic"/>
              </a:defRPr>
            </a:lvl1pPr>
            <a:lvl2pPr marL="1285314" marR="0" indent="-489467" algn="l" defTabSz="1219169" rtl="0" eaLnBrk="1" latinLnBrk="0" hangingPunct="1">
              <a:lnSpc>
                <a:spcPct val="90000"/>
              </a:lnSpc>
              <a:spcBef>
                <a:spcPts val="0"/>
              </a:spcBef>
              <a:spcAft>
                <a:spcPts val="0"/>
              </a:spcAft>
              <a:buClrTx/>
              <a:buSzPts val="3700"/>
              <a:buFont typeface="Arial"/>
              <a:buChar char="○"/>
              <a:tabLst/>
              <a:defRPr sz="3700" b="0" i="0" u="none" strike="noStrike" cap="none" spc="0" baseline="0">
                <a:solidFill>
                  <a:srgbClr val="53565A"/>
                </a:solidFill>
                <a:uFillTx/>
                <a:latin typeface="Century Gothic"/>
                <a:ea typeface="Century Gothic"/>
                <a:cs typeface="Century Gothic"/>
                <a:sym typeface="Century Gothic"/>
              </a:defRPr>
            </a:lvl2pPr>
            <a:lvl3pPr marL="2007852" marR="0" indent="-602421" algn="l" defTabSz="1219169" rtl="0" eaLnBrk="1" latinLnBrk="0" hangingPunct="1">
              <a:lnSpc>
                <a:spcPct val="90000"/>
              </a:lnSpc>
              <a:spcBef>
                <a:spcPts val="0"/>
              </a:spcBef>
              <a:spcAft>
                <a:spcPts val="0"/>
              </a:spcAft>
              <a:buClrTx/>
              <a:buSzPts val="3700"/>
              <a:buFont typeface="Arial"/>
              <a:buChar char="■"/>
              <a:tabLst/>
              <a:defRPr sz="3700" b="0" i="0" u="none" strike="noStrike" cap="none" spc="0" baseline="0">
                <a:solidFill>
                  <a:srgbClr val="53565A"/>
                </a:solidFill>
                <a:uFillTx/>
                <a:latin typeface="Century Gothic"/>
                <a:ea typeface="Century Gothic"/>
                <a:cs typeface="Century Gothic"/>
                <a:sym typeface="Century Gothic"/>
              </a:defRPr>
            </a:lvl3pPr>
            <a:lvl4pPr marL="2667638" marR="0" indent="-652622" algn="l" defTabSz="1219169" rtl="0" eaLnBrk="1" latinLnBrk="0" hangingPunct="1">
              <a:lnSpc>
                <a:spcPct val="90000"/>
              </a:lnSpc>
              <a:spcBef>
                <a:spcPts val="0"/>
              </a:spcBef>
              <a:spcAft>
                <a:spcPts val="0"/>
              </a:spcAft>
              <a:buClrTx/>
              <a:buSzPts val="3700"/>
              <a:buFont typeface="Arial"/>
              <a:buChar char="●"/>
              <a:tabLst/>
              <a:defRPr sz="3700" b="0" i="0" u="none" strike="noStrike" cap="none" spc="0" baseline="0">
                <a:solidFill>
                  <a:srgbClr val="53565A"/>
                </a:solidFill>
                <a:uFillTx/>
                <a:latin typeface="Century Gothic"/>
                <a:ea typeface="Century Gothic"/>
                <a:cs typeface="Century Gothic"/>
                <a:sym typeface="Century Gothic"/>
              </a:defRPr>
            </a:lvl4pPr>
            <a:lvl5pPr marL="3277223" marR="0" indent="-652622" algn="l" defTabSz="1219169" rtl="0" eaLnBrk="1" latinLnBrk="0" hangingPunct="1">
              <a:lnSpc>
                <a:spcPct val="90000"/>
              </a:lnSpc>
              <a:spcBef>
                <a:spcPts val="0"/>
              </a:spcBef>
              <a:spcAft>
                <a:spcPts val="0"/>
              </a:spcAft>
              <a:buClrTx/>
              <a:buSzPts val="3700"/>
              <a:buFont typeface="Arial"/>
              <a:buChar char="○"/>
              <a:tabLst/>
              <a:defRPr sz="3700" b="0" i="0" u="none" strike="noStrike" cap="none" spc="0" baseline="0">
                <a:solidFill>
                  <a:srgbClr val="53565A"/>
                </a:solidFill>
                <a:uFillTx/>
                <a:latin typeface="Century Gothic"/>
                <a:ea typeface="Century Gothic"/>
                <a:cs typeface="Century Gothic"/>
                <a:sym typeface="Century Gothic"/>
              </a:defRPr>
            </a:lvl5pPr>
            <a:lvl6pPr marL="3886808" marR="0" indent="-652622" algn="l" defTabSz="1219169" rtl="0" eaLnBrk="1" latinLnBrk="0" hangingPunct="1">
              <a:lnSpc>
                <a:spcPct val="90000"/>
              </a:lnSpc>
              <a:spcBef>
                <a:spcPts val="0"/>
              </a:spcBef>
              <a:spcAft>
                <a:spcPts val="0"/>
              </a:spcAft>
              <a:buClrTx/>
              <a:buSzPts val="3700"/>
              <a:buFont typeface="Arial"/>
              <a:buChar char="■"/>
              <a:tabLst/>
              <a:defRPr sz="3700" b="0" i="0" u="none" strike="noStrike" cap="none" spc="0" baseline="0">
                <a:solidFill>
                  <a:srgbClr val="53565A"/>
                </a:solidFill>
                <a:uFillTx/>
                <a:latin typeface="Century Gothic"/>
                <a:ea typeface="Century Gothic"/>
                <a:cs typeface="Century Gothic"/>
                <a:sym typeface="Century Gothic"/>
              </a:defRPr>
            </a:lvl6pPr>
            <a:lvl7pPr marL="4496392" marR="0" indent="-652622" algn="l" defTabSz="1219169" rtl="0" eaLnBrk="1" latinLnBrk="0" hangingPunct="1">
              <a:lnSpc>
                <a:spcPct val="90000"/>
              </a:lnSpc>
              <a:spcBef>
                <a:spcPts val="0"/>
              </a:spcBef>
              <a:spcAft>
                <a:spcPts val="0"/>
              </a:spcAft>
              <a:buClrTx/>
              <a:buSzPts val="3700"/>
              <a:buFont typeface="Arial"/>
              <a:buChar char="●"/>
              <a:tabLst/>
              <a:defRPr sz="3700" b="0" i="0" u="none" strike="noStrike" cap="none" spc="0" baseline="0">
                <a:solidFill>
                  <a:srgbClr val="53565A"/>
                </a:solidFill>
                <a:uFillTx/>
                <a:latin typeface="Century Gothic"/>
                <a:ea typeface="Century Gothic"/>
                <a:cs typeface="Century Gothic"/>
                <a:sym typeface="Century Gothic"/>
              </a:defRPr>
            </a:lvl7pPr>
            <a:lvl8pPr marL="5105977" marR="0" indent="-652622" algn="l" defTabSz="1219169" rtl="0" eaLnBrk="1" latinLnBrk="0" hangingPunct="1">
              <a:lnSpc>
                <a:spcPct val="90000"/>
              </a:lnSpc>
              <a:spcBef>
                <a:spcPts val="0"/>
              </a:spcBef>
              <a:spcAft>
                <a:spcPts val="0"/>
              </a:spcAft>
              <a:buClrTx/>
              <a:buSzPts val="3700"/>
              <a:buFont typeface="Arial"/>
              <a:buChar char="○"/>
              <a:tabLst/>
              <a:defRPr sz="3700" b="0" i="0" u="none" strike="noStrike" cap="none" spc="0" baseline="0">
                <a:solidFill>
                  <a:srgbClr val="53565A"/>
                </a:solidFill>
                <a:uFillTx/>
                <a:latin typeface="Century Gothic"/>
                <a:ea typeface="Century Gothic"/>
                <a:cs typeface="Century Gothic"/>
                <a:sym typeface="Century Gothic"/>
              </a:defRPr>
            </a:lvl8pPr>
            <a:lvl9pPr marL="5715563" marR="0" indent="-652622" algn="l" defTabSz="1219169" rtl="0" eaLnBrk="1" latinLnBrk="0" hangingPunct="1">
              <a:lnSpc>
                <a:spcPct val="90000"/>
              </a:lnSpc>
              <a:spcBef>
                <a:spcPts val="0"/>
              </a:spcBef>
              <a:spcAft>
                <a:spcPts val="0"/>
              </a:spcAft>
              <a:buClrTx/>
              <a:buSzPts val="3700"/>
              <a:buFont typeface="Arial"/>
              <a:buChar char="■"/>
              <a:tabLst/>
              <a:defRPr sz="3700" b="0" i="0" u="none" strike="noStrike" cap="none" spc="0" baseline="0">
                <a:solidFill>
                  <a:srgbClr val="53565A"/>
                </a:solidFill>
                <a:uFillTx/>
                <a:latin typeface="Century Gothic"/>
                <a:ea typeface="Century Gothic"/>
                <a:cs typeface="Century Gothic"/>
                <a:sym typeface="Century Gothic"/>
              </a:defRPr>
            </a:lvl9pPr>
          </a:lstStyle>
          <a:p>
            <a:pPr marL="231775" indent="-231775">
              <a:spcAft>
                <a:spcPts val="1200"/>
              </a:spcAft>
              <a:buClr>
                <a:schemeClr val="accent1"/>
              </a:buClr>
              <a:buSzPct val="100000"/>
              <a:buFont typeface="Arial"/>
              <a:buChar char="•"/>
              <a:defRPr sz="2000" b="0">
                <a:latin typeface="Calibri Light"/>
                <a:ea typeface="Calibri Light"/>
                <a:cs typeface="Calibri Light"/>
                <a:sym typeface="Calibri Light"/>
              </a:defRPr>
            </a:pPr>
            <a:r>
              <a:rPr lang="en-US" sz="1400" dirty="0">
                <a:solidFill>
                  <a:schemeClr val="tx1"/>
                </a:solidFill>
                <a:latin typeface="Century Gothic" panose="020B0502020202020204" pitchFamily="34" charset="0"/>
              </a:rPr>
              <a:t>No symptom relief</a:t>
            </a:r>
            <a:endParaRPr lang="en-US" sz="1400" dirty="0">
              <a:latin typeface="Century Gothic" panose="020B0502020202020204" pitchFamily="34" charset="0"/>
            </a:endParaRPr>
          </a:p>
          <a:p>
            <a:pPr marL="231775" indent="-231775">
              <a:spcAft>
                <a:spcPts val="1200"/>
              </a:spcAft>
              <a:buClr>
                <a:schemeClr val="accent1"/>
              </a:buClr>
              <a:buSzPct val="100000"/>
              <a:buFont typeface="Arial"/>
              <a:buChar char="•"/>
              <a:defRPr sz="2000" b="0">
                <a:latin typeface="Calibri Light"/>
                <a:ea typeface="Calibri Light"/>
                <a:cs typeface="Calibri Light"/>
                <a:sym typeface="Calibri Light"/>
              </a:defRPr>
            </a:pPr>
            <a:r>
              <a:rPr lang="en-US" sz="1400" dirty="0">
                <a:latin typeface="Century Gothic" panose="020B0502020202020204" pitchFamily="34" charset="0"/>
              </a:rPr>
              <a:t>As the prostate continues to grow symptoms worsen with time </a:t>
            </a:r>
          </a:p>
          <a:p>
            <a:pPr marL="231775" indent="-231775">
              <a:spcAft>
                <a:spcPts val="1200"/>
              </a:spcAft>
              <a:buClr>
                <a:schemeClr val="accent1"/>
              </a:buClr>
              <a:buSzPct val="100000"/>
              <a:buFont typeface="Arial"/>
              <a:buChar char="•"/>
              <a:defRPr sz="2000" b="0">
                <a:latin typeface="Calibri Light"/>
                <a:ea typeface="Calibri Light"/>
                <a:cs typeface="Calibri Light"/>
                <a:sym typeface="Calibri Light"/>
              </a:defRPr>
            </a:pPr>
            <a:r>
              <a:rPr lang="en-US" sz="1400" dirty="0">
                <a:latin typeface="Century Gothic" panose="020B0502020202020204" pitchFamily="34" charset="0"/>
              </a:rPr>
              <a:t>May cause </a:t>
            </a:r>
            <a:r>
              <a:rPr lang="en-US" sz="1400" b="1" dirty="0">
                <a:solidFill>
                  <a:schemeClr val="accent5"/>
                </a:solidFill>
                <a:latin typeface="Century Gothic" panose="020B0502020202020204" pitchFamily="34" charset="0"/>
              </a:rPr>
              <a:t>irreversible bladder damage</a:t>
            </a:r>
          </a:p>
          <a:p>
            <a:pPr marL="231775" indent="-231775" defTabSz="914400" hangingPunct="0">
              <a:lnSpc>
                <a:spcPct val="100000"/>
              </a:lnSpc>
              <a:spcAft>
                <a:spcPts val="1200"/>
              </a:spcAft>
              <a:buClr>
                <a:schemeClr val="accent1"/>
              </a:buClr>
              <a:buSzPct val="100000"/>
              <a:buFont typeface="Arial"/>
              <a:buChar char="•"/>
              <a:defRPr sz="2000" b="0">
                <a:latin typeface="Calibri Light"/>
                <a:ea typeface="Calibri Light"/>
                <a:cs typeface="Calibri Light"/>
                <a:sym typeface="Calibri Light"/>
              </a:defRPr>
            </a:pPr>
            <a:endParaRPr lang="en-US" sz="1400" dirty="0">
              <a:latin typeface="Century Gothic" panose="020B0502020202020204" pitchFamily="34" charset="0"/>
              <a:cs typeface="Calibri Light"/>
            </a:endParaRPr>
          </a:p>
        </p:txBody>
      </p:sp>
      <p:sp>
        <p:nvSpPr>
          <p:cNvPr id="2" name="TextBox 1">
            <a:extLst>
              <a:ext uri="{FF2B5EF4-FFF2-40B4-BE49-F238E27FC236}">
                <a16:creationId xmlns:a16="http://schemas.microsoft.com/office/drawing/2014/main" id="{314E48E3-2C9E-D52B-81A9-F02589030FDB}"/>
              </a:ext>
            </a:extLst>
          </p:cNvPr>
          <p:cNvSpPr txBox="1"/>
          <p:nvPr/>
        </p:nvSpPr>
        <p:spPr>
          <a:xfrm>
            <a:off x="639743" y="3100711"/>
            <a:ext cx="2221119"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ctr"/>
            <a:r>
              <a:rPr lang="en-US" sz="1200" dirty="0">
                <a:latin typeface="Century Gothic" panose="020B0502020202020204" pitchFamily="34" charset="0"/>
              </a:rPr>
              <a:t>Mild-to-Moderate Symptoms</a:t>
            </a:r>
            <a:endParaRPr lang="en-US" sz="1200" dirty="0">
              <a:solidFill>
                <a:schemeClr val="tx1"/>
              </a:solidFill>
              <a:latin typeface="Century Gothic" panose="020B0502020202020204" pitchFamily="34" charset="0"/>
            </a:endParaRPr>
          </a:p>
        </p:txBody>
      </p:sp>
      <p:sp>
        <p:nvSpPr>
          <p:cNvPr id="6" name="TextBox 5">
            <a:extLst>
              <a:ext uri="{FF2B5EF4-FFF2-40B4-BE49-F238E27FC236}">
                <a16:creationId xmlns:a16="http://schemas.microsoft.com/office/drawing/2014/main" id="{9BEF08AF-D623-E88B-B8C7-23222195DC36}"/>
              </a:ext>
            </a:extLst>
          </p:cNvPr>
          <p:cNvSpPr txBox="1"/>
          <p:nvPr/>
        </p:nvSpPr>
        <p:spPr>
          <a:xfrm>
            <a:off x="3553915" y="3100711"/>
            <a:ext cx="2221119"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ctr"/>
            <a:r>
              <a:rPr lang="en-US" sz="1200" dirty="0">
                <a:latin typeface="Century Gothic" panose="020B0502020202020204" pitchFamily="34" charset="0"/>
              </a:rPr>
              <a:t>Mild-to-Moderate</a:t>
            </a:r>
            <a:r>
              <a:rPr lang="en-US" dirty="0">
                <a:latin typeface="Century Gothic" panose="020B0502020202020204" pitchFamily="34" charset="0"/>
              </a:rPr>
              <a:t> </a:t>
            </a:r>
            <a:r>
              <a:rPr lang="en-US" sz="1200" dirty="0">
                <a:latin typeface="Century Gothic" panose="020B0502020202020204" pitchFamily="34" charset="0"/>
              </a:rPr>
              <a:t>Symptoms</a:t>
            </a:r>
            <a:endParaRPr lang="en-US" sz="1200" dirty="0">
              <a:solidFill>
                <a:schemeClr val="tx1"/>
              </a:solidFill>
              <a:latin typeface="Century Gothic" panose="020B0502020202020204" pitchFamily="34" charset="0"/>
            </a:endParaRPr>
          </a:p>
        </p:txBody>
      </p:sp>
      <p:sp>
        <p:nvSpPr>
          <p:cNvPr id="7" name="TextBox 6">
            <a:extLst>
              <a:ext uri="{FF2B5EF4-FFF2-40B4-BE49-F238E27FC236}">
                <a16:creationId xmlns:a16="http://schemas.microsoft.com/office/drawing/2014/main" id="{48A1B23C-314C-AC8D-0E35-3BD1F06817F7}"/>
              </a:ext>
            </a:extLst>
          </p:cNvPr>
          <p:cNvSpPr txBox="1"/>
          <p:nvPr/>
        </p:nvSpPr>
        <p:spPr>
          <a:xfrm>
            <a:off x="6333034" y="3100260"/>
            <a:ext cx="2448576"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US" sz="1200" dirty="0">
                <a:latin typeface="Century Gothic" panose="020B0502020202020204" pitchFamily="34" charset="0"/>
              </a:rPr>
              <a:t>Moderate-to-Severe Symptoms</a:t>
            </a:r>
            <a:endParaRPr lang="en-US" sz="1200" dirty="0">
              <a:solidFill>
                <a:schemeClr val="tx1"/>
              </a:solidFill>
              <a:latin typeface="Century Gothic" panose="020B0502020202020204" pitchFamily="34" charset="0"/>
            </a:endParaRPr>
          </a:p>
        </p:txBody>
      </p:sp>
      <p:sp>
        <p:nvSpPr>
          <p:cNvPr id="10" name="TextBox 9">
            <a:extLst>
              <a:ext uri="{FF2B5EF4-FFF2-40B4-BE49-F238E27FC236}">
                <a16:creationId xmlns:a16="http://schemas.microsoft.com/office/drawing/2014/main" id="{FC9ABA5E-F852-81F7-912A-5EECBA18F785}"/>
              </a:ext>
            </a:extLst>
          </p:cNvPr>
          <p:cNvSpPr txBox="1"/>
          <p:nvPr/>
        </p:nvSpPr>
        <p:spPr>
          <a:xfrm>
            <a:off x="9201875" y="3100711"/>
            <a:ext cx="2543699"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US" sz="1200" dirty="0">
                <a:latin typeface="Century Gothic" panose="020B0502020202020204" pitchFamily="34" charset="0"/>
              </a:rPr>
              <a:t>Moderate-to-Severe Symptoms</a:t>
            </a:r>
            <a:endParaRPr lang="en-US" sz="1200" dirty="0">
              <a:solidFill>
                <a:schemeClr val="tx1"/>
              </a:solidFill>
              <a:latin typeface="Century Gothic" panose="020B0502020202020204" pitchFamily="34" charset="0"/>
            </a:endParaRPr>
          </a:p>
        </p:txBody>
      </p:sp>
      <p:grpSp>
        <p:nvGrpSpPr>
          <p:cNvPr id="14" name="Group 13">
            <a:extLst>
              <a:ext uri="{FF2B5EF4-FFF2-40B4-BE49-F238E27FC236}">
                <a16:creationId xmlns:a16="http://schemas.microsoft.com/office/drawing/2014/main" id="{3B901608-8EF9-E5D4-0936-4D0EE8AD3180}"/>
              </a:ext>
            </a:extLst>
          </p:cNvPr>
          <p:cNvGrpSpPr/>
          <p:nvPr/>
        </p:nvGrpSpPr>
        <p:grpSpPr>
          <a:xfrm>
            <a:off x="9946211" y="1472550"/>
            <a:ext cx="1004237" cy="1004500"/>
            <a:chOff x="9946211" y="1623025"/>
            <a:chExt cx="1004237" cy="1004500"/>
          </a:xfrm>
        </p:grpSpPr>
        <p:sp>
          <p:nvSpPr>
            <p:cNvPr id="55" name="Oval 18"/>
            <p:cNvSpPr>
              <a:spLocks noChangeArrowheads="1"/>
            </p:cNvSpPr>
            <p:nvPr/>
          </p:nvSpPr>
          <p:spPr bwMode="auto">
            <a:xfrm>
              <a:off x="9946211" y="1623025"/>
              <a:ext cx="1004237" cy="1004500"/>
            </a:xfrm>
            <a:prstGeom prst="ellipse">
              <a:avLst/>
            </a:prstGeom>
            <a:solidFill>
              <a:schemeClr val="accent6"/>
            </a:solidFill>
            <a:ln>
              <a:noFill/>
            </a:ln>
          </p:spPr>
          <p:txBody>
            <a:bodyPr vert="horz" wrap="square" lIns="34299" tIns="17149" rIns="34299" bIns="17149" numCol="1" anchor="t" anchorCtr="0" compatLnSpc="1">
              <a:prstTxWarp prst="textNoShape">
                <a:avLst/>
              </a:prstTxWarp>
            </a:bodyPr>
            <a:lstStyle/>
            <a:p>
              <a:endParaRPr lang="en-US" sz="1351" dirty="0">
                <a:latin typeface="Roboto Light"/>
              </a:endParaRPr>
            </a:p>
          </p:txBody>
        </p:sp>
        <p:pic>
          <p:nvPicPr>
            <p:cNvPr id="13" name="Picture 12" descr="A white and black knife&#10;&#10;Description automatically generated">
              <a:extLst>
                <a:ext uri="{FF2B5EF4-FFF2-40B4-BE49-F238E27FC236}">
                  <a16:creationId xmlns:a16="http://schemas.microsoft.com/office/drawing/2014/main" id="{4EE5D03A-03E6-4845-B1A7-94E19B0A653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120735" y="1813507"/>
              <a:ext cx="655189" cy="623537"/>
            </a:xfrm>
            <a:prstGeom prst="rect">
              <a:avLst/>
            </a:prstGeom>
          </p:spPr>
        </p:pic>
      </p:grpSp>
    </p:spTree>
    <p:extLst>
      <p:ext uri="{BB962C8B-B14F-4D97-AF65-F5344CB8AC3E}">
        <p14:creationId xmlns:p14="http://schemas.microsoft.com/office/powerpoint/2010/main" val="3319471163"/>
      </p:ext>
    </p:extLst>
  </p:cSld>
  <p:clrMapOvr>
    <a:masterClrMapping/>
  </p:clrMapOvr>
  <p:transition spd="slow" advClick="0">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BBA42E-4402-A76D-5ED9-44FE4EFE9459}"/>
              </a:ext>
            </a:extLst>
          </p:cNvPr>
          <p:cNvSpPr>
            <a:spLocks noGrp="1"/>
          </p:cNvSpPr>
          <p:nvPr>
            <p:ph type="title"/>
          </p:nvPr>
        </p:nvSpPr>
        <p:spPr>
          <a:xfrm>
            <a:off x="570991" y="385203"/>
            <a:ext cx="10228189" cy="793980"/>
          </a:xfrm>
        </p:spPr>
        <p:txBody>
          <a:bodyPr>
            <a:normAutofit/>
          </a:bodyPr>
          <a:lstStyle/>
          <a:p>
            <a:r>
              <a:rPr lang="en-US" b="1" dirty="0"/>
              <a:t>BPH Treatments Trade-off Effectiveness and Sexual Side Effects</a:t>
            </a:r>
            <a:endParaRPr lang="en-US" b="1" dirty="0">
              <a:solidFill>
                <a:schemeClr val="accent2"/>
              </a:solidFill>
            </a:endParaRPr>
          </a:p>
        </p:txBody>
      </p:sp>
      <p:grpSp>
        <p:nvGrpSpPr>
          <p:cNvPr id="105" name="Group 104">
            <a:extLst>
              <a:ext uri="{FF2B5EF4-FFF2-40B4-BE49-F238E27FC236}">
                <a16:creationId xmlns:a16="http://schemas.microsoft.com/office/drawing/2014/main" id="{59DDCF74-F4AB-0D0A-BE98-7AD908A4E1B4}"/>
              </a:ext>
            </a:extLst>
          </p:cNvPr>
          <p:cNvGrpSpPr/>
          <p:nvPr/>
        </p:nvGrpSpPr>
        <p:grpSpPr>
          <a:xfrm>
            <a:off x="6416983" y="1619554"/>
            <a:ext cx="5369951" cy="1257614"/>
            <a:chOff x="5767461" y="2707353"/>
            <a:chExt cx="5369951" cy="1257614"/>
          </a:xfrm>
        </p:grpSpPr>
        <p:sp>
          <p:nvSpPr>
            <p:cNvPr id="100" name="Round Diagonal Corner Rectangle 99">
              <a:extLst>
                <a:ext uri="{FF2B5EF4-FFF2-40B4-BE49-F238E27FC236}">
                  <a16:creationId xmlns:a16="http://schemas.microsoft.com/office/drawing/2014/main" id="{DC30C26E-E3BC-38FE-B2C8-AA7660AC4B34}"/>
                </a:ext>
              </a:extLst>
            </p:cNvPr>
            <p:cNvSpPr/>
            <p:nvPr/>
          </p:nvSpPr>
          <p:spPr>
            <a:xfrm>
              <a:off x="6096000" y="2881854"/>
              <a:ext cx="5041412" cy="908613"/>
            </a:xfrm>
            <a:prstGeom prst="round2DiagRect">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53565A"/>
                </a:solidFill>
                <a:effectLst/>
                <a:uFillTx/>
                <a:latin typeface="Century Gothic"/>
                <a:ea typeface="Century Gothic"/>
                <a:cs typeface="Century Gothic"/>
                <a:sym typeface="Century Gothic"/>
              </a:endParaRPr>
            </a:p>
          </p:txBody>
        </p:sp>
        <p:sp>
          <p:nvSpPr>
            <p:cNvPr id="44" name="Res-Callout">
              <a:extLst>
                <a:ext uri="{FF2B5EF4-FFF2-40B4-BE49-F238E27FC236}">
                  <a16:creationId xmlns:a16="http://schemas.microsoft.com/office/drawing/2014/main" id="{4ED83E3B-C9E8-0185-32E4-0BE675B44290}"/>
                </a:ext>
              </a:extLst>
            </p:cNvPr>
            <p:cNvSpPr txBox="1"/>
            <p:nvPr/>
          </p:nvSpPr>
          <p:spPr>
            <a:xfrm>
              <a:off x="5767461" y="2707353"/>
              <a:ext cx="1257614" cy="1257614"/>
            </a:xfrm>
            <a:prstGeom prst="ellipse">
              <a:avLst/>
            </a:prstGeom>
            <a:solidFill>
              <a:schemeClr val="bg1"/>
            </a:solidFill>
            <a:ln w="28575">
              <a:solidFill>
                <a:schemeClr val="accent3"/>
              </a:solidFill>
            </a:ln>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accent3"/>
                  </a:solidFill>
                  <a:effectLst/>
                  <a:uLnTx/>
                  <a:uFillTx/>
                  <a:latin typeface="Century Gothic" panose="020B0502020202020204" pitchFamily="34" charset="0"/>
                  <a:ea typeface="+mn-ea"/>
                  <a:cs typeface="+mn-cs"/>
                </a:rPr>
                <a:t>76%</a:t>
              </a:r>
            </a:p>
          </p:txBody>
        </p:sp>
        <p:sp>
          <p:nvSpPr>
            <p:cNvPr id="45" name="Rectangle 44">
              <a:extLst>
                <a:ext uri="{FF2B5EF4-FFF2-40B4-BE49-F238E27FC236}">
                  <a16:creationId xmlns:a16="http://schemas.microsoft.com/office/drawing/2014/main" id="{A9E5BDDD-4BD6-A6A0-92C5-CD58336F7F5D}"/>
                </a:ext>
              </a:extLst>
            </p:cNvPr>
            <p:cNvSpPr/>
            <p:nvPr/>
          </p:nvSpPr>
          <p:spPr>
            <a:xfrm>
              <a:off x="7021111" y="2916045"/>
              <a:ext cx="3804213" cy="840230"/>
            </a:xfrm>
            <a:prstGeom prst="rect">
              <a:avLst/>
            </a:prstGeom>
          </p:spPr>
          <p:txBody>
            <a:bodyPr wrap="square">
              <a:spAutoFit/>
            </a:bodyPr>
            <a:lstStyle/>
            <a:p>
              <a:pPr lvl="0" algn="ctr" fontAlgn="auto">
                <a:lnSpc>
                  <a:spcPct val="90000"/>
                </a:lnSpc>
                <a:spcBef>
                  <a:spcPts val="0"/>
                </a:spcBef>
                <a:spcAft>
                  <a:spcPts val="0"/>
                </a:spcAft>
                <a:defRPr/>
              </a:pPr>
              <a:r>
                <a:rPr lang="en-US" sz="1800" dirty="0">
                  <a:solidFill>
                    <a:schemeClr val="tx1"/>
                  </a:solidFill>
                  <a:latin typeface="Century Gothic" panose="020B0502020202020204" pitchFamily="34" charset="0"/>
                </a:rPr>
                <a:t>Men feel BPH surgery requires a tradeoff between safety &amp; efficacy</a:t>
              </a:r>
              <a:r>
                <a:rPr lang="en-US" sz="1800" baseline="30000" dirty="0">
                  <a:solidFill>
                    <a:schemeClr val="tx1"/>
                  </a:solidFill>
                  <a:latin typeface="Century Gothic" panose="020B0502020202020204" pitchFamily="34" charset="0"/>
                </a:rPr>
                <a:t>2</a:t>
              </a:r>
            </a:p>
          </p:txBody>
        </p:sp>
      </p:grpSp>
      <p:sp>
        <p:nvSpPr>
          <p:cNvPr id="37" name="!!Non-Res-Sex/cont">
            <a:extLst>
              <a:ext uri="{FF2B5EF4-FFF2-40B4-BE49-F238E27FC236}">
                <a16:creationId xmlns:a16="http://schemas.microsoft.com/office/drawing/2014/main" id="{7DE56FB9-DDE2-DE07-5622-E54F85E103E1}"/>
              </a:ext>
            </a:extLst>
          </p:cNvPr>
          <p:cNvSpPr/>
          <p:nvPr/>
        </p:nvSpPr>
        <p:spPr>
          <a:xfrm>
            <a:off x="2013681" y="3357192"/>
            <a:ext cx="516467" cy="225125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3"/>
              </a:solidFill>
              <a:effectLst/>
              <a:uLnTx/>
              <a:uFillTx/>
              <a:latin typeface="Calibri" panose="020F0502020204030204"/>
              <a:ea typeface="+mn-ea"/>
              <a:cs typeface="+mn-cs"/>
            </a:endParaRPr>
          </a:p>
        </p:txBody>
      </p:sp>
      <p:sp>
        <p:nvSpPr>
          <p:cNvPr id="38" name="Non-Res-sympt">
            <a:extLst>
              <a:ext uri="{FF2B5EF4-FFF2-40B4-BE49-F238E27FC236}">
                <a16:creationId xmlns:a16="http://schemas.microsoft.com/office/drawing/2014/main" id="{16839B61-82FE-69B2-9171-D99BCF1C18C0}"/>
              </a:ext>
            </a:extLst>
          </p:cNvPr>
          <p:cNvSpPr/>
          <p:nvPr/>
        </p:nvSpPr>
        <p:spPr>
          <a:xfrm>
            <a:off x="949973" y="4413472"/>
            <a:ext cx="516467" cy="119497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9" name="sympt">
            <a:extLst>
              <a:ext uri="{FF2B5EF4-FFF2-40B4-BE49-F238E27FC236}">
                <a16:creationId xmlns:a16="http://schemas.microsoft.com/office/drawing/2014/main" id="{B9DBB5EE-740D-C6FF-AE69-E97DACDE932D}"/>
              </a:ext>
            </a:extLst>
          </p:cNvPr>
          <p:cNvSpPr txBox="1"/>
          <p:nvPr/>
        </p:nvSpPr>
        <p:spPr>
          <a:xfrm>
            <a:off x="613083" y="3931014"/>
            <a:ext cx="1190249" cy="469616"/>
          </a:xfrm>
          <a:prstGeom prst="rect">
            <a:avLst/>
          </a:prstGeom>
          <a:noFill/>
        </p:spPr>
        <p:txBody>
          <a:bodyPr wrap="square" rtlCol="0" anchor="b">
            <a:spAutoFit/>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lang="en-US" sz="1050" b="0" kern="0" dirty="0">
                <a:solidFill>
                  <a:srgbClr val="53565A"/>
                </a:solidFill>
                <a:latin typeface="Century Gothic" panose="020B0502020202020204" pitchFamily="34" charset="0"/>
              </a:rPr>
              <a:t>SYMPTOM </a:t>
            </a:r>
          </a:p>
          <a:p>
            <a:pPr marL="0" marR="0" lvl="0" indent="0" algn="ctr" defTabSz="914400" rtl="0" eaLnBrk="1" fontAlgn="auto" latinLnBrk="0" hangingPunct="1">
              <a:lnSpc>
                <a:spcPts val="1500"/>
              </a:lnSpc>
              <a:spcBef>
                <a:spcPts val="0"/>
              </a:spcBef>
              <a:spcAft>
                <a:spcPts val="0"/>
              </a:spcAft>
              <a:buClrTx/>
              <a:buSzTx/>
              <a:buFontTx/>
              <a:buNone/>
              <a:tabLst/>
              <a:defRPr/>
            </a:pPr>
            <a:r>
              <a:rPr lang="en-US" sz="1050" b="0" kern="0" dirty="0">
                <a:solidFill>
                  <a:srgbClr val="53565A"/>
                </a:solidFill>
                <a:latin typeface="Century Gothic" panose="020B0502020202020204" pitchFamily="34" charset="0"/>
              </a:rPr>
              <a:t>RELIEF</a:t>
            </a:r>
          </a:p>
        </p:txBody>
      </p:sp>
      <p:sp>
        <p:nvSpPr>
          <p:cNvPr id="40" name="!!Non-Res-sex/cont-Label">
            <a:extLst>
              <a:ext uri="{FF2B5EF4-FFF2-40B4-BE49-F238E27FC236}">
                <a16:creationId xmlns:a16="http://schemas.microsoft.com/office/drawing/2014/main" id="{75517769-0A2D-FBA5-0C2E-CD7F156D580E}"/>
              </a:ext>
            </a:extLst>
          </p:cNvPr>
          <p:cNvSpPr txBox="1"/>
          <p:nvPr/>
        </p:nvSpPr>
        <p:spPr>
          <a:xfrm>
            <a:off x="1441294" y="2371100"/>
            <a:ext cx="1661242" cy="907941"/>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normalizeH="0" baseline="0" noProof="0" dirty="0">
                <a:ln>
                  <a:noFill/>
                </a:ln>
                <a:solidFill>
                  <a:schemeClr val="accent3"/>
                </a:solidFill>
                <a:effectLst/>
                <a:uLnTx/>
                <a:uFillTx/>
                <a:latin typeface="Century Gothic" panose="020B0502020202020204" pitchFamily="34" charset="0"/>
              </a:rPr>
              <a:t>PRIORITIZE</a:t>
            </a:r>
            <a:r>
              <a:rPr kumimoji="0" lang="en-US" sz="1100" i="0" u="none" strike="noStrike" kern="1200" cap="none" normalizeH="0" noProof="0" dirty="0">
                <a:ln>
                  <a:noFill/>
                </a:ln>
                <a:solidFill>
                  <a:schemeClr val="accent2"/>
                </a:solidFill>
                <a:effectLst/>
                <a:uLnTx/>
                <a:uFillTx/>
                <a:latin typeface="Century Gothic" panose="020B0502020202020204" pitchFamily="34"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lang="en-US" sz="1050" b="0" kern="0" dirty="0">
                <a:solidFill>
                  <a:srgbClr val="53565A"/>
                </a:solidFill>
                <a:latin typeface="Century Gothic" panose="020B0502020202020204" pitchFamily="34" charset="0"/>
              </a:rPr>
              <a:t>SEXUAL </a:t>
            </a:r>
          </a:p>
          <a:p>
            <a:pPr marL="0" marR="0" lvl="0" indent="0" algn="ctr" defTabSz="914400" eaLnBrk="1" fontAlgn="auto" latinLnBrk="0" hangingPunct="1">
              <a:lnSpc>
                <a:spcPct val="100000"/>
              </a:lnSpc>
              <a:spcBef>
                <a:spcPts val="0"/>
              </a:spcBef>
              <a:spcAft>
                <a:spcPts val="0"/>
              </a:spcAft>
              <a:buClrTx/>
              <a:buSzTx/>
              <a:buFontTx/>
              <a:buNone/>
              <a:tabLst/>
              <a:defRPr/>
            </a:pPr>
            <a:r>
              <a:rPr lang="en-US" sz="1050" b="0" kern="0" dirty="0">
                <a:solidFill>
                  <a:srgbClr val="53565A"/>
                </a:solidFill>
                <a:latin typeface="Century Gothic" panose="020B0502020202020204" pitchFamily="34" charset="0"/>
              </a:rPr>
              <a:t>FUNCTION &amp; CONTINENCE</a:t>
            </a:r>
          </a:p>
          <a:p>
            <a:pPr marL="0" marR="0" lvl="0" indent="0" algn="ctr" defTabSz="914400" eaLnBrk="1" fontAlgn="auto" latinLnBrk="0" hangingPunct="1">
              <a:lnSpc>
                <a:spcPct val="100000"/>
              </a:lnSpc>
              <a:spcBef>
                <a:spcPts val="0"/>
              </a:spcBef>
              <a:spcAft>
                <a:spcPts val="0"/>
              </a:spcAft>
              <a:buClrTx/>
              <a:buSzTx/>
              <a:buFontTx/>
              <a:buNone/>
              <a:tabLst/>
              <a:defRPr/>
            </a:pPr>
            <a:r>
              <a:rPr lang="en-US" sz="1050" b="0" kern="0" dirty="0">
                <a:solidFill>
                  <a:srgbClr val="53565A"/>
                </a:solidFill>
                <a:latin typeface="Century Gothic" panose="020B0502020202020204" pitchFamily="34" charset="0"/>
              </a:rPr>
              <a:t>PRESERVATION</a:t>
            </a:r>
            <a:endParaRPr kumimoji="0" lang="en-US" sz="1050" b="0" i="0" u="none" strike="noStrike" kern="1200" cap="none" normalizeH="0" baseline="0" noProof="0" dirty="0">
              <a:ln>
                <a:noFill/>
              </a:ln>
              <a:solidFill>
                <a:srgbClr val="53565A"/>
              </a:solidFill>
              <a:effectLst/>
              <a:uLnTx/>
              <a:uFillTx/>
              <a:latin typeface="Century Gothic" panose="020B0502020202020204" pitchFamily="34" charset="0"/>
            </a:endParaRPr>
          </a:p>
        </p:txBody>
      </p:sp>
      <p:sp>
        <p:nvSpPr>
          <p:cNvPr id="41" name="Rectangle 40">
            <a:extLst>
              <a:ext uri="{FF2B5EF4-FFF2-40B4-BE49-F238E27FC236}">
                <a16:creationId xmlns:a16="http://schemas.microsoft.com/office/drawing/2014/main" id="{2FEF8DCE-99A3-DD51-4D3E-303CD8D665F6}"/>
              </a:ext>
            </a:extLst>
          </p:cNvPr>
          <p:cNvSpPr/>
          <p:nvPr/>
        </p:nvSpPr>
        <p:spPr>
          <a:xfrm>
            <a:off x="549747" y="5608446"/>
            <a:ext cx="2353625" cy="4855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Calibri Light" panose="020F0302020204030204"/>
              <a:ea typeface="+mn-ea"/>
              <a:cs typeface="+mn-cs"/>
            </a:endParaRPr>
          </a:p>
        </p:txBody>
      </p:sp>
      <p:grpSp>
        <p:nvGrpSpPr>
          <p:cNvPr id="84" name="Group 83">
            <a:extLst>
              <a:ext uri="{FF2B5EF4-FFF2-40B4-BE49-F238E27FC236}">
                <a16:creationId xmlns:a16="http://schemas.microsoft.com/office/drawing/2014/main" id="{07483AC7-83B5-FCAB-D440-F2F2B57E79FA}"/>
              </a:ext>
            </a:extLst>
          </p:cNvPr>
          <p:cNvGrpSpPr/>
          <p:nvPr/>
        </p:nvGrpSpPr>
        <p:grpSpPr>
          <a:xfrm>
            <a:off x="20235" y="2537889"/>
            <a:ext cx="2323095" cy="1372531"/>
            <a:chOff x="6344855" y="3023562"/>
            <a:chExt cx="2323095" cy="1372531"/>
          </a:xfrm>
        </p:grpSpPr>
        <p:sp>
          <p:nvSpPr>
            <p:cNvPr id="85" name="TextBox 84">
              <a:extLst>
                <a:ext uri="{FF2B5EF4-FFF2-40B4-BE49-F238E27FC236}">
                  <a16:creationId xmlns:a16="http://schemas.microsoft.com/office/drawing/2014/main" id="{2D6AA23F-4FF2-187E-E04A-4AE5E5BB8B5F}"/>
                </a:ext>
              </a:extLst>
            </p:cNvPr>
            <p:cNvSpPr txBox="1"/>
            <p:nvPr/>
          </p:nvSpPr>
          <p:spPr>
            <a:xfrm>
              <a:off x="6344855" y="4149872"/>
              <a:ext cx="2323095" cy="246221"/>
            </a:xfrm>
            <a:prstGeom prst="rect">
              <a:avLst/>
            </a:prstGeom>
            <a:noFill/>
          </p:spPr>
          <p:txBody>
            <a:bodyPr wrap="square" lIns="0" tIns="0" rIns="0" bIns="0" rtlCol="1">
              <a:spAutoFit/>
            </a:bodyPr>
            <a:lstStyle/>
            <a:p>
              <a:pPr algn="ctr">
                <a:spcAft>
                  <a:spcPts val="200"/>
                </a:spcAft>
              </a:pPr>
              <a:r>
                <a:rPr lang="en-US" sz="1600" dirty="0">
                  <a:solidFill>
                    <a:schemeClr val="accent3"/>
                  </a:solidFill>
                  <a:latin typeface="Century Gothic" panose="020B0502020202020204" pitchFamily="34" charset="0"/>
                  <a:ea typeface="Roboto Regular" charset="0"/>
                  <a:cs typeface="Roboto Regular"/>
                </a:rPr>
                <a:t>MIST</a:t>
              </a:r>
            </a:p>
          </p:txBody>
        </p:sp>
        <p:grpSp>
          <p:nvGrpSpPr>
            <p:cNvPr id="86" name="Group 85">
              <a:extLst>
                <a:ext uri="{FF2B5EF4-FFF2-40B4-BE49-F238E27FC236}">
                  <a16:creationId xmlns:a16="http://schemas.microsoft.com/office/drawing/2014/main" id="{C9C7879D-B3BB-DCA3-1EAD-E657FE034F2E}"/>
                </a:ext>
              </a:extLst>
            </p:cNvPr>
            <p:cNvGrpSpPr/>
            <p:nvPr/>
          </p:nvGrpSpPr>
          <p:grpSpPr>
            <a:xfrm>
              <a:off x="7039181" y="3023562"/>
              <a:ext cx="1004237" cy="1004500"/>
              <a:chOff x="7043801" y="1594507"/>
              <a:chExt cx="1004237" cy="1004500"/>
            </a:xfrm>
          </p:grpSpPr>
          <p:sp>
            <p:nvSpPr>
              <p:cNvPr id="87" name="Oval 20">
                <a:extLst>
                  <a:ext uri="{FF2B5EF4-FFF2-40B4-BE49-F238E27FC236}">
                    <a16:creationId xmlns:a16="http://schemas.microsoft.com/office/drawing/2014/main" id="{A5CB14D4-FEB9-F9C7-9A68-B4EAF6C1964F}"/>
                  </a:ext>
                </a:extLst>
              </p:cNvPr>
              <p:cNvSpPr>
                <a:spLocks noChangeArrowheads="1"/>
              </p:cNvSpPr>
              <p:nvPr/>
            </p:nvSpPr>
            <p:spPr bwMode="auto">
              <a:xfrm>
                <a:off x="7043801" y="1594507"/>
                <a:ext cx="1004237" cy="1004500"/>
              </a:xfrm>
              <a:prstGeom prst="ellipse">
                <a:avLst/>
              </a:prstGeom>
              <a:solidFill>
                <a:schemeClr val="accent3"/>
              </a:solidFill>
              <a:ln>
                <a:noFill/>
              </a:ln>
            </p:spPr>
            <p:txBody>
              <a:bodyPr vert="horz" wrap="square" lIns="34299" tIns="17149" rIns="34299" bIns="17149" numCol="1" anchor="t" anchorCtr="0" compatLnSpc="1">
                <a:prstTxWarp prst="textNoShape">
                  <a:avLst/>
                </a:prstTxWarp>
              </a:bodyPr>
              <a:lstStyle/>
              <a:p>
                <a:endParaRPr lang="en-US" sz="1351">
                  <a:latin typeface="Roboto Light"/>
                </a:endParaRPr>
              </a:p>
            </p:txBody>
          </p:sp>
          <p:pic>
            <p:nvPicPr>
              <p:cNvPr id="88" name="Graphic 87" descr="Adhesive Bandage with solid fill">
                <a:extLst>
                  <a:ext uri="{FF2B5EF4-FFF2-40B4-BE49-F238E27FC236}">
                    <a16:creationId xmlns:a16="http://schemas.microsoft.com/office/drawing/2014/main" id="{4973E749-F2DF-C42C-E360-BC942EE0A40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62028" y="1712866"/>
                <a:ext cx="767782" cy="767782"/>
              </a:xfrm>
              <a:prstGeom prst="rect">
                <a:avLst/>
              </a:prstGeom>
            </p:spPr>
          </p:pic>
        </p:grpSp>
      </p:grpSp>
      <p:sp>
        <p:nvSpPr>
          <p:cNvPr id="48" name="!!Res-Sympt">
            <a:extLst>
              <a:ext uri="{FF2B5EF4-FFF2-40B4-BE49-F238E27FC236}">
                <a16:creationId xmlns:a16="http://schemas.microsoft.com/office/drawing/2014/main" id="{7B33737A-6624-80C2-02A9-304031D092E0}"/>
              </a:ext>
            </a:extLst>
          </p:cNvPr>
          <p:cNvSpPr/>
          <p:nvPr/>
        </p:nvSpPr>
        <p:spPr>
          <a:xfrm>
            <a:off x="3537908" y="3357192"/>
            <a:ext cx="516467" cy="225125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9" name="Res-Sex/cont">
            <a:extLst>
              <a:ext uri="{FF2B5EF4-FFF2-40B4-BE49-F238E27FC236}">
                <a16:creationId xmlns:a16="http://schemas.microsoft.com/office/drawing/2014/main" id="{083D4335-0C81-0256-5A4C-19CFDF19BD0E}"/>
              </a:ext>
            </a:extLst>
          </p:cNvPr>
          <p:cNvSpPr/>
          <p:nvPr/>
        </p:nvSpPr>
        <p:spPr>
          <a:xfrm>
            <a:off x="4601616" y="4413472"/>
            <a:ext cx="516467" cy="119497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0" name="!!Res-sympt-Label">
            <a:extLst>
              <a:ext uri="{FF2B5EF4-FFF2-40B4-BE49-F238E27FC236}">
                <a16:creationId xmlns:a16="http://schemas.microsoft.com/office/drawing/2014/main" id="{4E0DB2E3-582D-6506-2C61-D8D410664EFA}"/>
              </a:ext>
            </a:extLst>
          </p:cNvPr>
          <p:cNvSpPr txBox="1"/>
          <p:nvPr/>
        </p:nvSpPr>
        <p:spPr>
          <a:xfrm>
            <a:off x="3194668" y="2622195"/>
            <a:ext cx="1190249" cy="656846"/>
          </a:xfrm>
          <a:prstGeom prst="rect">
            <a:avLst/>
          </a:prstGeom>
          <a:noFill/>
        </p:spPr>
        <p:txBody>
          <a:bodyPr wrap="square" rtlCol="0" anchor="b">
            <a:spAutoFit/>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lang="en-US" sz="1100" dirty="0">
                <a:solidFill>
                  <a:schemeClr val="accent6"/>
                </a:solidFill>
                <a:latin typeface="Century Gothic" panose="020B0502020202020204" pitchFamily="34" charset="0"/>
              </a:rPr>
              <a:t>PRIORITIZE</a:t>
            </a:r>
            <a:endParaRPr kumimoji="0" lang="en-US" sz="1050" i="0" u="none" strike="noStrike" kern="1200" cap="none" normalizeH="0" baseline="0" noProof="0" dirty="0">
              <a:ln>
                <a:noFill/>
              </a:ln>
              <a:solidFill>
                <a:schemeClr val="accent6"/>
              </a:solidFill>
              <a:effectLst/>
              <a:uLnTx/>
              <a:uFillTx/>
              <a:latin typeface="Century Gothic" panose="020B0502020202020204" pitchFamily="34" charset="0"/>
            </a:endParaRPr>
          </a:p>
          <a:p>
            <a:pPr algn="ctr" fontAlgn="auto">
              <a:lnSpc>
                <a:spcPts val="1500"/>
              </a:lnSpc>
              <a:spcBef>
                <a:spcPts val="0"/>
              </a:spcBef>
              <a:spcAft>
                <a:spcPts val="0"/>
              </a:spcAft>
              <a:defRPr/>
            </a:pPr>
            <a:r>
              <a:rPr lang="en-US" sz="1050" b="0" kern="0" dirty="0">
                <a:solidFill>
                  <a:srgbClr val="53565A"/>
                </a:solidFill>
                <a:latin typeface="Century Gothic" panose="020B0502020202020204" pitchFamily="34" charset="0"/>
              </a:rPr>
              <a:t>SYMPTOM </a:t>
            </a:r>
          </a:p>
          <a:p>
            <a:pPr algn="ctr" fontAlgn="auto">
              <a:lnSpc>
                <a:spcPts val="1500"/>
              </a:lnSpc>
              <a:spcBef>
                <a:spcPts val="0"/>
              </a:spcBef>
              <a:spcAft>
                <a:spcPts val="0"/>
              </a:spcAft>
              <a:defRPr/>
            </a:pPr>
            <a:r>
              <a:rPr lang="en-US" sz="1050" b="0" kern="0" dirty="0">
                <a:solidFill>
                  <a:srgbClr val="53565A"/>
                </a:solidFill>
                <a:latin typeface="Century Gothic" panose="020B0502020202020204" pitchFamily="34" charset="0"/>
              </a:rPr>
              <a:t>RELIEF</a:t>
            </a:r>
          </a:p>
        </p:txBody>
      </p:sp>
      <p:sp>
        <p:nvSpPr>
          <p:cNvPr id="51" name="sex/cont">
            <a:extLst>
              <a:ext uri="{FF2B5EF4-FFF2-40B4-BE49-F238E27FC236}">
                <a16:creationId xmlns:a16="http://schemas.microsoft.com/office/drawing/2014/main" id="{B4BC2897-698B-21D8-7B52-D9DE5DF58D3D}"/>
              </a:ext>
            </a:extLst>
          </p:cNvPr>
          <p:cNvSpPr txBox="1"/>
          <p:nvPr/>
        </p:nvSpPr>
        <p:spPr>
          <a:xfrm>
            <a:off x="4022879" y="3661966"/>
            <a:ext cx="1661242" cy="738664"/>
          </a:xfrm>
          <a:prstGeom prst="rect">
            <a:avLst/>
          </a:prstGeom>
          <a:noFill/>
        </p:spPr>
        <p:txBody>
          <a:bodyPr wrap="square" rtlCol="0" anchor="b">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50" b="0" kern="0" dirty="0">
                <a:solidFill>
                  <a:srgbClr val="53565A"/>
                </a:solidFill>
                <a:latin typeface="Century Gothic" panose="020B0502020202020204" pitchFamily="34" charset="0"/>
              </a:rPr>
              <a:t>SEXUAL </a:t>
            </a:r>
          </a:p>
          <a:p>
            <a:pPr marL="0" marR="0" lvl="0" indent="0" algn="ctr" defTabSz="914400" eaLnBrk="1" fontAlgn="auto" latinLnBrk="0" hangingPunct="1">
              <a:lnSpc>
                <a:spcPct val="100000"/>
              </a:lnSpc>
              <a:spcBef>
                <a:spcPts val="0"/>
              </a:spcBef>
              <a:spcAft>
                <a:spcPts val="0"/>
              </a:spcAft>
              <a:buClrTx/>
              <a:buSzTx/>
              <a:buFontTx/>
              <a:buNone/>
              <a:tabLst/>
              <a:defRPr/>
            </a:pPr>
            <a:r>
              <a:rPr lang="en-US" sz="1050" b="0" kern="0" dirty="0">
                <a:solidFill>
                  <a:srgbClr val="53565A"/>
                </a:solidFill>
                <a:latin typeface="Century Gothic" panose="020B0502020202020204" pitchFamily="34" charset="0"/>
              </a:rPr>
              <a:t>FUNCTION &amp; CONTINENCE</a:t>
            </a:r>
          </a:p>
          <a:p>
            <a:pPr marL="0" marR="0" lvl="0" indent="0" algn="ctr" defTabSz="914400" eaLnBrk="1" fontAlgn="auto" latinLnBrk="0" hangingPunct="1">
              <a:lnSpc>
                <a:spcPct val="100000"/>
              </a:lnSpc>
              <a:spcBef>
                <a:spcPts val="0"/>
              </a:spcBef>
              <a:spcAft>
                <a:spcPts val="0"/>
              </a:spcAft>
              <a:buClrTx/>
              <a:buSzTx/>
              <a:buFontTx/>
              <a:buNone/>
              <a:tabLst/>
              <a:defRPr/>
            </a:pPr>
            <a:r>
              <a:rPr lang="en-US" sz="1050" b="0" kern="0" dirty="0">
                <a:solidFill>
                  <a:srgbClr val="53565A"/>
                </a:solidFill>
                <a:latin typeface="Century Gothic" panose="020B0502020202020204" pitchFamily="34" charset="0"/>
              </a:rPr>
              <a:t>PRESERVATION</a:t>
            </a:r>
            <a:endParaRPr kumimoji="0" lang="en-US" sz="1050" b="0" i="0" u="none" strike="noStrike" kern="1200" cap="none" normalizeH="0" baseline="0" noProof="0" dirty="0">
              <a:ln>
                <a:noFill/>
              </a:ln>
              <a:solidFill>
                <a:srgbClr val="53565A"/>
              </a:solidFill>
              <a:effectLst/>
              <a:uLnTx/>
              <a:uFillTx/>
              <a:latin typeface="Century Gothic" panose="020B0502020202020204" pitchFamily="34" charset="0"/>
            </a:endParaRPr>
          </a:p>
        </p:txBody>
      </p:sp>
      <p:sp>
        <p:nvSpPr>
          <p:cNvPr id="52" name="Rectangle 51">
            <a:extLst>
              <a:ext uri="{FF2B5EF4-FFF2-40B4-BE49-F238E27FC236}">
                <a16:creationId xmlns:a16="http://schemas.microsoft.com/office/drawing/2014/main" id="{9EC1E15B-D919-3E26-BA64-B01F66095543}"/>
              </a:ext>
            </a:extLst>
          </p:cNvPr>
          <p:cNvSpPr/>
          <p:nvPr/>
        </p:nvSpPr>
        <p:spPr>
          <a:xfrm>
            <a:off x="3160784" y="5608448"/>
            <a:ext cx="2353625" cy="485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chemeClr val="accent1"/>
              </a:solidFill>
              <a:effectLst/>
              <a:uLnTx/>
              <a:uFillTx/>
              <a:latin typeface="Calibri Light" panose="020F0302020204030204"/>
              <a:ea typeface="+mn-ea"/>
              <a:cs typeface="+mn-cs"/>
            </a:endParaRPr>
          </a:p>
        </p:txBody>
      </p:sp>
      <p:grpSp>
        <p:nvGrpSpPr>
          <p:cNvPr id="89" name="Group 88">
            <a:extLst>
              <a:ext uri="{FF2B5EF4-FFF2-40B4-BE49-F238E27FC236}">
                <a16:creationId xmlns:a16="http://schemas.microsoft.com/office/drawing/2014/main" id="{7098B602-F182-56BF-E86E-ED21486F57EE}"/>
              </a:ext>
            </a:extLst>
          </p:cNvPr>
          <p:cNvGrpSpPr/>
          <p:nvPr/>
        </p:nvGrpSpPr>
        <p:grpSpPr>
          <a:xfrm>
            <a:off x="3685289" y="1901354"/>
            <a:ext cx="2323095" cy="1618753"/>
            <a:chOff x="9285154" y="3023562"/>
            <a:chExt cx="2323095" cy="1618753"/>
          </a:xfrm>
        </p:grpSpPr>
        <p:sp>
          <p:nvSpPr>
            <p:cNvPr id="90" name="TextBox 89">
              <a:extLst>
                <a:ext uri="{FF2B5EF4-FFF2-40B4-BE49-F238E27FC236}">
                  <a16:creationId xmlns:a16="http://schemas.microsoft.com/office/drawing/2014/main" id="{B184D0B5-7943-0FA5-63C8-DEAA3CD374CB}"/>
                </a:ext>
              </a:extLst>
            </p:cNvPr>
            <p:cNvSpPr txBox="1"/>
            <p:nvPr/>
          </p:nvSpPr>
          <p:spPr>
            <a:xfrm>
              <a:off x="9285154" y="4149872"/>
              <a:ext cx="2323095" cy="492443"/>
            </a:xfrm>
            <a:prstGeom prst="rect">
              <a:avLst/>
            </a:prstGeom>
            <a:noFill/>
          </p:spPr>
          <p:txBody>
            <a:bodyPr wrap="square" lIns="0" tIns="0" rIns="0" bIns="0" rtlCol="1">
              <a:spAutoFit/>
            </a:bodyPr>
            <a:lstStyle/>
            <a:p>
              <a:pPr algn="ctr">
                <a:spcAft>
                  <a:spcPts val="200"/>
                </a:spcAft>
              </a:pPr>
              <a:r>
                <a:rPr lang="en-US" sz="1600" dirty="0">
                  <a:solidFill>
                    <a:schemeClr val="accent6"/>
                  </a:solidFill>
                  <a:latin typeface="Century Gothic" panose="020B0502020202020204" pitchFamily="34" charset="0"/>
                  <a:ea typeface="Roboto Regular" charset="0"/>
                  <a:cs typeface="Roboto Regular"/>
                </a:rPr>
                <a:t>Traditional </a:t>
              </a:r>
              <a:br>
                <a:rPr lang="en-US" sz="1600" dirty="0">
                  <a:solidFill>
                    <a:schemeClr val="accent6"/>
                  </a:solidFill>
                  <a:latin typeface="Century Gothic" panose="020B0502020202020204" pitchFamily="34" charset="0"/>
                  <a:ea typeface="Roboto Regular" charset="0"/>
                  <a:cs typeface="Roboto Regular"/>
                </a:rPr>
              </a:br>
              <a:r>
                <a:rPr lang="en-US" sz="1600" dirty="0">
                  <a:solidFill>
                    <a:schemeClr val="accent6"/>
                  </a:solidFill>
                  <a:latin typeface="Century Gothic" panose="020B0502020202020204" pitchFamily="34" charset="0"/>
                  <a:ea typeface="Roboto Regular" charset="0"/>
                  <a:cs typeface="Roboto Regular"/>
                </a:rPr>
                <a:t>Surgery</a:t>
              </a:r>
            </a:p>
          </p:txBody>
        </p:sp>
        <p:sp>
          <p:nvSpPr>
            <p:cNvPr id="92" name="Oval 18">
              <a:extLst>
                <a:ext uri="{FF2B5EF4-FFF2-40B4-BE49-F238E27FC236}">
                  <a16:creationId xmlns:a16="http://schemas.microsoft.com/office/drawing/2014/main" id="{AC0471C4-DFB5-D905-DED1-CE1D7E588F4F}"/>
                </a:ext>
              </a:extLst>
            </p:cNvPr>
            <p:cNvSpPr>
              <a:spLocks noChangeArrowheads="1"/>
            </p:cNvSpPr>
            <p:nvPr/>
          </p:nvSpPr>
          <p:spPr bwMode="auto">
            <a:xfrm>
              <a:off x="9941591" y="3023562"/>
              <a:ext cx="1004237" cy="1004500"/>
            </a:xfrm>
            <a:prstGeom prst="ellipse">
              <a:avLst/>
            </a:prstGeom>
            <a:solidFill>
              <a:schemeClr val="accent6"/>
            </a:solidFill>
            <a:ln>
              <a:noFill/>
            </a:ln>
          </p:spPr>
          <p:txBody>
            <a:bodyPr vert="horz" wrap="square" lIns="34299" tIns="17149" rIns="34299" bIns="17149" numCol="1" anchor="t" anchorCtr="0" compatLnSpc="1">
              <a:prstTxWarp prst="textNoShape">
                <a:avLst/>
              </a:prstTxWarp>
            </a:bodyPr>
            <a:lstStyle/>
            <a:p>
              <a:endParaRPr lang="en-US" sz="1351" dirty="0">
                <a:latin typeface="Roboto Light"/>
              </a:endParaRPr>
            </a:p>
          </p:txBody>
        </p:sp>
      </p:grpSp>
      <p:grpSp>
        <p:nvGrpSpPr>
          <p:cNvPr id="102" name="Group 101">
            <a:extLst>
              <a:ext uri="{FF2B5EF4-FFF2-40B4-BE49-F238E27FC236}">
                <a16:creationId xmlns:a16="http://schemas.microsoft.com/office/drawing/2014/main" id="{3CF36B9E-872B-C93C-62C9-512AB0DE895F}"/>
              </a:ext>
            </a:extLst>
          </p:cNvPr>
          <p:cNvGrpSpPr/>
          <p:nvPr/>
        </p:nvGrpSpPr>
        <p:grpSpPr>
          <a:xfrm>
            <a:off x="6416983" y="3096460"/>
            <a:ext cx="5391074" cy="1257614"/>
            <a:chOff x="3478631" y="2954181"/>
            <a:chExt cx="5391074" cy="1257614"/>
          </a:xfrm>
        </p:grpSpPr>
        <p:sp>
          <p:nvSpPr>
            <p:cNvPr id="101" name="Round Diagonal Corner Rectangle 100">
              <a:extLst>
                <a:ext uri="{FF2B5EF4-FFF2-40B4-BE49-F238E27FC236}">
                  <a16:creationId xmlns:a16="http://schemas.microsoft.com/office/drawing/2014/main" id="{4069767D-43A5-E251-16C7-7A305FBAC25B}"/>
                </a:ext>
              </a:extLst>
            </p:cNvPr>
            <p:cNvSpPr/>
            <p:nvPr/>
          </p:nvSpPr>
          <p:spPr>
            <a:xfrm>
              <a:off x="3828293" y="3128682"/>
              <a:ext cx="5041412" cy="908613"/>
            </a:xfrm>
            <a:prstGeom prst="round2DiagRect">
              <a:avLst/>
            </a:prstGeom>
            <a:solidFill>
              <a:schemeClr val="accent6"/>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53565A"/>
                </a:solidFill>
                <a:effectLst/>
                <a:uFillTx/>
                <a:latin typeface="Century Gothic"/>
                <a:ea typeface="Century Gothic"/>
                <a:cs typeface="Century Gothic"/>
                <a:sym typeface="Century Gothic"/>
              </a:endParaRPr>
            </a:p>
          </p:txBody>
        </p:sp>
        <p:sp>
          <p:nvSpPr>
            <p:cNvPr id="55" name="Rectangle 54">
              <a:extLst>
                <a:ext uri="{FF2B5EF4-FFF2-40B4-BE49-F238E27FC236}">
                  <a16:creationId xmlns:a16="http://schemas.microsoft.com/office/drawing/2014/main" id="{7E8E0B5C-1C7A-70A4-9D51-F09544B2ECA1}"/>
                </a:ext>
              </a:extLst>
            </p:cNvPr>
            <p:cNvSpPr/>
            <p:nvPr/>
          </p:nvSpPr>
          <p:spPr>
            <a:xfrm>
              <a:off x="4732281" y="3162873"/>
              <a:ext cx="3522380" cy="840230"/>
            </a:xfrm>
            <a:prstGeom prst="rect">
              <a:avLst/>
            </a:prstGeom>
          </p:spPr>
          <p:txBody>
            <a:bodyPr wrap="square">
              <a:spAutoFit/>
            </a:bodyPr>
            <a:lstStyle/>
            <a:p>
              <a:pPr lvl="0" algn="ctr" fontAlgn="auto">
                <a:lnSpc>
                  <a:spcPct val="90000"/>
                </a:lnSpc>
                <a:spcBef>
                  <a:spcPts val="0"/>
                </a:spcBef>
                <a:spcAft>
                  <a:spcPts val="0"/>
                </a:spcAft>
                <a:defRPr/>
              </a:pPr>
              <a:r>
                <a:rPr lang="en-US" sz="1800" dirty="0">
                  <a:solidFill>
                    <a:srgbClr val="FFFFFF"/>
                  </a:solidFill>
                  <a:latin typeface="Century Gothic" panose="020B0502020202020204" pitchFamily="34" charset="0"/>
                </a:rPr>
                <a:t>Men are </a:t>
              </a:r>
              <a:r>
                <a:rPr lang="en-US" sz="1800" u="sng" dirty="0">
                  <a:solidFill>
                    <a:srgbClr val="FFFFFF"/>
                  </a:solidFill>
                  <a:latin typeface="Century Gothic" panose="020B0502020202020204" pitchFamily="34" charset="0"/>
                </a:rPr>
                <a:t>not</a:t>
              </a:r>
              <a:r>
                <a:rPr lang="en-US" sz="1800" dirty="0">
                  <a:solidFill>
                    <a:srgbClr val="FFFFFF"/>
                  </a:solidFill>
                  <a:latin typeface="Century Gothic" panose="020B0502020202020204" pitchFamily="34" charset="0"/>
                </a:rPr>
                <a:t> willing  to sacrifice sexual function for symptom relief</a:t>
              </a:r>
              <a:r>
                <a:rPr lang="en-US" sz="1800" baseline="30000" dirty="0">
                  <a:solidFill>
                    <a:srgbClr val="FFFFFF"/>
                  </a:solidFill>
                  <a:latin typeface="Century Gothic" panose="020B0502020202020204" pitchFamily="34" charset="0"/>
                </a:rPr>
                <a:t>2</a:t>
              </a:r>
            </a:p>
          </p:txBody>
        </p:sp>
        <p:sp>
          <p:nvSpPr>
            <p:cNvPr id="94" name="Res-Callout">
              <a:extLst>
                <a:ext uri="{FF2B5EF4-FFF2-40B4-BE49-F238E27FC236}">
                  <a16:creationId xmlns:a16="http://schemas.microsoft.com/office/drawing/2014/main" id="{89259919-D16E-21F1-A26B-3C86F01E182F}"/>
                </a:ext>
              </a:extLst>
            </p:cNvPr>
            <p:cNvSpPr txBox="1"/>
            <p:nvPr/>
          </p:nvSpPr>
          <p:spPr>
            <a:xfrm>
              <a:off x="3478631" y="2954181"/>
              <a:ext cx="1257614" cy="1257614"/>
            </a:xfrm>
            <a:prstGeom prst="ellipse">
              <a:avLst/>
            </a:prstGeom>
            <a:solidFill>
              <a:schemeClr val="bg1"/>
            </a:solidFill>
            <a:ln w="28575">
              <a:solidFill>
                <a:schemeClr val="accent6"/>
              </a:solidFill>
            </a:ln>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accent6"/>
                  </a:solidFill>
                  <a:effectLst/>
                  <a:uLnTx/>
                  <a:uFillTx/>
                  <a:latin typeface="Century Gothic" panose="020B0502020202020204" pitchFamily="34" charset="0"/>
                  <a:ea typeface="+mn-ea"/>
                  <a:cs typeface="+mn-cs"/>
                </a:rPr>
                <a:t>83%</a:t>
              </a:r>
            </a:p>
          </p:txBody>
        </p:sp>
      </p:grpSp>
      <p:grpSp>
        <p:nvGrpSpPr>
          <p:cNvPr id="104" name="Group 103">
            <a:extLst>
              <a:ext uri="{FF2B5EF4-FFF2-40B4-BE49-F238E27FC236}">
                <a16:creationId xmlns:a16="http://schemas.microsoft.com/office/drawing/2014/main" id="{5D5B6019-EAD5-D3BC-5F10-E6D3216A0DBD}"/>
              </a:ext>
            </a:extLst>
          </p:cNvPr>
          <p:cNvGrpSpPr/>
          <p:nvPr/>
        </p:nvGrpSpPr>
        <p:grpSpPr>
          <a:xfrm>
            <a:off x="6416983" y="4557853"/>
            <a:ext cx="5397026" cy="1257614"/>
            <a:chOff x="3478631" y="4415574"/>
            <a:chExt cx="5397026" cy="1257614"/>
          </a:xfrm>
        </p:grpSpPr>
        <p:sp>
          <p:nvSpPr>
            <p:cNvPr id="103" name="Round Diagonal Corner Rectangle 102">
              <a:extLst>
                <a:ext uri="{FF2B5EF4-FFF2-40B4-BE49-F238E27FC236}">
                  <a16:creationId xmlns:a16="http://schemas.microsoft.com/office/drawing/2014/main" id="{AA07D9FA-84F5-E9C6-4F67-7D93FCD402A5}"/>
                </a:ext>
              </a:extLst>
            </p:cNvPr>
            <p:cNvSpPr/>
            <p:nvPr/>
          </p:nvSpPr>
          <p:spPr>
            <a:xfrm>
              <a:off x="3834245" y="4590075"/>
              <a:ext cx="5041412" cy="908613"/>
            </a:xfrm>
            <a:prstGeom prst="round2DiagRect">
              <a:avLst/>
            </a:prstGeom>
            <a:solidFill>
              <a:schemeClr val="accent5"/>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53565A"/>
                </a:solidFill>
                <a:effectLst/>
                <a:uFillTx/>
                <a:latin typeface="Century Gothic"/>
                <a:ea typeface="Century Gothic"/>
                <a:cs typeface="Century Gothic"/>
                <a:sym typeface="Century Gothic"/>
              </a:endParaRPr>
            </a:p>
          </p:txBody>
        </p:sp>
        <p:sp>
          <p:nvSpPr>
            <p:cNvPr id="98" name="Rectangle 97">
              <a:extLst>
                <a:ext uri="{FF2B5EF4-FFF2-40B4-BE49-F238E27FC236}">
                  <a16:creationId xmlns:a16="http://schemas.microsoft.com/office/drawing/2014/main" id="{2363DAA3-3945-301C-E27B-FA9AE979BE44}"/>
                </a:ext>
              </a:extLst>
            </p:cNvPr>
            <p:cNvSpPr/>
            <p:nvPr/>
          </p:nvSpPr>
          <p:spPr>
            <a:xfrm>
              <a:off x="4732281" y="4748916"/>
              <a:ext cx="3522380" cy="590931"/>
            </a:xfrm>
            <a:prstGeom prst="rect">
              <a:avLst/>
            </a:prstGeom>
          </p:spPr>
          <p:txBody>
            <a:bodyPr wrap="square">
              <a:spAutoFit/>
            </a:bodyPr>
            <a:lstStyle/>
            <a:p>
              <a:pPr lvl="0" algn="ctr" fontAlgn="auto">
                <a:lnSpc>
                  <a:spcPct val="90000"/>
                </a:lnSpc>
                <a:spcBef>
                  <a:spcPts val="0"/>
                </a:spcBef>
                <a:spcAft>
                  <a:spcPts val="0"/>
                </a:spcAft>
                <a:defRPr/>
              </a:pPr>
              <a:r>
                <a:rPr lang="en-US" sz="1800" dirty="0">
                  <a:solidFill>
                    <a:srgbClr val="FFFFFF"/>
                  </a:solidFill>
                  <a:latin typeface="Century Gothic" panose="020B0502020202020204" pitchFamily="34" charset="0"/>
                </a:rPr>
                <a:t>Men say BPH impacts their quality of life</a:t>
              </a:r>
              <a:r>
                <a:rPr lang="en-US" sz="1800" baseline="30000" dirty="0">
                  <a:solidFill>
                    <a:srgbClr val="FFFFFF"/>
                  </a:solidFill>
                  <a:latin typeface="Century Gothic" panose="020B0502020202020204" pitchFamily="34" charset="0"/>
                </a:rPr>
                <a:t>2</a:t>
              </a:r>
            </a:p>
          </p:txBody>
        </p:sp>
        <p:sp>
          <p:nvSpPr>
            <p:cNvPr id="99" name="Res-Callout">
              <a:extLst>
                <a:ext uri="{FF2B5EF4-FFF2-40B4-BE49-F238E27FC236}">
                  <a16:creationId xmlns:a16="http://schemas.microsoft.com/office/drawing/2014/main" id="{18281B40-1464-7422-671B-81054F40C15A}"/>
                </a:ext>
              </a:extLst>
            </p:cNvPr>
            <p:cNvSpPr txBox="1"/>
            <p:nvPr/>
          </p:nvSpPr>
          <p:spPr>
            <a:xfrm>
              <a:off x="3478631" y="4415574"/>
              <a:ext cx="1257614" cy="1257614"/>
            </a:xfrm>
            <a:prstGeom prst="ellipse">
              <a:avLst/>
            </a:prstGeom>
            <a:solidFill>
              <a:schemeClr val="bg1"/>
            </a:solidFill>
            <a:ln w="28575">
              <a:solidFill>
                <a:schemeClr val="accent5"/>
              </a:solidFill>
            </a:ln>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accent5"/>
                  </a:solidFill>
                  <a:effectLst/>
                  <a:uLnTx/>
                  <a:uFillTx/>
                  <a:latin typeface="Century Gothic" panose="020B0502020202020204" pitchFamily="34" charset="0"/>
                  <a:ea typeface="+mn-ea"/>
                  <a:cs typeface="+mn-cs"/>
                </a:rPr>
                <a:t>99%</a:t>
              </a:r>
            </a:p>
          </p:txBody>
        </p:sp>
      </p:grpSp>
      <p:pic>
        <p:nvPicPr>
          <p:cNvPr id="6" name="Picture 5" descr="A white and black knife&#10;&#10;Description automatically generated">
            <a:extLst>
              <a:ext uri="{FF2B5EF4-FFF2-40B4-BE49-F238E27FC236}">
                <a16:creationId xmlns:a16="http://schemas.microsoft.com/office/drawing/2014/main" id="{30A4D4E0-144F-DC51-02EE-BAB6F9AD5E3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03515" y="2073004"/>
            <a:ext cx="655189" cy="623537"/>
          </a:xfrm>
          <a:prstGeom prst="rect">
            <a:avLst/>
          </a:prstGeom>
        </p:spPr>
      </p:pic>
    </p:spTree>
    <p:extLst>
      <p:ext uri="{BB962C8B-B14F-4D97-AF65-F5344CB8AC3E}">
        <p14:creationId xmlns:p14="http://schemas.microsoft.com/office/powerpoint/2010/main" val="162313739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BBA42E-4402-A76D-5ED9-44FE4EFE9459}"/>
              </a:ext>
            </a:extLst>
          </p:cNvPr>
          <p:cNvSpPr>
            <a:spLocks noGrp="1"/>
          </p:cNvSpPr>
          <p:nvPr>
            <p:ph type="title"/>
          </p:nvPr>
        </p:nvSpPr>
        <p:spPr>
          <a:xfrm>
            <a:off x="441657" y="274268"/>
            <a:ext cx="9144001" cy="400382"/>
          </a:xfrm>
        </p:spPr>
        <p:txBody>
          <a:bodyPr>
            <a:normAutofit/>
          </a:bodyPr>
          <a:lstStyle/>
          <a:p>
            <a:r>
              <a:rPr lang="en-US" b="1" dirty="0"/>
              <a:t>Aquablation Therapy – Minimizes BPH Treatment Trade-offs</a:t>
            </a:r>
            <a:endParaRPr lang="en-US" b="1" dirty="0">
              <a:solidFill>
                <a:schemeClr val="accent2"/>
              </a:solidFill>
            </a:endParaRPr>
          </a:p>
        </p:txBody>
      </p:sp>
      <p:sp>
        <p:nvSpPr>
          <p:cNvPr id="11" name="Text Placeholder 1">
            <a:extLst>
              <a:ext uri="{FF2B5EF4-FFF2-40B4-BE49-F238E27FC236}">
                <a16:creationId xmlns:a16="http://schemas.microsoft.com/office/drawing/2014/main" id="{1D76C459-D8EA-498C-6C68-223C688E27B0}"/>
              </a:ext>
            </a:extLst>
          </p:cNvPr>
          <p:cNvSpPr txBox="1">
            <a:spLocks/>
          </p:cNvSpPr>
          <p:nvPr/>
        </p:nvSpPr>
        <p:spPr>
          <a:xfrm>
            <a:off x="441658" y="840076"/>
            <a:ext cx="9327376" cy="794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380990" marR="0" indent="-380990" algn="l" defTabSz="1219169" rtl="0" latinLnBrk="0">
              <a:lnSpc>
                <a:spcPct val="100000"/>
              </a:lnSpc>
              <a:spcBef>
                <a:spcPts val="800"/>
              </a:spcBef>
              <a:spcAft>
                <a:spcPts val="0"/>
              </a:spcAft>
              <a:buClr>
                <a:srgbClr val="0094D9"/>
              </a:buClr>
              <a:buSzPct val="100000"/>
              <a:buFont typeface="Arial"/>
              <a:buChar char="•"/>
              <a:tabLst/>
              <a:defRPr sz="2200" b="0" i="0" u="none" strike="noStrike" cap="none" spc="-39" baseline="0">
                <a:solidFill>
                  <a:srgbClr val="53565A"/>
                </a:solidFill>
                <a:uFillTx/>
                <a:latin typeface="Century Gothic"/>
                <a:ea typeface="Century Gothic"/>
                <a:cs typeface="Century Gothic"/>
                <a:sym typeface="Century Gothic"/>
              </a:defRPr>
            </a:lvl1pPr>
            <a:lvl2pPr marL="1150107" marR="0" indent="-399132" algn="l" defTabSz="1219169" rtl="0" latinLnBrk="0">
              <a:lnSpc>
                <a:spcPct val="100000"/>
              </a:lnSpc>
              <a:spcBef>
                <a:spcPts val="800"/>
              </a:spcBef>
              <a:spcAft>
                <a:spcPts val="0"/>
              </a:spcAft>
              <a:buClr>
                <a:srgbClr val="0094D9"/>
              </a:buClr>
              <a:buSzPct val="100000"/>
              <a:buFont typeface="Arial"/>
              <a:buChar char="•"/>
              <a:tabLst/>
              <a:defRPr sz="2200" b="0" i="0" u="none" strike="noStrike" cap="none" spc="-39" baseline="0">
                <a:solidFill>
                  <a:srgbClr val="53565A"/>
                </a:solidFill>
                <a:uFillTx/>
                <a:latin typeface="Century Gothic"/>
                <a:ea typeface="Century Gothic"/>
                <a:cs typeface="Century Gothic"/>
                <a:sym typeface="Century Gothic"/>
              </a:defRPr>
            </a:lvl2pPr>
            <a:lvl3pPr marL="1779649" marR="0" indent="-419089" algn="l" defTabSz="1219169" rtl="0" latinLnBrk="0">
              <a:lnSpc>
                <a:spcPct val="100000"/>
              </a:lnSpc>
              <a:spcBef>
                <a:spcPts val="800"/>
              </a:spcBef>
              <a:spcAft>
                <a:spcPts val="0"/>
              </a:spcAft>
              <a:buClr>
                <a:srgbClr val="0094D9"/>
              </a:buClr>
              <a:buSzPct val="100000"/>
              <a:buFont typeface="Arial"/>
              <a:buChar char="•"/>
              <a:tabLst/>
              <a:defRPr sz="2200" b="0" i="0" u="none" strike="noStrike" cap="none" spc="-39" baseline="0">
                <a:solidFill>
                  <a:srgbClr val="53565A"/>
                </a:solidFill>
                <a:uFillTx/>
                <a:latin typeface="Century Gothic"/>
                <a:ea typeface="Century Gothic"/>
                <a:cs typeface="Century Gothic"/>
                <a:sym typeface="Century Gothic"/>
              </a:defRPr>
            </a:lvl3pPr>
            <a:lvl4pPr marL="2433683" marR="0" indent="-465654" algn="l" defTabSz="1219169" rtl="0" latinLnBrk="0">
              <a:lnSpc>
                <a:spcPct val="100000"/>
              </a:lnSpc>
              <a:spcBef>
                <a:spcPts val="800"/>
              </a:spcBef>
              <a:spcAft>
                <a:spcPts val="0"/>
              </a:spcAft>
              <a:buClr>
                <a:srgbClr val="0094D9"/>
              </a:buClr>
              <a:buSzPct val="100000"/>
              <a:buFont typeface="Arial"/>
              <a:buChar char="•"/>
              <a:tabLst/>
              <a:defRPr sz="2200" b="0" i="0" u="none" strike="noStrike" cap="none" spc="-39" baseline="0">
                <a:solidFill>
                  <a:srgbClr val="53565A"/>
                </a:solidFill>
                <a:uFillTx/>
                <a:latin typeface="Century Gothic"/>
                <a:ea typeface="Century Gothic"/>
                <a:cs typeface="Century Gothic"/>
                <a:sym typeface="Century Gothic"/>
              </a:defRPr>
            </a:lvl4pPr>
            <a:lvl5pPr marL="3068541" marR="0" indent="-493045" algn="l" defTabSz="1219169" rtl="0" latinLnBrk="0">
              <a:lnSpc>
                <a:spcPct val="100000"/>
              </a:lnSpc>
              <a:spcBef>
                <a:spcPts val="800"/>
              </a:spcBef>
              <a:spcAft>
                <a:spcPts val="0"/>
              </a:spcAft>
              <a:buClr>
                <a:srgbClr val="0094D9"/>
              </a:buClr>
              <a:buSzPct val="100000"/>
              <a:buFont typeface="Arial"/>
              <a:buChar char="•"/>
              <a:tabLst/>
              <a:defRPr sz="2200" b="0" i="0" u="none" strike="noStrike" cap="none" spc="-39" baseline="0">
                <a:solidFill>
                  <a:srgbClr val="53565A"/>
                </a:solidFill>
                <a:uFillTx/>
                <a:latin typeface="Century Gothic"/>
                <a:ea typeface="Century Gothic"/>
                <a:cs typeface="Century Gothic"/>
                <a:sym typeface="Century Gothic"/>
              </a:defRPr>
            </a:lvl5pPr>
            <a:lvl6pPr marL="3886808" marR="0" indent="-652622" algn="l" defTabSz="1219169" rtl="0" latinLnBrk="0">
              <a:lnSpc>
                <a:spcPct val="90000"/>
              </a:lnSpc>
              <a:spcBef>
                <a:spcPts val="0"/>
              </a:spcBef>
              <a:spcAft>
                <a:spcPts val="0"/>
              </a:spcAft>
              <a:buClrTx/>
              <a:buSzPts val="3700"/>
              <a:buFont typeface="Arial"/>
              <a:buChar char="■"/>
              <a:tabLst/>
              <a:defRPr sz="3700" b="0" i="0" u="none" strike="noStrike" cap="none" spc="0" baseline="0">
                <a:solidFill>
                  <a:srgbClr val="53565A"/>
                </a:solidFill>
                <a:uFillTx/>
                <a:latin typeface="Century Gothic"/>
                <a:ea typeface="Century Gothic"/>
                <a:cs typeface="Century Gothic"/>
                <a:sym typeface="Century Gothic"/>
              </a:defRPr>
            </a:lvl6pPr>
            <a:lvl7pPr marL="4496392" marR="0" indent="-652622" algn="l" defTabSz="1219169" rtl="0" latinLnBrk="0">
              <a:lnSpc>
                <a:spcPct val="90000"/>
              </a:lnSpc>
              <a:spcBef>
                <a:spcPts val="0"/>
              </a:spcBef>
              <a:spcAft>
                <a:spcPts val="0"/>
              </a:spcAft>
              <a:buClrTx/>
              <a:buSzPts val="3700"/>
              <a:buFont typeface="Arial"/>
              <a:buChar char="●"/>
              <a:tabLst/>
              <a:defRPr sz="3700" b="0" i="0" u="none" strike="noStrike" cap="none" spc="0" baseline="0">
                <a:solidFill>
                  <a:srgbClr val="53565A"/>
                </a:solidFill>
                <a:uFillTx/>
                <a:latin typeface="Century Gothic"/>
                <a:ea typeface="Century Gothic"/>
                <a:cs typeface="Century Gothic"/>
                <a:sym typeface="Century Gothic"/>
              </a:defRPr>
            </a:lvl7pPr>
            <a:lvl8pPr marL="5105977" marR="0" indent="-652622" algn="l" defTabSz="1219169" rtl="0" latinLnBrk="0">
              <a:lnSpc>
                <a:spcPct val="90000"/>
              </a:lnSpc>
              <a:spcBef>
                <a:spcPts val="0"/>
              </a:spcBef>
              <a:spcAft>
                <a:spcPts val="0"/>
              </a:spcAft>
              <a:buClrTx/>
              <a:buSzPts val="3700"/>
              <a:buFont typeface="Arial"/>
              <a:buChar char="○"/>
              <a:tabLst/>
              <a:defRPr sz="3700" b="0" i="0" u="none" strike="noStrike" cap="none" spc="0" baseline="0">
                <a:solidFill>
                  <a:srgbClr val="53565A"/>
                </a:solidFill>
                <a:uFillTx/>
                <a:latin typeface="Century Gothic"/>
                <a:ea typeface="Century Gothic"/>
                <a:cs typeface="Century Gothic"/>
                <a:sym typeface="Century Gothic"/>
              </a:defRPr>
            </a:lvl8pPr>
            <a:lvl9pPr marL="5715563" marR="0" indent="-652622" algn="l" defTabSz="1219169" rtl="0" latinLnBrk="0">
              <a:lnSpc>
                <a:spcPct val="90000"/>
              </a:lnSpc>
              <a:spcBef>
                <a:spcPts val="0"/>
              </a:spcBef>
              <a:spcAft>
                <a:spcPts val="0"/>
              </a:spcAft>
              <a:buClrTx/>
              <a:buSzPts val="3700"/>
              <a:buFont typeface="Arial"/>
              <a:buChar char="■"/>
              <a:tabLst/>
              <a:defRPr sz="3700" b="0" i="0" u="none" strike="noStrike" cap="none" spc="0" baseline="0">
                <a:solidFill>
                  <a:srgbClr val="53565A"/>
                </a:solidFill>
                <a:uFillTx/>
                <a:latin typeface="Century Gothic"/>
                <a:ea typeface="Century Gothic"/>
                <a:cs typeface="Century Gothic"/>
                <a:sym typeface="Century Gothic"/>
              </a:defRPr>
            </a:lvl9pPr>
          </a:lstStyle>
          <a:p>
            <a:pPr marL="0" marR="0" indent="0">
              <a:spcBef>
                <a:spcPts val="0"/>
              </a:spcBef>
              <a:spcAft>
                <a:spcPts val="0"/>
              </a:spcAft>
              <a:buNone/>
            </a:pPr>
            <a:r>
              <a:rPr lang="en-US" sz="1800" kern="100" dirty="0">
                <a:effectLst/>
                <a:latin typeface="Century Gothic" panose="020B0502020202020204" pitchFamily="34" charset="0"/>
                <a:ea typeface="Aptos" panose="020B0004020202020204" pitchFamily="34" charset="0"/>
                <a:cs typeface="Times New Roman (Body CS)"/>
              </a:rPr>
              <a:t>Aquablation therapy is </a:t>
            </a:r>
            <a:r>
              <a:rPr lang="en-US" sz="1800" b="1" kern="100" dirty="0">
                <a:solidFill>
                  <a:schemeClr val="accent1"/>
                </a:solidFill>
                <a:effectLst/>
                <a:latin typeface="Century Gothic" panose="020B0502020202020204" pitchFamily="34" charset="0"/>
                <a:ea typeface="Aptos" panose="020B0004020202020204" pitchFamily="34" charset="0"/>
                <a:cs typeface="Times New Roman (Body CS)"/>
              </a:rPr>
              <a:t>the only BPH treatment </a:t>
            </a:r>
            <a:r>
              <a:rPr lang="en-US" sz="1800" kern="100" dirty="0">
                <a:effectLst/>
                <a:latin typeface="Century Gothic" panose="020B0502020202020204" pitchFamily="34" charset="0"/>
                <a:ea typeface="Aptos" panose="020B0004020202020204" pitchFamily="34" charset="0"/>
                <a:cs typeface="Times New Roman (Body CS)"/>
              </a:rPr>
              <a:t>clinically proven to provide </a:t>
            </a:r>
            <a:r>
              <a:rPr lang="en-US" sz="1800" b="1" kern="100" dirty="0">
                <a:solidFill>
                  <a:schemeClr val="accent1"/>
                </a:solidFill>
                <a:effectLst/>
                <a:latin typeface="Century Gothic" panose="020B0502020202020204" pitchFamily="34" charset="0"/>
                <a:ea typeface="Aptos" panose="020B0004020202020204" pitchFamily="34" charset="0"/>
                <a:cs typeface="Times New Roman (Body CS)"/>
              </a:rPr>
              <a:t>long-term symptom relief </a:t>
            </a:r>
            <a:r>
              <a:rPr lang="en-US" sz="1800" kern="100" dirty="0">
                <a:effectLst/>
                <a:latin typeface="Century Gothic" panose="020B0502020202020204" pitchFamily="34" charset="0"/>
                <a:ea typeface="Aptos" panose="020B0004020202020204" pitchFamily="34" charset="0"/>
                <a:cs typeface="Times New Roman (Body CS)"/>
              </a:rPr>
              <a:t>while </a:t>
            </a:r>
            <a:r>
              <a:rPr lang="en-US" sz="1800" b="1" kern="100" dirty="0">
                <a:solidFill>
                  <a:schemeClr val="accent1"/>
                </a:solidFill>
                <a:effectLst/>
                <a:latin typeface="Century Gothic" panose="020B0502020202020204" pitchFamily="34" charset="0"/>
                <a:ea typeface="Aptos" panose="020B0004020202020204" pitchFamily="34" charset="0"/>
                <a:cs typeface="Times New Roman (Body CS)"/>
              </a:rPr>
              <a:t>preserving sexual function </a:t>
            </a:r>
            <a:r>
              <a:rPr lang="en-US" sz="1800" kern="100" dirty="0">
                <a:effectLst/>
                <a:latin typeface="Century Gothic" panose="020B0502020202020204" pitchFamily="34" charset="0"/>
                <a:ea typeface="Aptos" panose="020B0004020202020204" pitchFamily="34" charset="0"/>
                <a:cs typeface="Times New Roman (Body CS)"/>
              </a:rPr>
              <a:t>and </a:t>
            </a:r>
            <a:r>
              <a:rPr lang="en-US" sz="1800" b="1" kern="100" dirty="0">
                <a:solidFill>
                  <a:schemeClr val="accent1"/>
                </a:solidFill>
                <a:effectLst/>
                <a:latin typeface="Century Gothic" panose="020B0502020202020204" pitchFamily="34" charset="0"/>
                <a:ea typeface="Aptos" panose="020B0004020202020204" pitchFamily="34" charset="0"/>
                <a:cs typeface="Times New Roman (Body CS)"/>
              </a:rPr>
              <a:t>continence</a:t>
            </a:r>
            <a:r>
              <a:rPr lang="en-US" sz="1800" b="1" kern="100" dirty="0">
                <a:effectLst/>
                <a:latin typeface="Century Gothic" panose="020B0502020202020204" pitchFamily="34" charset="0"/>
                <a:ea typeface="Aptos" panose="020B0004020202020204" pitchFamily="34" charset="0"/>
                <a:cs typeface="Times New Roman (Body CS)"/>
              </a:rPr>
              <a:t> </a:t>
            </a:r>
            <a:r>
              <a:rPr lang="en-US" sz="1800" kern="100" dirty="0">
                <a:effectLst/>
                <a:latin typeface="Century Gothic" panose="020B0502020202020204" pitchFamily="34" charset="0"/>
                <a:ea typeface="Aptos" panose="020B0004020202020204" pitchFamily="34" charset="0"/>
                <a:cs typeface="Times New Roman (Body CS)"/>
              </a:rPr>
              <a:t>in prostates of </a:t>
            </a:r>
            <a:r>
              <a:rPr lang="en-US" sz="1800" kern="100" dirty="0">
                <a:solidFill>
                  <a:schemeClr val="tx1"/>
                </a:solidFill>
                <a:effectLst/>
                <a:latin typeface="Century Gothic" panose="020B0502020202020204" pitchFamily="34" charset="0"/>
                <a:ea typeface="Aptos" panose="020B0004020202020204" pitchFamily="34" charset="0"/>
                <a:cs typeface="Times New Roman (Body CS)"/>
              </a:rPr>
              <a:t>all shapes and sizes</a:t>
            </a:r>
            <a:r>
              <a:rPr lang="en-US" sz="1800" kern="100" dirty="0">
                <a:solidFill>
                  <a:schemeClr val="tx1">
                    <a:lumMod val="50000"/>
                  </a:schemeClr>
                </a:solidFill>
                <a:effectLst/>
                <a:latin typeface="Century Gothic" panose="020B0502020202020204" pitchFamily="34" charset="0"/>
                <a:ea typeface="Aptos" panose="020B0004020202020204" pitchFamily="34" charset="0"/>
                <a:cs typeface="Times New Roman (Body CS)"/>
              </a:rPr>
              <a:t>.</a:t>
            </a:r>
            <a:r>
              <a:rPr lang="en-US" sz="1800" kern="100" baseline="30000" dirty="0">
                <a:solidFill>
                  <a:schemeClr val="tx1">
                    <a:lumMod val="50000"/>
                  </a:schemeClr>
                </a:solidFill>
                <a:effectLst/>
                <a:latin typeface="Century Gothic" panose="020B0502020202020204" pitchFamily="34" charset="0"/>
                <a:ea typeface="Aptos" panose="020B0004020202020204" pitchFamily="34" charset="0"/>
                <a:cs typeface="Times New Roman (Body CS)"/>
              </a:rPr>
              <a:t>11-13</a:t>
            </a:r>
            <a:endParaRPr lang="en-US" sz="1800" kern="100" baseline="30000" dirty="0">
              <a:effectLst/>
              <a:latin typeface="Century Gothic" panose="020B0502020202020204" pitchFamily="34" charset="0"/>
              <a:ea typeface="Aptos" panose="020B0004020202020204" pitchFamily="34" charset="0"/>
              <a:cs typeface="Times New Roman (Body CS)"/>
            </a:endParaRPr>
          </a:p>
        </p:txBody>
      </p:sp>
      <p:sp>
        <p:nvSpPr>
          <p:cNvPr id="18" name="Rectangle 17">
            <a:extLst>
              <a:ext uri="{FF2B5EF4-FFF2-40B4-BE49-F238E27FC236}">
                <a16:creationId xmlns:a16="http://schemas.microsoft.com/office/drawing/2014/main" id="{014C978F-A806-63B6-EF56-35574BD78310}"/>
              </a:ext>
            </a:extLst>
          </p:cNvPr>
          <p:cNvSpPr/>
          <p:nvPr/>
        </p:nvSpPr>
        <p:spPr>
          <a:xfrm>
            <a:off x="441658" y="1974643"/>
            <a:ext cx="6393612" cy="3986317"/>
          </a:xfrm>
          <a:prstGeom prst="rect">
            <a:avLst/>
          </a:prstGeom>
          <a:solidFill>
            <a:schemeClr val="bg1"/>
          </a:solidFill>
          <a:ln w="28575" cap="flat">
            <a:solidFill>
              <a:schemeClr val="accent2"/>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effectLst/>
              <a:uFillTx/>
              <a:latin typeface="Century Gothic"/>
              <a:ea typeface="Century Gothic"/>
              <a:cs typeface="Century Gothic"/>
              <a:sym typeface="Century Gothic"/>
            </a:endParaRPr>
          </a:p>
        </p:txBody>
      </p:sp>
      <p:sp>
        <p:nvSpPr>
          <p:cNvPr id="20" name="Rectangle 19">
            <a:extLst>
              <a:ext uri="{FF2B5EF4-FFF2-40B4-BE49-F238E27FC236}">
                <a16:creationId xmlns:a16="http://schemas.microsoft.com/office/drawing/2014/main" id="{C08720E5-4B17-13C2-87F3-0D95C4ABB80D}"/>
              </a:ext>
            </a:extLst>
          </p:cNvPr>
          <p:cNvSpPr/>
          <p:nvPr/>
        </p:nvSpPr>
        <p:spPr>
          <a:xfrm>
            <a:off x="441658" y="1987413"/>
            <a:ext cx="6393612" cy="588098"/>
          </a:xfrm>
          <a:prstGeom prst="rect">
            <a:avLst/>
          </a:prstGeom>
          <a:solidFill>
            <a:schemeClr val="accent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chorCtr="1">
            <a:noAutofit/>
          </a:bodyPr>
          <a:lstStyle/>
          <a:p>
            <a:pPr algn="ctr" hangingPunct="1"/>
            <a:r>
              <a:rPr lang="en-US" sz="1600" b="1" dirty="0">
                <a:solidFill>
                  <a:schemeClr val="bg1"/>
                </a:solidFill>
              </a:rPr>
              <a:t>Aquablation Therapy vs. TURP</a:t>
            </a:r>
            <a:endParaRPr lang="en-US" sz="1600" dirty="0">
              <a:solidFill>
                <a:schemeClr val="bg1"/>
              </a:solidFill>
            </a:endParaRPr>
          </a:p>
        </p:txBody>
      </p:sp>
      <p:graphicFrame>
        <p:nvGraphicFramePr>
          <p:cNvPr id="32" name="Table 31">
            <a:extLst>
              <a:ext uri="{FF2B5EF4-FFF2-40B4-BE49-F238E27FC236}">
                <a16:creationId xmlns:a16="http://schemas.microsoft.com/office/drawing/2014/main" id="{305B01E1-B5B2-B405-E161-BE3F38A8443E}"/>
              </a:ext>
            </a:extLst>
          </p:cNvPr>
          <p:cNvGraphicFramePr>
            <a:graphicFrameLocks noGrp="1"/>
          </p:cNvGraphicFramePr>
          <p:nvPr>
            <p:extLst>
              <p:ext uri="{D42A27DB-BD31-4B8C-83A1-F6EECF244321}">
                <p14:modId xmlns:p14="http://schemas.microsoft.com/office/powerpoint/2010/main" val="2885979135"/>
              </p:ext>
            </p:extLst>
          </p:nvPr>
        </p:nvGraphicFramePr>
        <p:xfrm>
          <a:off x="462782" y="2638197"/>
          <a:ext cx="6372488" cy="3290446"/>
        </p:xfrm>
        <a:graphic>
          <a:graphicData uri="http://schemas.openxmlformats.org/drawingml/2006/table">
            <a:tbl>
              <a:tblPr firstRow="1" bandRow="1">
                <a:tableStyleId>{5940675A-B579-460E-94D1-54222C63F5DA}</a:tableStyleId>
              </a:tblPr>
              <a:tblGrid>
                <a:gridCol w="3186244">
                  <a:extLst>
                    <a:ext uri="{9D8B030D-6E8A-4147-A177-3AD203B41FA5}">
                      <a16:colId xmlns:a16="http://schemas.microsoft.com/office/drawing/2014/main" val="3777325868"/>
                    </a:ext>
                  </a:extLst>
                </a:gridCol>
                <a:gridCol w="3186244">
                  <a:extLst>
                    <a:ext uri="{9D8B030D-6E8A-4147-A177-3AD203B41FA5}">
                      <a16:colId xmlns:a16="http://schemas.microsoft.com/office/drawing/2014/main" val="3798752803"/>
                    </a:ext>
                  </a:extLst>
                </a:gridCol>
              </a:tblGrid>
              <a:tr h="447737">
                <a:tc>
                  <a:txBody>
                    <a:bodyPr/>
                    <a:lstStyle/>
                    <a:p>
                      <a:pPr algn="ctr"/>
                      <a:r>
                        <a:rPr lang="en-US" sz="1400" b="1" dirty="0">
                          <a:solidFill>
                            <a:schemeClr val="accent2"/>
                          </a:solidFill>
                          <a:latin typeface="Century Gothic" panose="020B0502020202020204" pitchFamily="34" charset="0"/>
                        </a:rPr>
                        <a:t>Aquablation Therapy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400" b="1" dirty="0">
                          <a:solidFill>
                            <a:schemeClr val="accent2"/>
                          </a:solidFill>
                          <a:latin typeface="Century Gothic" panose="020B0502020202020204" pitchFamily="34" charset="0"/>
                        </a:rPr>
                        <a:t>TURP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57739044"/>
                  </a:ext>
                </a:extLst>
              </a:tr>
              <a:tr h="625604">
                <a:tc>
                  <a:txBody>
                    <a:bodyPr/>
                    <a:lstStyle/>
                    <a:p>
                      <a:pPr marL="171450" indent="-171450" algn="l">
                        <a:buFont typeface="Arial" panose="020B0604020202020204" pitchFamily="34" charset="0"/>
                        <a:buChar char="•"/>
                      </a:pPr>
                      <a:r>
                        <a:rPr lang="en-US" sz="1400" b="0" dirty="0">
                          <a:solidFill>
                            <a:schemeClr val="bg2"/>
                          </a:solidFill>
                          <a:latin typeface="Century Gothic" panose="020B0502020202020204" pitchFamily="34" charset="0"/>
                        </a:rPr>
                        <a:t>Novel technique, &gt;50K patients treated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1450" indent="-171450" algn="l">
                        <a:buFont typeface="Arial" panose="020B0604020202020204" pitchFamily="34" charset="0"/>
                        <a:buChar char="•"/>
                      </a:pPr>
                      <a:r>
                        <a:rPr lang="en-US" sz="1400" b="0" dirty="0">
                          <a:solidFill>
                            <a:schemeClr val="bg2"/>
                          </a:solidFill>
                          <a:latin typeface="Century Gothic" panose="020B0502020202020204" pitchFamily="34" charset="0"/>
                        </a:rPr>
                        <a:t>100-year-old technique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11670987"/>
                  </a:ext>
                </a:extLst>
              </a:tr>
              <a:tr h="625604">
                <a:tc>
                  <a:txBody>
                    <a:bodyPr/>
                    <a:lstStyle/>
                    <a:p>
                      <a:pPr marL="171450" indent="-171450" algn="l">
                        <a:buFont typeface="Arial" panose="020B0604020202020204" pitchFamily="34" charset="0"/>
                        <a:buChar char="•"/>
                      </a:pPr>
                      <a:r>
                        <a:rPr lang="en-US" sz="1400" b="0" dirty="0">
                          <a:solidFill>
                            <a:schemeClr val="bg2"/>
                          </a:solidFill>
                          <a:latin typeface="Century Gothic" panose="020B0502020202020204" pitchFamily="34" charset="0"/>
                        </a:rPr>
                        <a:t>Lower rates of irreversible complications*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dirty="0">
                          <a:solidFill>
                            <a:schemeClr val="bg2"/>
                          </a:solidFill>
                          <a:latin typeface="Century Gothic" panose="020B0502020202020204" pitchFamily="34" charset="0"/>
                        </a:rPr>
                        <a:t>Higher rates of irreversible complications*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8087621"/>
                  </a:ext>
                </a:extLst>
              </a:tr>
              <a:tr h="625604">
                <a:tc>
                  <a:txBody>
                    <a:bodyPr/>
                    <a:lstStyle/>
                    <a:p>
                      <a:pPr marL="171450" indent="-171450" algn="l">
                        <a:buFont typeface="Arial" panose="020B0604020202020204" pitchFamily="34" charset="0"/>
                        <a:buChar char="•"/>
                      </a:pPr>
                      <a:r>
                        <a:rPr lang="en-US" sz="1400" b="0" dirty="0">
                          <a:solidFill>
                            <a:schemeClr val="bg2"/>
                          </a:solidFill>
                          <a:latin typeface="Century Gothic" panose="020B0502020202020204" pitchFamily="34" charset="0"/>
                        </a:rPr>
                        <a:t>Multiple views of the prostate with real-time ultrasound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dirty="0">
                          <a:solidFill>
                            <a:schemeClr val="bg2"/>
                          </a:solidFill>
                          <a:latin typeface="Century Gothic" panose="020B0502020202020204" pitchFamily="34" charset="0"/>
                        </a:rPr>
                        <a:t>Limited view of the prostate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4548088"/>
                  </a:ext>
                </a:extLst>
              </a:tr>
              <a:tr h="447737">
                <a:tc>
                  <a:txBody>
                    <a:bodyPr/>
                    <a:lstStyle/>
                    <a:p>
                      <a:pPr marL="171450" indent="-171450" algn="l">
                        <a:buFont typeface="Arial" panose="020B0604020202020204" pitchFamily="34" charset="0"/>
                        <a:buChar char="•"/>
                      </a:pPr>
                      <a:r>
                        <a:rPr lang="en-US" sz="1400" b="0" dirty="0">
                          <a:solidFill>
                            <a:schemeClr val="bg2"/>
                          </a:solidFill>
                          <a:latin typeface="Century Gothic" panose="020B0502020202020204" pitchFamily="34" charset="0"/>
                        </a:rPr>
                        <a:t>Uses waterjet to remove prostate tissue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1450" indent="-171450" algn="l">
                        <a:buFont typeface="Arial" panose="020B0604020202020204" pitchFamily="34" charset="0"/>
                        <a:buChar char="•"/>
                      </a:pPr>
                      <a:r>
                        <a:rPr lang="en-US" sz="1400" b="0" dirty="0">
                          <a:solidFill>
                            <a:schemeClr val="bg2"/>
                          </a:solidFill>
                          <a:latin typeface="Century Gothic" panose="020B0502020202020204" pitchFamily="34" charset="0"/>
                        </a:rPr>
                        <a:t>Uses heat to remove prostate tissue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56504476"/>
                  </a:ext>
                </a:extLst>
              </a:tr>
              <a:tr h="447737">
                <a:tc>
                  <a:txBody>
                    <a:bodyPr/>
                    <a:lstStyle/>
                    <a:p>
                      <a:pPr marL="171450" indent="-171450" algn="l">
                        <a:buFont typeface="Arial" panose="020B0604020202020204" pitchFamily="34" charset="0"/>
                        <a:buChar char="•"/>
                      </a:pPr>
                      <a:r>
                        <a:rPr lang="en-US" sz="1400" b="0" dirty="0">
                          <a:solidFill>
                            <a:schemeClr val="bg2"/>
                          </a:solidFill>
                          <a:latin typeface="Century Gothic" panose="020B0502020202020204" pitchFamily="34" charset="0"/>
                        </a:rPr>
                        <a:t>Robotic-assisted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1450" indent="-171450" algn="l">
                        <a:buFont typeface="Arial" panose="020B0604020202020204" pitchFamily="34" charset="0"/>
                        <a:buChar char="•"/>
                      </a:pPr>
                      <a:r>
                        <a:rPr lang="en-US" sz="1400" b="0" dirty="0">
                          <a:solidFill>
                            <a:schemeClr val="bg2"/>
                          </a:solidFill>
                          <a:latin typeface="Century Gothic" panose="020B0502020202020204" pitchFamily="34" charset="0"/>
                        </a:rPr>
                        <a:t>Fully surgeon dependent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42647711"/>
                  </a:ext>
                </a:extLst>
              </a:tr>
            </a:tbl>
          </a:graphicData>
        </a:graphic>
      </p:graphicFrame>
      <p:sp>
        <p:nvSpPr>
          <p:cNvPr id="33" name="TextBox 32">
            <a:extLst>
              <a:ext uri="{FF2B5EF4-FFF2-40B4-BE49-F238E27FC236}">
                <a16:creationId xmlns:a16="http://schemas.microsoft.com/office/drawing/2014/main" id="{B3E4FB1F-FBAE-A9F8-7804-8A9E6665794B}"/>
              </a:ext>
            </a:extLst>
          </p:cNvPr>
          <p:cNvSpPr txBox="1"/>
          <p:nvPr/>
        </p:nvSpPr>
        <p:spPr>
          <a:xfrm>
            <a:off x="464807" y="5991329"/>
            <a:ext cx="6370463"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US" sz="1050" b="0" dirty="0">
                <a:solidFill>
                  <a:schemeClr val="tx1"/>
                </a:solidFill>
                <a:latin typeface="Century Gothic" panose="020B0502020202020204" pitchFamily="34" charset="0"/>
              </a:rPr>
              <a:t>*Irreversible complications - incontinence, erectile &amp; ejaculatory dysfunction</a:t>
            </a:r>
            <a:r>
              <a:rPr lang="en-US" sz="1050" b="0" baseline="30000" dirty="0">
                <a:solidFill>
                  <a:schemeClr val="tx1"/>
                </a:solidFill>
                <a:latin typeface="Century Gothic" panose="020B0502020202020204" pitchFamily="34" charset="0"/>
              </a:rPr>
              <a:t>1,2</a:t>
            </a:r>
            <a:endParaRPr lang="en-US" sz="1050" b="0" dirty="0">
              <a:solidFill>
                <a:schemeClr val="tx1"/>
              </a:solidFill>
              <a:latin typeface="Century Gothic" panose="020B0502020202020204" pitchFamily="34" charset="0"/>
            </a:endParaRPr>
          </a:p>
        </p:txBody>
      </p:sp>
      <p:sp>
        <p:nvSpPr>
          <p:cNvPr id="22" name="Round Diagonal Corner Rectangle 21">
            <a:extLst>
              <a:ext uri="{FF2B5EF4-FFF2-40B4-BE49-F238E27FC236}">
                <a16:creationId xmlns:a16="http://schemas.microsoft.com/office/drawing/2014/main" id="{0FB2EC60-0C50-BB1F-2E80-CDA6432D417C}"/>
              </a:ext>
            </a:extLst>
          </p:cNvPr>
          <p:cNvSpPr/>
          <p:nvPr/>
        </p:nvSpPr>
        <p:spPr>
          <a:xfrm>
            <a:off x="7325953" y="2475415"/>
            <a:ext cx="4658066" cy="1214412"/>
          </a:xfrm>
          <a:prstGeom prst="round2DiagRect">
            <a:avLst/>
          </a:prstGeom>
          <a:solidFill>
            <a:schemeClr val="accent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chemeClr val="bg1"/>
                </a:solidFill>
                <a:effectLst/>
                <a:uFillTx/>
                <a:latin typeface="Century Gothic"/>
                <a:ea typeface="Century Gothic"/>
                <a:cs typeface="Century Gothic"/>
                <a:sym typeface="Century Gothic"/>
              </a:rPr>
              <a:t>Significant Symptom Improvement</a:t>
            </a:r>
            <a:r>
              <a:rPr kumimoji="0" lang="en-US" sz="1800" b="0" i="0" u="none" strike="noStrike" cap="none" spc="0" normalizeH="0" baseline="30000" dirty="0">
                <a:ln>
                  <a:noFill/>
                </a:ln>
                <a:solidFill>
                  <a:schemeClr val="bg1"/>
                </a:solidFill>
                <a:effectLst/>
                <a:uFillTx/>
                <a:latin typeface="Century Gothic"/>
                <a:ea typeface="Century Gothic"/>
                <a:cs typeface="Century Gothic"/>
                <a:sym typeface="Century Gothic"/>
              </a:rPr>
              <a:t>11,12</a:t>
            </a:r>
            <a:br>
              <a:rPr kumimoji="0" lang="en-US" sz="1800" b="0" i="0" u="none" strike="noStrike" cap="none" spc="0" normalizeH="0" baseline="30000" dirty="0">
                <a:ln>
                  <a:noFill/>
                </a:ln>
                <a:solidFill>
                  <a:schemeClr val="bg1"/>
                </a:solidFill>
                <a:effectLst/>
                <a:uFillTx/>
                <a:latin typeface="Century Gothic"/>
                <a:ea typeface="Century Gothic"/>
                <a:cs typeface="Century Gothic"/>
                <a:sym typeface="Century Gothic"/>
              </a:rPr>
            </a:br>
            <a:r>
              <a:rPr kumimoji="0" lang="en-US" sz="1800" b="0" i="0" u="none" strike="noStrike" cap="none" spc="0" normalizeH="0" dirty="0">
                <a:ln>
                  <a:noFill/>
                </a:ln>
                <a:solidFill>
                  <a:schemeClr val="bg1"/>
                </a:solidFill>
                <a:effectLst/>
                <a:uFillTx/>
                <a:latin typeface="Century Gothic"/>
                <a:ea typeface="Century Gothic"/>
                <a:cs typeface="Century Gothic"/>
                <a:sym typeface="Century Gothic"/>
              </a:rPr>
              <a:t>2x improvement in flow of urine</a:t>
            </a:r>
            <a:br>
              <a:rPr kumimoji="0" lang="en-US" sz="1800" b="0" i="0" u="none" strike="noStrike" cap="none" spc="0" normalizeH="0" dirty="0">
                <a:ln>
                  <a:noFill/>
                </a:ln>
                <a:solidFill>
                  <a:schemeClr val="bg1"/>
                </a:solidFill>
                <a:effectLst/>
                <a:uFillTx/>
                <a:latin typeface="Century Gothic"/>
                <a:ea typeface="Century Gothic"/>
                <a:cs typeface="Century Gothic"/>
                <a:sym typeface="Century Gothic"/>
              </a:rPr>
            </a:br>
            <a:r>
              <a:rPr kumimoji="0" lang="en-US" sz="1800" b="0" i="0" u="none" strike="noStrike" cap="none" spc="0" normalizeH="0" dirty="0">
                <a:ln>
                  <a:noFill/>
                </a:ln>
                <a:solidFill>
                  <a:schemeClr val="bg1"/>
                </a:solidFill>
                <a:effectLst/>
                <a:uFillTx/>
                <a:latin typeface="Century Gothic"/>
                <a:ea typeface="Century Gothic"/>
                <a:cs typeface="Century Gothic"/>
                <a:sym typeface="Century Gothic"/>
              </a:rPr>
              <a:t>Best in class </a:t>
            </a:r>
            <a:r>
              <a:rPr kumimoji="0" lang="en-US" sz="1800" i="0" u="none" strike="noStrike" cap="none" spc="0" normalizeH="0" dirty="0">
                <a:ln>
                  <a:noFill/>
                </a:ln>
                <a:solidFill>
                  <a:schemeClr val="bg1"/>
                </a:solidFill>
                <a:effectLst/>
                <a:uFillTx/>
                <a:latin typeface="Century Gothic"/>
                <a:ea typeface="Century Gothic"/>
                <a:cs typeface="Century Gothic"/>
                <a:sym typeface="Century Gothic"/>
              </a:rPr>
              <a:t>16-point IPSS improvement</a:t>
            </a:r>
            <a:endParaRPr kumimoji="0" lang="en-US" sz="1800" i="0" u="none" strike="noStrike" cap="none" spc="0" normalizeH="0" baseline="30000" dirty="0">
              <a:ln>
                <a:noFill/>
              </a:ln>
              <a:solidFill>
                <a:schemeClr val="bg1"/>
              </a:solidFill>
              <a:effectLst/>
              <a:uFillTx/>
              <a:latin typeface="Century Gothic"/>
              <a:ea typeface="Century Gothic"/>
              <a:cs typeface="Century Gothic"/>
              <a:sym typeface="Century Gothic"/>
            </a:endParaRPr>
          </a:p>
        </p:txBody>
      </p:sp>
      <p:sp>
        <p:nvSpPr>
          <p:cNvPr id="23" name="Round Diagonal Corner Rectangle 22">
            <a:extLst>
              <a:ext uri="{FF2B5EF4-FFF2-40B4-BE49-F238E27FC236}">
                <a16:creationId xmlns:a16="http://schemas.microsoft.com/office/drawing/2014/main" id="{F9ABFB40-E0AC-7307-BE66-D6926E1022D7}"/>
              </a:ext>
            </a:extLst>
          </p:cNvPr>
          <p:cNvSpPr/>
          <p:nvPr/>
        </p:nvSpPr>
        <p:spPr>
          <a:xfrm>
            <a:off x="7325953" y="3798608"/>
            <a:ext cx="4658066" cy="1021715"/>
          </a:xfrm>
          <a:prstGeom prst="round2DiagRect">
            <a:avLst/>
          </a:prstGeom>
          <a:solidFill>
            <a:schemeClr val="accent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chemeClr val="bg1"/>
                </a:solidFill>
                <a:effectLst/>
                <a:uFillTx/>
                <a:latin typeface="Century Gothic"/>
                <a:ea typeface="Century Gothic"/>
                <a:cs typeface="Century Gothic"/>
                <a:sym typeface="Century Gothic"/>
              </a:rPr>
              <a:t>Low Retreatment Rates</a:t>
            </a:r>
            <a:r>
              <a:rPr kumimoji="0" lang="en-US" sz="1800" b="0" i="0" u="none" strike="noStrike" cap="none" spc="0" normalizeH="0" baseline="30000" dirty="0">
                <a:ln>
                  <a:noFill/>
                </a:ln>
                <a:solidFill>
                  <a:schemeClr val="bg1"/>
                </a:solidFill>
                <a:effectLst/>
                <a:uFillTx/>
                <a:latin typeface="Century Gothic"/>
                <a:ea typeface="Century Gothic"/>
                <a:cs typeface="Century Gothic"/>
                <a:sym typeface="Century Gothic"/>
              </a:rPr>
              <a:t>11,12</a:t>
            </a:r>
            <a:br>
              <a:rPr kumimoji="0" lang="en-US" sz="1800" b="0" i="0" u="none" strike="noStrike" cap="none" spc="0" normalizeH="0" baseline="30000" dirty="0">
                <a:ln>
                  <a:noFill/>
                </a:ln>
                <a:solidFill>
                  <a:schemeClr val="bg1"/>
                </a:solidFill>
                <a:effectLst/>
                <a:uFillTx/>
                <a:latin typeface="Century Gothic"/>
                <a:ea typeface="Century Gothic"/>
                <a:cs typeface="Century Gothic"/>
                <a:sym typeface="Century Gothic"/>
              </a:rPr>
            </a:br>
            <a:r>
              <a:rPr kumimoji="0" lang="en-US" sz="1800" b="0" i="0" u="none" strike="noStrike" cap="none" spc="0" normalizeH="0" dirty="0">
                <a:ln>
                  <a:noFill/>
                </a:ln>
                <a:solidFill>
                  <a:schemeClr val="bg1"/>
                </a:solidFill>
                <a:effectLst/>
                <a:uFillTx/>
                <a:latin typeface="Century Gothic"/>
                <a:ea typeface="Century Gothic"/>
                <a:cs typeface="Century Gothic"/>
                <a:sym typeface="Century Gothic"/>
              </a:rPr>
              <a:t>after 5-years</a:t>
            </a:r>
            <a:endParaRPr kumimoji="0" lang="en-US" sz="1800" b="0" i="0" u="none" strike="noStrike" cap="none" spc="0" normalizeH="0" baseline="30000" dirty="0">
              <a:ln>
                <a:noFill/>
              </a:ln>
              <a:solidFill>
                <a:schemeClr val="bg1"/>
              </a:solidFill>
              <a:effectLst/>
              <a:uFillTx/>
              <a:latin typeface="Century Gothic"/>
              <a:ea typeface="Century Gothic"/>
              <a:cs typeface="Century Gothic"/>
              <a:sym typeface="Century Gothic"/>
            </a:endParaRPr>
          </a:p>
        </p:txBody>
      </p:sp>
      <p:sp>
        <p:nvSpPr>
          <p:cNvPr id="24" name="Round Diagonal Corner Rectangle 23">
            <a:extLst>
              <a:ext uri="{FF2B5EF4-FFF2-40B4-BE49-F238E27FC236}">
                <a16:creationId xmlns:a16="http://schemas.microsoft.com/office/drawing/2014/main" id="{F59AF966-AF9D-A17F-940D-9C601674B6EB}"/>
              </a:ext>
            </a:extLst>
          </p:cNvPr>
          <p:cNvSpPr/>
          <p:nvPr/>
        </p:nvSpPr>
        <p:spPr>
          <a:xfrm>
            <a:off x="7325953" y="4929106"/>
            <a:ext cx="4658066" cy="1021715"/>
          </a:xfrm>
          <a:prstGeom prst="round2DiagRect">
            <a:avLst/>
          </a:prstGeom>
          <a:solidFill>
            <a:schemeClr val="accent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chemeClr val="bg1"/>
                </a:solidFill>
                <a:effectLst/>
                <a:uFillTx/>
                <a:latin typeface="Century Gothic"/>
                <a:ea typeface="Century Gothic"/>
                <a:cs typeface="Century Gothic"/>
                <a:sym typeface="Century Gothic"/>
              </a:rPr>
              <a:t>Superior Safety Compared to TURP</a:t>
            </a:r>
            <a:r>
              <a:rPr kumimoji="0" lang="en-US" sz="1800" b="0" i="0" u="none" strike="noStrike" cap="none" spc="0" normalizeH="0" baseline="30000" dirty="0">
                <a:ln>
                  <a:noFill/>
                </a:ln>
                <a:solidFill>
                  <a:schemeClr val="bg1"/>
                </a:solidFill>
                <a:effectLst/>
                <a:uFillTx/>
                <a:latin typeface="Century Gothic"/>
                <a:ea typeface="Century Gothic"/>
                <a:cs typeface="Century Gothic"/>
                <a:sym typeface="Century Gothic"/>
              </a:rPr>
              <a:t>12</a:t>
            </a:r>
          </a:p>
        </p:txBody>
      </p:sp>
      <p:pic>
        <p:nvPicPr>
          <p:cNvPr id="28" name="Picture 27" descr="A blue and black logo&#10;&#10;Description automatically generated">
            <a:extLst>
              <a:ext uri="{FF2B5EF4-FFF2-40B4-BE49-F238E27FC236}">
                <a16:creationId xmlns:a16="http://schemas.microsoft.com/office/drawing/2014/main" id="{8872FCC4-8DA0-EECA-2310-4FF348D7885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12271" y="1826810"/>
            <a:ext cx="3146773" cy="501614"/>
          </a:xfrm>
          <a:prstGeom prst="rect">
            <a:avLst/>
          </a:prstGeom>
        </p:spPr>
      </p:pic>
      <p:pic>
        <p:nvPicPr>
          <p:cNvPr id="2" name="Picture 1" descr="A diagram of a structure&#10;&#10;Description automatically generated">
            <a:extLst>
              <a:ext uri="{FF2B5EF4-FFF2-40B4-BE49-F238E27FC236}">
                <a16:creationId xmlns:a16="http://schemas.microsoft.com/office/drawing/2014/main" id="{E45E6FBB-6AD1-0A97-D91A-A2A1DDB983E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146083" y="205118"/>
            <a:ext cx="1837114" cy="1498001"/>
          </a:xfrm>
          <a:prstGeom prst="rect">
            <a:avLst/>
          </a:prstGeom>
        </p:spPr>
      </p:pic>
    </p:spTree>
    <p:extLst>
      <p:ext uri="{BB962C8B-B14F-4D97-AF65-F5344CB8AC3E}">
        <p14:creationId xmlns:p14="http://schemas.microsoft.com/office/powerpoint/2010/main" val="288612505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ound Diagonal Corner Rectangle 44">
            <a:extLst>
              <a:ext uri="{FF2B5EF4-FFF2-40B4-BE49-F238E27FC236}">
                <a16:creationId xmlns:a16="http://schemas.microsoft.com/office/drawing/2014/main" id="{476E038F-A64E-363C-6F70-124E088AE39B}"/>
              </a:ext>
            </a:extLst>
          </p:cNvPr>
          <p:cNvSpPr/>
          <p:nvPr/>
        </p:nvSpPr>
        <p:spPr>
          <a:xfrm>
            <a:off x="482633" y="1762077"/>
            <a:ext cx="11184646" cy="3911845"/>
          </a:xfrm>
          <a:prstGeom prst="round2DiagRect">
            <a:avLst/>
          </a:prstGeom>
          <a:solidFill>
            <a:schemeClr val="accent1"/>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53565A"/>
              </a:solidFill>
              <a:effectLst/>
              <a:uFillTx/>
              <a:latin typeface="Century Gothic"/>
              <a:ea typeface="Century Gothic"/>
              <a:cs typeface="Century Gothic"/>
              <a:sym typeface="Century Gothic"/>
            </a:endParaRPr>
          </a:p>
        </p:txBody>
      </p:sp>
      <p:sp>
        <p:nvSpPr>
          <p:cNvPr id="6" name="Title 5">
            <a:extLst>
              <a:ext uri="{FF2B5EF4-FFF2-40B4-BE49-F238E27FC236}">
                <a16:creationId xmlns:a16="http://schemas.microsoft.com/office/drawing/2014/main" id="{08600A1E-44E3-9F05-14F5-62367D5D33DD}"/>
              </a:ext>
            </a:extLst>
          </p:cNvPr>
          <p:cNvSpPr>
            <a:spLocks noGrp="1"/>
          </p:cNvSpPr>
          <p:nvPr>
            <p:ph type="title"/>
          </p:nvPr>
        </p:nvSpPr>
        <p:spPr>
          <a:xfrm>
            <a:off x="540508" y="328967"/>
            <a:ext cx="10725136" cy="1041643"/>
          </a:xfrm>
        </p:spPr>
        <p:txBody>
          <a:bodyPr>
            <a:normAutofit/>
          </a:bodyPr>
          <a:lstStyle/>
          <a:p>
            <a:r>
              <a:rPr lang="en-US" b="1" kern="100" dirty="0">
                <a:solidFill>
                  <a:schemeClr val="accent2"/>
                </a:solidFill>
                <a:effectLst/>
                <a:latin typeface="Century Gothic" panose="020B0502020202020204" pitchFamily="34" charset="0"/>
                <a:ea typeface="Aptos" panose="020B0004020202020204" pitchFamily="34" charset="0"/>
                <a:cs typeface="Times New Roman (Body CS)"/>
              </a:rPr>
              <a:t>Aquablation Therapy Proven Safe &amp; Effective in Clinical Studies</a:t>
            </a:r>
            <a:r>
              <a:rPr lang="en-US" kern="100" baseline="30000" dirty="0">
                <a:solidFill>
                  <a:schemeClr val="accent2"/>
                </a:solidFill>
                <a:effectLst/>
                <a:latin typeface="Century Gothic" panose="020B0502020202020204" pitchFamily="34" charset="0"/>
                <a:ea typeface="Aptos" panose="020B0004020202020204" pitchFamily="34" charset="0"/>
                <a:cs typeface="Times New Roman (Body CS)"/>
              </a:rPr>
              <a:t>1,2</a:t>
            </a:r>
            <a:endParaRPr lang="en-US" sz="3200" baseline="30000" dirty="0">
              <a:solidFill>
                <a:schemeClr val="accent2"/>
              </a:solidFill>
            </a:endParaRPr>
          </a:p>
        </p:txBody>
      </p:sp>
      <p:grpSp>
        <p:nvGrpSpPr>
          <p:cNvPr id="52" name="Group 51">
            <a:extLst>
              <a:ext uri="{FF2B5EF4-FFF2-40B4-BE49-F238E27FC236}">
                <a16:creationId xmlns:a16="http://schemas.microsoft.com/office/drawing/2014/main" id="{8B976CE0-772B-3021-8DAB-3DD851035EE2}"/>
              </a:ext>
            </a:extLst>
          </p:cNvPr>
          <p:cNvGrpSpPr/>
          <p:nvPr/>
        </p:nvGrpSpPr>
        <p:grpSpPr>
          <a:xfrm>
            <a:off x="949896" y="2365944"/>
            <a:ext cx="2279036" cy="2538653"/>
            <a:chOff x="1007771" y="2365944"/>
            <a:chExt cx="2279036" cy="2538653"/>
          </a:xfrm>
        </p:grpSpPr>
        <p:sp>
          <p:nvSpPr>
            <p:cNvPr id="34" name="Rectangle 33">
              <a:extLst>
                <a:ext uri="{FF2B5EF4-FFF2-40B4-BE49-F238E27FC236}">
                  <a16:creationId xmlns:a16="http://schemas.microsoft.com/office/drawing/2014/main" id="{3CFB94BF-667C-18EF-A8E8-B5AF03B2FEC7}"/>
                </a:ext>
              </a:extLst>
            </p:cNvPr>
            <p:cNvSpPr/>
            <p:nvPr/>
          </p:nvSpPr>
          <p:spPr>
            <a:xfrm>
              <a:off x="1007771" y="3334937"/>
              <a:ext cx="2279036" cy="1569660"/>
            </a:xfrm>
            <a:prstGeom prst="rect">
              <a:avLst/>
            </a:prstGeom>
          </p:spPr>
          <p:txBody>
            <a:bodyPr wrap="square">
              <a:spAutoFit/>
            </a:bodyPr>
            <a:lstStyle/>
            <a:p>
              <a:pPr algn="ctr">
                <a:lnSpc>
                  <a:spcPct val="100000"/>
                </a:lnSpc>
              </a:pPr>
              <a:r>
                <a:rPr lang="en-US" sz="1600" b="0" dirty="0">
                  <a:solidFill>
                    <a:schemeClr val="bg1"/>
                  </a:solidFill>
                  <a:latin typeface="Century Gothic" panose="020B0502020202020204" pitchFamily="34" charset="0"/>
                </a:rPr>
                <a:t>Of men preserved erectile &amp; orgasmic function, sexual desire, intercourse satisfaction or overall sexual satisfaction</a:t>
              </a:r>
              <a:endParaRPr lang="en-US" sz="1600" b="0" baseline="30000" dirty="0">
                <a:solidFill>
                  <a:schemeClr val="bg1"/>
                </a:solidFill>
                <a:latin typeface="Century Gothic" panose="020B0502020202020204" pitchFamily="34" charset="0"/>
              </a:endParaRPr>
            </a:p>
          </p:txBody>
        </p:sp>
        <p:sp>
          <p:nvSpPr>
            <p:cNvPr id="48" name="TextBox 47">
              <a:extLst>
                <a:ext uri="{FF2B5EF4-FFF2-40B4-BE49-F238E27FC236}">
                  <a16:creationId xmlns:a16="http://schemas.microsoft.com/office/drawing/2014/main" id="{439AA1A8-0675-CF96-E2F1-E7893A6A4C91}"/>
                </a:ext>
              </a:extLst>
            </p:cNvPr>
            <p:cNvSpPr txBox="1"/>
            <p:nvPr/>
          </p:nvSpPr>
          <p:spPr>
            <a:xfrm>
              <a:off x="1439885" y="2365944"/>
              <a:ext cx="1414809"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000" b="1" i="0" u="none" strike="noStrike" cap="none" spc="0" normalizeH="0" baseline="0" dirty="0">
                  <a:ln>
                    <a:noFill/>
                  </a:ln>
                  <a:solidFill>
                    <a:schemeClr val="bg1"/>
                  </a:solidFill>
                  <a:effectLst/>
                  <a:uFillTx/>
                  <a:latin typeface="Century Gothic"/>
                  <a:ea typeface="Century Gothic"/>
                  <a:cs typeface="Century Gothic"/>
                  <a:sym typeface="Century Gothic"/>
                </a:rPr>
                <a:t>&gt;99%</a:t>
              </a:r>
            </a:p>
          </p:txBody>
        </p:sp>
      </p:grpSp>
      <p:grpSp>
        <p:nvGrpSpPr>
          <p:cNvPr id="53" name="Group 52">
            <a:extLst>
              <a:ext uri="{FF2B5EF4-FFF2-40B4-BE49-F238E27FC236}">
                <a16:creationId xmlns:a16="http://schemas.microsoft.com/office/drawing/2014/main" id="{85FFBA11-D3A1-5D9E-A204-3FEB312E776E}"/>
              </a:ext>
            </a:extLst>
          </p:cNvPr>
          <p:cNvGrpSpPr/>
          <p:nvPr/>
        </p:nvGrpSpPr>
        <p:grpSpPr>
          <a:xfrm>
            <a:off x="3633868" y="2365944"/>
            <a:ext cx="2276856" cy="2046211"/>
            <a:chOff x="3599035" y="2365944"/>
            <a:chExt cx="2276856" cy="2046211"/>
          </a:xfrm>
        </p:grpSpPr>
        <p:sp>
          <p:nvSpPr>
            <p:cNvPr id="37" name="Rectangle 36">
              <a:extLst>
                <a:ext uri="{FF2B5EF4-FFF2-40B4-BE49-F238E27FC236}">
                  <a16:creationId xmlns:a16="http://schemas.microsoft.com/office/drawing/2014/main" id="{A872DCFE-A3AA-8540-D845-AB66F6A928D5}"/>
                </a:ext>
              </a:extLst>
            </p:cNvPr>
            <p:cNvSpPr/>
            <p:nvPr/>
          </p:nvSpPr>
          <p:spPr>
            <a:xfrm>
              <a:off x="3599035" y="3334937"/>
              <a:ext cx="2276856" cy="1077218"/>
            </a:xfrm>
            <a:prstGeom prst="rect">
              <a:avLst/>
            </a:prstGeom>
          </p:spPr>
          <p:txBody>
            <a:bodyPr wrap="square">
              <a:spAutoFit/>
            </a:bodyPr>
            <a:lstStyle/>
            <a:p>
              <a:pPr algn="ctr">
                <a:lnSpc>
                  <a:spcPct val="100000"/>
                </a:lnSpc>
              </a:pPr>
              <a:r>
                <a:rPr lang="en-US" sz="1600" b="0" dirty="0">
                  <a:solidFill>
                    <a:schemeClr val="bg1"/>
                  </a:solidFill>
                  <a:latin typeface="Century Gothic" panose="020B0502020202020204" pitchFamily="34" charset="0"/>
                </a:rPr>
                <a:t>Of men preserved ejaculatory function with Aquablation therapy</a:t>
              </a:r>
            </a:p>
          </p:txBody>
        </p:sp>
        <p:sp>
          <p:nvSpPr>
            <p:cNvPr id="49" name="TextBox 48">
              <a:extLst>
                <a:ext uri="{FF2B5EF4-FFF2-40B4-BE49-F238E27FC236}">
                  <a16:creationId xmlns:a16="http://schemas.microsoft.com/office/drawing/2014/main" id="{1DF96E7B-86DF-5052-5A4E-DC8CB257B8AD}"/>
                </a:ext>
              </a:extLst>
            </p:cNvPr>
            <p:cNvSpPr txBox="1"/>
            <p:nvPr/>
          </p:nvSpPr>
          <p:spPr>
            <a:xfrm>
              <a:off x="4183947" y="2365944"/>
              <a:ext cx="1107032"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000" b="1" i="0" u="none" strike="noStrike" cap="none" spc="0" normalizeH="0" baseline="0" dirty="0">
                  <a:ln>
                    <a:noFill/>
                  </a:ln>
                  <a:solidFill>
                    <a:schemeClr val="bg1"/>
                  </a:solidFill>
                  <a:effectLst/>
                  <a:uFillTx/>
                  <a:latin typeface="Century Gothic"/>
                  <a:ea typeface="Century Gothic"/>
                  <a:cs typeface="Century Gothic"/>
                  <a:sym typeface="Century Gothic"/>
                </a:rPr>
                <a:t>89%</a:t>
              </a:r>
            </a:p>
          </p:txBody>
        </p:sp>
      </p:grpSp>
      <p:grpSp>
        <p:nvGrpSpPr>
          <p:cNvPr id="54" name="Group 53">
            <a:extLst>
              <a:ext uri="{FF2B5EF4-FFF2-40B4-BE49-F238E27FC236}">
                <a16:creationId xmlns:a16="http://schemas.microsoft.com/office/drawing/2014/main" id="{64236D28-BC65-1409-50B4-69A77482EEA0}"/>
              </a:ext>
            </a:extLst>
          </p:cNvPr>
          <p:cNvGrpSpPr/>
          <p:nvPr/>
        </p:nvGrpSpPr>
        <p:grpSpPr>
          <a:xfrm>
            <a:off x="6315660" y="2365944"/>
            <a:ext cx="2276856" cy="1799990"/>
            <a:chOff x="6327182" y="2365944"/>
            <a:chExt cx="2276856" cy="1799990"/>
          </a:xfrm>
        </p:grpSpPr>
        <p:sp>
          <p:nvSpPr>
            <p:cNvPr id="41" name="Rectangle 40">
              <a:extLst>
                <a:ext uri="{FF2B5EF4-FFF2-40B4-BE49-F238E27FC236}">
                  <a16:creationId xmlns:a16="http://schemas.microsoft.com/office/drawing/2014/main" id="{F5541D7F-12E6-E8A7-8C92-BA75C2D4EB3F}"/>
                </a:ext>
              </a:extLst>
            </p:cNvPr>
            <p:cNvSpPr/>
            <p:nvPr/>
          </p:nvSpPr>
          <p:spPr>
            <a:xfrm>
              <a:off x="6327182" y="3334937"/>
              <a:ext cx="2276856" cy="830997"/>
            </a:xfrm>
            <a:prstGeom prst="rect">
              <a:avLst/>
            </a:prstGeom>
          </p:spPr>
          <p:txBody>
            <a:bodyPr wrap="square">
              <a:spAutoFit/>
            </a:bodyPr>
            <a:lstStyle/>
            <a:p>
              <a:pPr algn="ctr">
                <a:lnSpc>
                  <a:spcPct val="100000"/>
                </a:lnSpc>
              </a:pPr>
              <a:r>
                <a:rPr lang="en-US" sz="1600" b="0" dirty="0">
                  <a:solidFill>
                    <a:schemeClr val="bg1"/>
                  </a:solidFill>
                  <a:latin typeface="Century Gothic" panose="020B0502020202020204" pitchFamily="34" charset="0"/>
                </a:rPr>
                <a:t>Of men did not have incontinence after Aquablation therapy</a:t>
              </a:r>
            </a:p>
          </p:txBody>
        </p:sp>
        <p:sp>
          <p:nvSpPr>
            <p:cNvPr id="50" name="TextBox 49">
              <a:extLst>
                <a:ext uri="{FF2B5EF4-FFF2-40B4-BE49-F238E27FC236}">
                  <a16:creationId xmlns:a16="http://schemas.microsoft.com/office/drawing/2014/main" id="{D584C8DF-D610-3AA2-9E87-DD4CE10BF806}"/>
                </a:ext>
              </a:extLst>
            </p:cNvPr>
            <p:cNvSpPr txBox="1"/>
            <p:nvPr/>
          </p:nvSpPr>
          <p:spPr>
            <a:xfrm>
              <a:off x="6758206" y="2365944"/>
              <a:ext cx="1414809"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000" b="1" i="0" u="none" strike="noStrike" cap="none" spc="0" normalizeH="0" baseline="0" dirty="0">
                  <a:ln>
                    <a:noFill/>
                  </a:ln>
                  <a:solidFill>
                    <a:schemeClr val="bg1"/>
                  </a:solidFill>
                  <a:effectLst/>
                  <a:uFillTx/>
                  <a:latin typeface="Century Gothic"/>
                  <a:ea typeface="Century Gothic"/>
                  <a:cs typeface="Century Gothic"/>
                  <a:sym typeface="Century Gothic"/>
                </a:rPr>
                <a:t>&gt;99%</a:t>
              </a:r>
            </a:p>
          </p:txBody>
        </p:sp>
      </p:grpSp>
      <p:grpSp>
        <p:nvGrpSpPr>
          <p:cNvPr id="55" name="Group 54">
            <a:extLst>
              <a:ext uri="{FF2B5EF4-FFF2-40B4-BE49-F238E27FC236}">
                <a16:creationId xmlns:a16="http://schemas.microsoft.com/office/drawing/2014/main" id="{FE27522B-5FBF-589D-DCD8-73872D26E6D0}"/>
              </a:ext>
            </a:extLst>
          </p:cNvPr>
          <p:cNvGrpSpPr/>
          <p:nvPr/>
        </p:nvGrpSpPr>
        <p:grpSpPr>
          <a:xfrm>
            <a:off x="8997453" y="2365944"/>
            <a:ext cx="2596672" cy="2292432"/>
            <a:chOff x="9055328" y="2365944"/>
            <a:chExt cx="2276856" cy="2292432"/>
          </a:xfrm>
        </p:grpSpPr>
        <p:sp>
          <p:nvSpPr>
            <p:cNvPr id="47" name="Rectangle 46">
              <a:extLst>
                <a:ext uri="{FF2B5EF4-FFF2-40B4-BE49-F238E27FC236}">
                  <a16:creationId xmlns:a16="http://schemas.microsoft.com/office/drawing/2014/main" id="{98023921-A40C-0762-A46F-3C6022042CC3}"/>
                </a:ext>
              </a:extLst>
            </p:cNvPr>
            <p:cNvSpPr/>
            <p:nvPr/>
          </p:nvSpPr>
          <p:spPr>
            <a:xfrm>
              <a:off x="9055328" y="3334937"/>
              <a:ext cx="2276856" cy="1323439"/>
            </a:xfrm>
            <a:prstGeom prst="rect">
              <a:avLst/>
            </a:prstGeom>
          </p:spPr>
          <p:txBody>
            <a:bodyPr wrap="square">
              <a:spAutoFit/>
            </a:bodyPr>
            <a:lstStyle/>
            <a:p>
              <a:pPr algn="ctr">
                <a:lnSpc>
                  <a:spcPct val="100000"/>
                </a:lnSpc>
              </a:pPr>
              <a:r>
                <a:rPr lang="en-US" sz="1600" b="0" dirty="0">
                  <a:solidFill>
                    <a:schemeClr val="bg1"/>
                  </a:solidFill>
                  <a:latin typeface="Century Gothic" panose="020B0502020202020204" pitchFamily="34" charset="0"/>
                </a:rPr>
                <a:t>Of men did not require additional treatment with medications or surgery 5-years after Aquablation therapy</a:t>
              </a:r>
            </a:p>
          </p:txBody>
        </p:sp>
        <p:sp>
          <p:nvSpPr>
            <p:cNvPr id="51" name="TextBox 50">
              <a:extLst>
                <a:ext uri="{FF2B5EF4-FFF2-40B4-BE49-F238E27FC236}">
                  <a16:creationId xmlns:a16="http://schemas.microsoft.com/office/drawing/2014/main" id="{5F8B322E-D5E5-0583-9BE2-B2BD66F96814}"/>
                </a:ext>
              </a:extLst>
            </p:cNvPr>
            <p:cNvSpPr txBox="1"/>
            <p:nvPr/>
          </p:nvSpPr>
          <p:spPr>
            <a:xfrm>
              <a:off x="9640240" y="2365944"/>
              <a:ext cx="1107032"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000" b="1" i="0" u="none" strike="noStrike" cap="none" spc="0" normalizeH="0" baseline="0" dirty="0">
                  <a:ln>
                    <a:noFill/>
                  </a:ln>
                  <a:solidFill>
                    <a:schemeClr val="bg1"/>
                  </a:solidFill>
                  <a:effectLst/>
                  <a:uFillTx/>
                  <a:latin typeface="Century Gothic"/>
                  <a:ea typeface="Century Gothic"/>
                  <a:cs typeface="Century Gothic"/>
                  <a:sym typeface="Century Gothic"/>
                </a:rPr>
                <a:t>94%</a:t>
              </a:r>
            </a:p>
          </p:txBody>
        </p:sp>
      </p:grpSp>
      <p:sp>
        <p:nvSpPr>
          <p:cNvPr id="56" name="Rectangle 55">
            <a:extLst>
              <a:ext uri="{FF2B5EF4-FFF2-40B4-BE49-F238E27FC236}">
                <a16:creationId xmlns:a16="http://schemas.microsoft.com/office/drawing/2014/main" id="{C0A788A5-848E-609C-C2AD-04545531E1D6}"/>
              </a:ext>
            </a:extLst>
          </p:cNvPr>
          <p:cNvSpPr/>
          <p:nvPr/>
        </p:nvSpPr>
        <p:spPr>
          <a:xfrm>
            <a:off x="3396480" y="2719886"/>
            <a:ext cx="36576" cy="2194314"/>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53565A"/>
              </a:solidFill>
              <a:effectLst/>
              <a:uFillTx/>
              <a:latin typeface="Century Gothic"/>
              <a:ea typeface="Century Gothic"/>
              <a:cs typeface="Century Gothic"/>
              <a:sym typeface="Century Gothic"/>
            </a:endParaRPr>
          </a:p>
        </p:txBody>
      </p:sp>
      <p:sp>
        <p:nvSpPr>
          <p:cNvPr id="57" name="Rectangle 56">
            <a:extLst>
              <a:ext uri="{FF2B5EF4-FFF2-40B4-BE49-F238E27FC236}">
                <a16:creationId xmlns:a16="http://schemas.microsoft.com/office/drawing/2014/main" id="{E601DC33-26FC-7A6B-F975-52E37C11458C}"/>
              </a:ext>
            </a:extLst>
          </p:cNvPr>
          <p:cNvSpPr/>
          <p:nvPr/>
        </p:nvSpPr>
        <p:spPr>
          <a:xfrm>
            <a:off x="6083314" y="2719886"/>
            <a:ext cx="36576" cy="2194314"/>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53565A"/>
              </a:solidFill>
              <a:effectLst/>
              <a:uFillTx/>
              <a:latin typeface="Century Gothic"/>
              <a:ea typeface="Century Gothic"/>
              <a:cs typeface="Century Gothic"/>
              <a:sym typeface="Century Gothic"/>
            </a:endParaRPr>
          </a:p>
        </p:txBody>
      </p:sp>
      <p:sp>
        <p:nvSpPr>
          <p:cNvPr id="58" name="Rectangle 57">
            <a:extLst>
              <a:ext uri="{FF2B5EF4-FFF2-40B4-BE49-F238E27FC236}">
                <a16:creationId xmlns:a16="http://schemas.microsoft.com/office/drawing/2014/main" id="{1C993513-D817-7072-193B-1910EBA10CE2}"/>
              </a:ext>
            </a:extLst>
          </p:cNvPr>
          <p:cNvSpPr/>
          <p:nvPr/>
        </p:nvSpPr>
        <p:spPr>
          <a:xfrm>
            <a:off x="8857008" y="2719886"/>
            <a:ext cx="36576" cy="2194314"/>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53565A"/>
              </a:solidFill>
              <a:effectLst/>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555451573"/>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Round Diagonal Corner Rectangle 548">
            <a:extLst>
              <a:ext uri="{FF2B5EF4-FFF2-40B4-BE49-F238E27FC236}">
                <a16:creationId xmlns:a16="http://schemas.microsoft.com/office/drawing/2014/main" id="{E7770316-0C13-A8AE-A7A8-459FA172517D}"/>
              </a:ext>
            </a:extLst>
          </p:cNvPr>
          <p:cNvSpPr/>
          <p:nvPr/>
        </p:nvSpPr>
        <p:spPr>
          <a:xfrm>
            <a:off x="7187091" y="2021771"/>
            <a:ext cx="5452463" cy="1972621"/>
          </a:xfrm>
          <a:prstGeom prst="round2DiagRect">
            <a:avLst/>
          </a:prstGeom>
          <a:solidFill>
            <a:schemeClr val="tx2">
              <a:lumMod val="20000"/>
              <a:lumOff val="8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chorCtr="1">
            <a:noAutofit/>
          </a:bodyPr>
          <a:lstStyle/>
          <a:p>
            <a:pPr algn="ctr">
              <a:defRPr sz="2000">
                <a:solidFill>
                  <a:srgbClr val="FFFFFF"/>
                </a:solidFill>
                <a:latin typeface="Calibri"/>
                <a:ea typeface="Calibri"/>
                <a:cs typeface="Calibri"/>
                <a:sym typeface="Calibri"/>
              </a:defRPr>
            </a:pPr>
            <a:endParaRPr lang="en-US" sz="1600" b="0" dirty="0">
              <a:latin typeface="Century Gothic" panose="020B0502020202020204" pitchFamily="34" charset="0"/>
            </a:endParaRPr>
          </a:p>
        </p:txBody>
      </p:sp>
      <p:sp>
        <p:nvSpPr>
          <p:cNvPr id="6" name="Title 5">
            <a:extLst>
              <a:ext uri="{FF2B5EF4-FFF2-40B4-BE49-F238E27FC236}">
                <a16:creationId xmlns:a16="http://schemas.microsoft.com/office/drawing/2014/main" id="{08600A1E-44E3-9F05-14F5-62367D5D33DD}"/>
              </a:ext>
            </a:extLst>
          </p:cNvPr>
          <p:cNvSpPr>
            <a:spLocks noGrp="1"/>
          </p:cNvSpPr>
          <p:nvPr>
            <p:ph type="title"/>
          </p:nvPr>
        </p:nvSpPr>
        <p:spPr>
          <a:xfrm>
            <a:off x="471374" y="241087"/>
            <a:ext cx="11003693" cy="912683"/>
          </a:xfrm>
        </p:spPr>
        <p:txBody>
          <a:bodyPr>
            <a:noAutofit/>
          </a:bodyPr>
          <a:lstStyle/>
          <a:p>
            <a:r>
              <a:rPr lang="en-US" sz="2000" b="1" dirty="0">
                <a:latin typeface="Century Gothic" panose="020B0502020202020204" pitchFamily="34" charset="0"/>
              </a:rPr>
              <a:t>Aquablation Therapy is a Game-changing Robotic-assisted Procedure That Removes Prostate Tissue Using the Power of Water</a:t>
            </a:r>
            <a:endParaRPr lang="en-US" sz="2000" b="1" dirty="0">
              <a:solidFill>
                <a:schemeClr val="accent2"/>
              </a:solidFill>
            </a:endParaRPr>
          </a:p>
        </p:txBody>
      </p:sp>
      <p:pic>
        <p:nvPicPr>
          <p:cNvPr id="31" name="Picture 30" descr="A robotic arm with a blue screen&#10;&#10;Description automatically generated">
            <a:extLst>
              <a:ext uri="{FF2B5EF4-FFF2-40B4-BE49-F238E27FC236}">
                <a16:creationId xmlns:a16="http://schemas.microsoft.com/office/drawing/2014/main" id="{D3A8F69B-8960-DB02-61E4-49D343192C6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542549" y="3583987"/>
            <a:ext cx="3649451" cy="2457575"/>
          </a:xfrm>
          <a:prstGeom prst="rect">
            <a:avLst/>
          </a:prstGeom>
        </p:spPr>
      </p:pic>
      <p:grpSp>
        <p:nvGrpSpPr>
          <p:cNvPr id="575" name="Group 574">
            <a:extLst>
              <a:ext uri="{FF2B5EF4-FFF2-40B4-BE49-F238E27FC236}">
                <a16:creationId xmlns:a16="http://schemas.microsoft.com/office/drawing/2014/main" id="{0557E9D0-023D-CA5C-7ED4-4CF9B119672A}"/>
              </a:ext>
            </a:extLst>
          </p:cNvPr>
          <p:cNvGrpSpPr/>
          <p:nvPr/>
        </p:nvGrpSpPr>
        <p:grpSpPr>
          <a:xfrm>
            <a:off x="503433" y="5080399"/>
            <a:ext cx="5978733" cy="916476"/>
            <a:chOff x="341383" y="5080399"/>
            <a:chExt cx="5978733" cy="916476"/>
          </a:xfrm>
        </p:grpSpPr>
        <p:grpSp>
          <p:nvGrpSpPr>
            <p:cNvPr id="553" name="Group 552">
              <a:extLst>
                <a:ext uri="{FF2B5EF4-FFF2-40B4-BE49-F238E27FC236}">
                  <a16:creationId xmlns:a16="http://schemas.microsoft.com/office/drawing/2014/main" id="{5D078CD0-08CB-1D53-661D-087C4E9D8E12}"/>
                </a:ext>
              </a:extLst>
            </p:cNvPr>
            <p:cNvGrpSpPr/>
            <p:nvPr/>
          </p:nvGrpSpPr>
          <p:grpSpPr>
            <a:xfrm>
              <a:off x="1237710" y="5080399"/>
              <a:ext cx="5082406" cy="916476"/>
              <a:chOff x="1237710" y="5080399"/>
              <a:chExt cx="5082406" cy="916476"/>
            </a:xfrm>
          </p:grpSpPr>
          <p:sp>
            <p:nvSpPr>
              <p:cNvPr id="41" name="TextBox 40">
                <a:extLst>
                  <a:ext uri="{FF2B5EF4-FFF2-40B4-BE49-F238E27FC236}">
                    <a16:creationId xmlns:a16="http://schemas.microsoft.com/office/drawing/2014/main" id="{949739EE-22C3-62FF-A8FD-696700AA18CA}"/>
                  </a:ext>
                </a:extLst>
              </p:cNvPr>
              <p:cNvSpPr txBox="1"/>
              <p:nvPr/>
            </p:nvSpPr>
            <p:spPr>
              <a:xfrm>
                <a:off x="1237710" y="5473655"/>
                <a:ext cx="5082406" cy="523220"/>
              </a:xfrm>
              <a:prstGeom prst="rect">
                <a:avLst/>
              </a:prstGeom>
              <a:noFill/>
            </p:spPr>
            <p:txBody>
              <a:bodyPr wrap="square" rtlCol="0">
                <a:spAutoFit/>
              </a:bodyPr>
              <a:lstStyle/>
              <a:p>
                <a:pPr lvl="0">
                  <a:defRPr/>
                </a:pPr>
                <a:r>
                  <a:rPr lang="en-US" sz="1400" b="0" kern="0" dirty="0">
                    <a:latin typeface="Century Gothic" panose="020B0502020202020204" pitchFamily="34" charset="0"/>
                    <a:ea typeface="Source Sans Pro Light" panose="020B0403030403020204" pitchFamily="34" charset="0"/>
                  </a:rPr>
                  <a:t>Heat-free waterjet precisely removes prostate tissue and minimizes thermal damage to surrounding tissue</a:t>
                </a:r>
              </a:p>
            </p:txBody>
          </p:sp>
          <p:sp>
            <p:nvSpPr>
              <p:cNvPr id="42" name="TextBox 41">
                <a:extLst>
                  <a:ext uri="{FF2B5EF4-FFF2-40B4-BE49-F238E27FC236}">
                    <a16:creationId xmlns:a16="http://schemas.microsoft.com/office/drawing/2014/main" id="{F488AACC-0882-D5F9-2E41-72094BEEB5B0}"/>
                  </a:ext>
                </a:extLst>
              </p:cNvPr>
              <p:cNvSpPr txBox="1"/>
              <p:nvPr/>
            </p:nvSpPr>
            <p:spPr>
              <a:xfrm>
                <a:off x="1237710" y="5080399"/>
                <a:ext cx="5082404" cy="36933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kern="0" cap="all" spc="200" dirty="0">
                    <a:solidFill>
                      <a:schemeClr val="accent5"/>
                    </a:solidFill>
                    <a:latin typeface="Century Gothic" panose="020B0502020202020204" pitchFamily="34" charset="0"/>
                    <a:ea typeface="Source Sans Pro" panose="020B0503030403020204" pitchFamily="34" charset="0"/>
                  </a:rPr>
                  <a:t>Heat-Free Waterjet Resection</a:t>
                </a:r>
              </a:p>
            </p:txBody>
          </p:sp>
        </p:grpSp>
        <p:grpSp>
          <p:nvGrpSpPr>
            <p:cNvPr id="37" name="Group 36">
              <a:extLst>
                <a:ext uri="{FF2B5EF4-FFF2-40B4-BE49-F238E27FC236}">
                  <a16:creationId xmlns:a16="http://schemas.microsoft.com/office/drawing/2014/main" id="{9E2731EB-711C-69E2-4557-81AF32F67AC2}"/>
                </a:ext>
              </a:extLst>
            </p:cNvPr>
            <p:cNvGrpSpPr/>
            <p:nvPr/>
          </p:nvGrpSpPr>
          <p:grpSpPr>
            <a:xfrm>
              <a:off x="341383" y="5172877"/>
              <a:ext cx="731520" cy="731520"/>
              <a:chOff x="5815046" y="5257060"/>
              <a:chExt cx="731520" cy="731520"/>
            </a:xfrm>
          </p:grpSpPr>
          <p:pic>
            <p:nvPicPr>
              <p:cNvPr id="38" name="Picture 37">
                <a:extLst>
                  <a:ext uri="{FF2B5EF4-FFF2-40B4-BE49-F238E27FC236}">
                    <a16:creationId xmlns:a16="http://schemas.microsoft.com/office/drawing/2014/main" id="{A04AD182-CDDD-4647-F11D-C6937A69F8D8}"/>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870200" y="5485660"/>
                <a:ext cx="667512" cy="274320"/>
              </a:xfrm>
              <a:prstGeom prst="rect">
                <a:avLst/>
              </a:prstGeom>
            </p:spPr>
          </p:pic>
          <p:sp>
            <p:nvSpPr>
              <p:cNvPr id="39" name="Oval 38">
                <a:extLst>
                  <a:ext uri="{FF2B5EF4-FFF2-40B4-BE49-F238E27FC236}">
                    <a16:creationId xmlns:a16="http://schemas.microsoft.com/office/drawing/2014/main" id="{7CA27F20-4C1D-33FF-589A-1B99AFDC115B}"/>
                  </a:ext>
                </a:extLst>
              </p:cNvPr>
              <p:cNvSpPr/>
              <p:nvPr/>
            </p:nvSpPr>
            <p:spPr>
              <a:xfrm>
                <a:off x="5815046" y="5257060"/>
                <a:ext cx="731520" cy="731520"/>
              </a:xfrm>
              <a:prstGeom prst="ellipse">
                <a:avLst/>
              </a:prstGeom>
              <a:noFill/>
              <a:ln w="28575" cap="flat" cmpd="sng" algn="ctr">
                <a:solidFill>
                  <a:schemeClr val="accent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563" name="Group 562">
            <a:extLst>
              <a:ext uri="{FF2B5EF4-FFF2-40B4-BE49-F238E27FC236}">
                <a16:creationId xmlns:a16="http://schemas.microsoft.com/office/drawing/2014/main" id="{3C05909E-8DFE-C2FB-8621-7227BBA7FF2B}"/>
              </a:ext>
            </a:extLst>
          </p:cNvPr>
          <p:cNvGrpSpPr/>
          <p:nvPr/>
        </p:nvGrpSpPr>
        <p:grpSpPr>
          <a:xfrm>
            <a:off x="503433" y="3940390"/>
            <a:ext cx="6074048" cy="892097"/>
            <a:chOff x="341383" y="3940390"/>
            <a:chExt cx="6074048" cy="892097"/>
          </a:xfrm>
        </p:grpSpPr>
        <p:grpSp>
          <p:nvGrpSpPr>
            <p:cNvPr id="552" name="Group 551">
              <a:extLst>
                <a:ext uri="{FF2B5EF4-FFF2-40B4-BE49-F238E27FC236}">
                  <a16:creationId xmlns:a16="http://schemas.microsoft.com/office/drawing/2014/main" id="{1FBD6512-E227-3944-6735-94BA1DD60403}"/>
                </a:ext>
              </a:extLst>
            </p:cNvPr>
            <p:cNvGrpSpPr/>
            <p:nvPr/>
          </p:nvGrpSpPr>
          <p:grpSpPr>
            <a:xfrm>
              <a:off x="1237710" y="3940390"/>
              <a:ext cx="5177721" cy="892097"/>
              <a:chOff x="1237710" y="3940390"/>
              <a:chExt cx="5177721" cy="892097"/>
            </a:xfrm>
          </p:grpSpPr>
          <p:sp>
            <p:nvSpPr>
              <p:cNvPr id="513" name="TextBox 512">
                <a:extLst>
                  <a:ext uri="{FF2B5EF4-FFF2-40B4-BE49-F238E27FC236}">
                    <a16:creationId xmlns:a16="http://schemas.microsoft.com/office/drawing/2014/main" id="{0B0E27EE-8D28-B2A5-19A2-B9916C526A3B}"/>
                  </a:ext>
                </a:extLst>
              </p:cNvPr>
              <p:cNvSpPr txBox="1"/>
              <p:nvPr/>
            </p:nvSpPr>
            <p:spPr>
              <a:xfrm>
                <a:off x="1237710" y="4309267"/>
                <a:ext cx="5177721" cy="523220"/>
              </a:xfrm>
              <a:prstGeom prst="rect">
                <a:avLst/>
              </a:prstGeom>
              <a:noFill/>
            </p:spPr>
            <p:txBody>
              <a:bodyPr wrap="square" rtlCol="0">
                <a:spAutoFit/>
              </a:bodyPr>
              <a:lstStyle/>
              <a:p>
                <a:pPr lvl="0">
                  <a:defRPr/>
                </a:pPr>
                <a:r>
                  <a:rPr lang="en-US" sz="1400" b="0" kern="0" dirty="0">
                    <a:latin typeface="Century Gothic" panose="020B0502020202020204" pitchFamily="34" charset="0"/>
                    <a:ea typeface="Source Sans Pro Light" panose="020B0403030403020204" pitchFamily="34" charset="0"/>
                  </a:rPr>
                  <a:t>Robotic-assisted execution of the waterjet along the treatment plan results in precise tissue resection</a:t>
                </a:r>
              </a:p>
            </p:txBody>
          </p:sp>
          <p:sp>
            <p:nvSpPr>
              <p:cNvPr id="514" name="TextBox 513">
                <a:extLst>
                  <a:ext uri="{FF2B5EF4-FFF2-40B4-BE49-F238E27FC236}">
                    <a16:creationId xmlns:a16="http://schemas.microsoft.com/office/drawing/2014/main" id="{B16A0D7B-1D5C-18ED-4D58-CF5BF4EE810F}"/>
                  </a:ext>
                </a:extLst>
              </p:cNvPr>
              <p:cNvSpPr txBox="1"/>
              <p:nvPr/>
            </p:nvSpPr>
            <p:spPr>
              <a:xfrm>
                <a:off x="1237710" y="3940390"/>
                <a:ext cx="5082404"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kern="0" cap="all" spc="200" dirty="0">
                    <a:solidFill>
                      <a:schemeClr val="accent1"/>
                    </a:solidFill>
                    <a:latin typeface="Century Gothic" panose="020B0502020202020204" pitchFamily="34" charset="0"/>
                    <a:ea typeface="Source Sans Pro" panose="020B0503030403020204" pitchFamily="34" charset="0"/>
                  </a:rPr>
                  <a:t>Robotic-ASSISTED Execution</a:t>
                </a:r>
              </a:p>
            </p:txBody>
          </p:sp>
        </p:grpSp>
        <p:grpSp>
          <p:nvGrpSpPr>
            <p:cNvPr id="45" name="Group 44">
              <a:extLst>
                <a:ext uri="{FF2B5EF4-FFF2-40B4-BE49-F238E27FC236}">
                  <a16:creationId xmlns:a16="http://schemas.microsoft.com/office/drawing/2014/main" id="{F11AAD8A-49C7-D6B9-0115-F5AB8E30F78B}"/>
                </a:ext>
              </a:extLst>
            </p:cNvPr>
            <p:cNvGrpSpPr/>
            <p:nvPr/>
          </p:nvGrpSpPr>
          <p:grpSpPr>
            <a:xfrm>
              <a:off x="341383" y="4020678"/>
              <a:ext cx="731520" cy="731520"/>
              <a:chOff x="5838196" y="3916646"/>
              <a:chExt cx="731520" cy="731520"/>
            </a:xfrm>
          </p:grpSpPr>
          <p:sp>
            <p:nvSpPr>
              <p:cNvPr id="46" name="Oval 45">
                <a:extLst>
                  <a:ext uri="{FF2B5EF4-FFF2-40B4-BE49-F238E27FC236}">
                    <a16:creationId xmlns:a16="http://schemas.microsoft.com/office/drawing/2014/main" id="{63B62E12-E68C-CA4F-6819-EE27AC3346B0}"/>
                  </a:ext>
                </a:extLst>
              </p:cNvPr>
              <p:cNvSpPr/>
              <p:nvPr/>
            </p:nvSpPr>
            <p:spPr>
              <a:xfrm>
                <a:off x="5838196" y="3916646"/>
                <a:ext cx="731520" cy="731520"/>
              </a:xfrm>
              <a:prstGeom prst="ellipse">
                <a:avLst/>
              </a:prstGeom>
              <a:noFill/>
              <a:ln w="28575"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47" name="Group 46">
                <a:extLst>
                  <a:ext uri="{FF2B5EF4-FFF2-40B4-BE49-F238E27FC236}">
                    <a16:creationId xmlns:a16="http://schemas.microsoft.com/office/drawing/2014/main" id="{DF317D85-CB89-8BA8-4649-75C6E4468FC8}"/>
                  </a:ext>
                </a:extLst>
              </p:cNvPr>
              <p:cNvGrpSpPr/>
              <p:nvPr/>
            </p:nvGrpSpPr>
            <p:grpSpPr>
              <a:xfrm>
                <a:off x="5947788" y="4041795"/>
                <a:ext cx="512337" cy="512337"/>
                <a:chOff x="5947787" y="4028652"/>
                <a:chExt cx="512337" cy="512337"/>
              </a:xfrm>
            </p:grpSpPr>
            <p:sp>
              <p:nvSpPr>
                <p:cNvPr id="48" name="Oval 47">
                  <a:extLst>
                    <a:ext uri="{FF2B5EF4-FFF2-40B4-BE49-F238E27FC236}">
                      <a16:creationId xmlns:a16="http://schemas.microsoft.com/office/drawing/2014/main" id="{3CF8016C-4A7D-513E-E2D0-7A9980626BDB}"/>
                    </a:ext>
                  </a:extLst>
                </p:cNvPr>
                <p:cNvSpPr/>
                <p:nvPr/>
              </p:nvSpPr>
              <p:spPr>
                <a:xfrm>
                  <a:off x="6130803" y="4211668"/>
                  <a:ext cx="146304" cy="146304"/>
                </a:xfrm>
                <a:prstGeom prst="ellipse">
                  <a:avLst/>
                </a:prstGeom>
                <a:noFill/>
                <a:ln w="19050"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id="{F7DC68F1-E4AF-9953-E9B7-E6E37270AF62}"/>
                    </a:ext>
                  </a:extLst>
                </p:cNvPr>
                <p:cNvSpPr/>
                <p:nvPr/>
              </p:nvSpPr>
              <p:spPr>
                <a:xfrm>
                  <a:off x="6174745" y="4255610"/>
                  <a:ext cx="58420" cy="58420"/>
                </a:xfrm>
                <a:prstGeom prst="ellipse">
                  <a:avLst/>
                </a:prstGeom>
                <a:solidFill>
                  <a:schemeClr val="accent1"/>
                </a:solidFill>
                <a:ln w="12700"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50" name="Group 49">
                  <a:extLst>
                    <a:ext uri="{FF2B5EF4-FFF2-40B4-BE49-F238E27FC236}">
                      <a16:creationId xmlns:a16="http://schemas.microsoft.com/office/drawing/2014/main" id="{3B5D1DD1-1515-0647-986E-6730E174BD52}"/>
                    </a:ext>
                  </a:extLst>
                </p:cNvPr>
                <p:cNvGrpSpPr/>
                <p:nvPr/>
              </p:nvGrpSpPr>
              <p:grpSpPr>
                <a:xfrm>
                  <a:off x="6069525" y="4143566"/>
                  <a:ext cx="268860" cy="282509"/>
                  <a:chOff x="6073359" y="4145280"/>
                  <a:chExt cx="268860" cy="282509"/>
                </a:xfrm>
              </p:grpSpPr>
              <p:grpSp>
                <p:nvGrpSpPr>
                  <p:cNvPr id="58" name="Group 57">
                    <a:extLst>
                      <a:ext uri="{FF2B5EF4-FFF2-40B4-BE49-F238E27FC236}">
                        <a16:creationId xmlns:a16="http://schemas.microsoft.com/office/drawing/2014/main" id="{7A402B44-1479-B931-F709-423F13CA1AF3}"/>
                      </a:ext>
                    </a:extLst>
                  </p:cNvPr>
                  <p:cNvGrpSpPr/>
                  <p:nvPr/>
                </p:nvGrpSpPr>
                <p:grpSpPr>
                  <a:xfrm>
                    <a:off x="6073359" y="4145280"/>
                    <a:ext cx="268860" cy="91440"/>
                    <a:chOff x="6073359" y="4145280"/>
                    <a:chExt cx="268860" cy="91440"/>
                  </a:xfrm>
                </p:grpSpPr>
                <p:sp>
                  <p:nvSpPr>
                    <p:cNvPr id="62" name="Rectangle 8">
                      <a:extLst>
                        <a:ext uri="{FF2B5EF4-FFF2-40B4-BE49-F238E27FC236}">
                          <a16:creationId xmlns:a16="http://schemas.microsoft.com/office/drawing/2014/main" id="{2CE85E75-F46E-002A-5F10-C550DDD0D3E4}"/>
                        </a:ext>
                      </a:extLst>
                    </p:cNvPr>
                    <p:cNvSpPr/>
                    <p:nvPr/>
                  </p:nvSpPr>
                  <p:spPr>
                    <a:xfrm>
                      <a:off x="6073359" y="4145280"/>
                      <a:ext cx="91440" cy="91440"/>
                    </a:xfrm>
                    <a:custGeom>
                      <a:avLst/>
                      <a:gdLst>
                        <a:gd name="connsiteX0" fmla="*/ 0 w 91440"/>
                        <a:gd name="connsiteY0" fmla="*/ 0 h 91440"/>
                        <a:gd name="connsiteX1" fmla="*/ 91440 w 91440"/>
                        <a:gd name="connsiteY1" fmla="*/ 0 h 91440"/>
                        <a:gd name="connsiteX2" fmla="*/ 91440 w 91440"/>
                        <a:gd name="connsiteY2" fmla="*/ 91440 h 91440"/>
                        <a:gd name="connsiteX3" fmla="*/ 0 w 91440"/>
                        <a:gd name="connsiteY3" fmla="*/ 91440 h 91440"/>
                        <a:gd name="connsiteX4" fmla="*/ 0 w 91440"/>
                        <a:gd name="connsiteY4" fmla="*/ 0 h 91440"/>
                        <a:gd name="connsiteX0" fmla="*/ 91440 w 182880"/>
                        <a:gd name="connsiteY0" fmla="*/ 91440 h 182880"/>
                        <a:gd name="connsiteX1" fmla="*/ 0 w 182880"/>
                        <a:gd name="connsiteY1" fmla="*/ 91440 h 182880"/>
                        <a:gd name="connsiteX2" fmla="*/ 0 w 182880"/>
                        <a:gd name="connsiteY2" fmla="*/ 0 h 182880"/>
                        <a:gd name="connsiteX3" fmla="*/ 91440 w 182880"/>
                        <a:gd name="connsiteY3" fmla="*/ 0 h 182880"/>
                        <a:gd name="connsiteX4" fmla="*/ 182880 w 182880"/>
                        <a:gd name="connsiteY4" fmla="*/ 182880 h 182880"/>
                        <a:gd name="connsiteX0" fmla="*/ 91440 w 91440"/>
                        <a:gd name="connsiteY0" fmla="*/ 91440 h 91440"/>
                        <a:gd name="connsiteX1" fmla="*/ 0 w 91440"/>
                        <a:gd name="connsiteY1" fmla="*/ 91440 h 91440"/>
                        <a:gd name="connsiteX2" fmla="*/ 0 w 91440"/>
                        <a:gd name="connsiteY2" fmla="*/ 0 h 91440"/>
                        <a:gd name="connsiteX3" fmla="*/ 91440 w 91440"/>
                        <a:gd name="connsiteY3" fmla="*/ 0 h 91440"/>
                        <a:gd name="connsiteX0" fmla="*/ 0 w 91440"/>
                        <a:gd name="connsiteY0" fmla="*/ 91440 h 91440"/>
                        <a:gd name="connsiteX1" fmla="*/ 0 w 91440"/>
                        <a:gd name="connsiteY1" fmla="*/ 0 h 91440"/>
                        <a:gd name="connsiteX2" fmla="*/ 91440 w 91440"/>
                        <a:gd name="connsiteY2" fmla="*/ 0 h 91440"/>
                      </a:gdLst>
                      <a:ahLst/>
                      <a:cxnLst>
                        <a:cxn ang="0">
                          <a:pos x="connsiteX0" y="connsiteY0"/>
                        </a:cxn>
                        <a:cxn ang="0">
                          <a:pos x="connsiteX1" y="connsiteY1"/>
                        </a:cxn>
                        <a:cxn ang="0">
                          <a:pos x="connsiteX2" y="connsiteY2"/>
                        </a:cxn>
                      </a:cxnLst>
                      <a:rect l="l" t="t" r="r" b="b"/>
                      <a:pathLst>
                        <a:path w="91440" h="91440">
                          <a:moveTo>
                            <a:pt x="0" y="91440"/>
                          </a:moveTo>
                          <a:lnTo>
                            <a:pt x="0" y="0"/>
                          </a:lnTo>
                          <a:lnTo>
                            <a:pt x="91440" y="0"/>
                          </a:lnTo>
                        </a:path>
                      </a:pathLst>
                    </a:custGeom>
                    <a:noFill/>
                    <a:ln w="19050"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3" name="Rectangle 8">
                      <a:extLst>
                        <a:ext uri="{FF2B5EF4-FFF2-40B4-BE49-F238E27FC236}">
                          <a16:creationId xmlns:a16="http://schemas.microsoft.com/office/drawing/2014/main" id="{55ED5466-E254-C1DC-1A6A-E7DA28BED7EE}"/>
                        </a:ext>
                      </a:extLst>
                    </p:cNvPr>
                    <p:cNvSpPr/>
                    <p:nvPr/>
                  </p:nvSpPr>
                  <p:spPr>
                    <a:xfrm flipH="1">
                      <a:off x="6250779" y="4145280"/>
                      <a:ext cx="91440" cy="91440"/>
                    </a:xfrm>
                    <a:custGeom>
                      <a:avLst/>
                      <a:gdLst>
                        <a:gd name="connsiteX0" fmla="*/ 0 w 91440"/>
                        <a:gd name="connsiteY0" fmla="*/ 0 h 91440"/>
                        <a:gd name="connsiteX1" fmla="*/ 91440 w 91440"/>
                        <a:gd name="connsiteY1" fmla="*/ 0 h 91440"/>
                        <a:gd name="connsiteX2" fmla="*/ 91440 w 91440"/>
                        <a:gd name="connsiteY2" fmla="*/ 91440 h 91440"/>
                        <a:gd name="connsiteX3" fmla="*/ 0 w 91440"/>
                        <a:gd name="connsiteY3" fmla="*/ 91440 h 91440"/>
                        <a:gd name="connsiteX4" fmla="*/ 0 w 91440"/>
                        <a:gd name="connsiteY4" fmla="*/ 0 h 91440"/>
                        <a:gd name="connsiteX0" fmla="*/ 91440 w 182880"/>
                        <a:gd name="connsiteY0" fmla="*/ 91440 h 182880"/>
                        <a:gd name="connsiteX1" fmla="*/ 0 w 182880"/>
                        <a:gd name="connsiteY1" fmla="*/ 91440 h 182880"/>
                        <a:gd name="connsiteX2" fmla="*/ 0 w 182880"/>
                        <a:gd name="connsiteY2" fmla="*/ 0 h 182880"/>
                        <a:gd name="connsiteX3" fmla="*/ 91440 w 182880"/>
                        <a:gd name="connsiteY3" fmla="*/ 0 h 182880"/>
                        <a:gd name="connsiteX4" fmla="*/ 182880 w 182880"/>
                        <a:gd name="connsiteY4" fmla="*/ 182880 h 182880"/>
                        <a:gd name="connsiteX0" fmla="*/ 91440 w 91440"/>
                        <a:gd name="connsiteY0" fmla="*/ 91440 h 91440"/>
                        <a:gd name="connsiteX1" fmla="*/ 0 w 91440"/>
                        <a:gd name="connsiteY1" fmla="*/ 91440 h 91440"/>
                        <a:gd name="connsiteX2" fmla="*/ 0 w 91440"/>
                        <a:gd name="connsiteY2" fmla="*/ 0 h 91440"/>
                        <a:gd name="connsiteX3" fmla="*/ 91440 w 91440"/>
                        <a:gd name="connsiteY3" fmla="*/ 0 h 91440"/>
                        <a:gd name="connsiteX0" fmla="*/ 0 w 91440"/>
                        <a:gd name="connsiteY0" fmla="*/ 91440 h 91440"/>
                        <a:gd name="connsiteX1" fmla="*/ 0 w 91440"/>
                        <a:gd name="connsiteY1" fmla="*/ 0 h 91440"/>
                        <a:gd name="connsiteX2" fmla="*/ 91440 w 91440"/>
                        <a:gd name="connsiteY2" fmla="*/ 0 h 91440"/>
                      </a:gdLst>
                      <a:ahLst/>
                      <a:cxnLst>
                        <a:cxn ang="0">
                          <a:pos x="connsiteX0" y="connsiteY0"/>
                        </a:cxn>
                        <a:cxn ang="0">
                          <a:pos x="connsiteX1" y="connsiteY1"/>
                        </a:cxn>
                        <a:cxn ang="0">
                          <a:pos x="connsiteX2" y="connsiteY2"/>
                        </a:cxn>
                      </a:cxnLst>
                      <a:rect l="l" t="t" r="r" b="b"/>
                      <a:pathLst>
                        <a:path w="91440" h="91440">
                          <a:moveTo>
                            <a:pt x="0" y="91440"/>
                          </a:moveTo>
                          <a:lnTo>
                            <a:pt x="0" y="0"/>
                          </a:lnTo>
                          <a:lnTo>
                            <a:pt x="91440" y="0"/>
                          </a:lnTo>
                        </a:path>
                      </a:pathLst>
                    </a:custGeom>
                    <a:noFill/>
                    <a:ln w="19050"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9" name="Group 58">
                    <a:extLst>
                      <a:ext uri="{FF2B5EF4-FFF2-40B4-BE49-F238E27FC236}">
                        <a16:creationId xmlns:a16="http://schemas.microsoft.com/office/drawing/2014/main" id="{B9531B42-E3DF-E3AD-1AE1-690C5C357B2A}"/>
                      </a:ext>
                    </a:extLst>
                  </p:cNvPr>
                  <p:cNvGrpSpPr/>
                  <p:nvPr/>
                </p:nvGrpSpPr>
                <p:grpSpPr>
                  <a:xfrm flipV="1">
                    <a:off x="6073359" y="4336349"/>
                    <a:ext cx="268860" cy="91440"/>
                    <a:chOff x="6073359" y="4145280"/>
                    <a:chExt cx="268860" cy="91440"/>
                  </a:xfrm>
                </p:grpSpPr>
                <p:sp>
                  <p:nvSpPr>
                    <p:cNvPr id="60" name="Rectangle 8">
                      <a:extLst>
                        <a:ext uri="{FF2B5EF4-FFF2-40B4-BE49-F238E27FC236}">
                          <a16:creationId xmlns:a16="http://schemas.microsoft.com/office/drawing/2014/main" id="{2D6B24C1-3E89-E855-6532-27C9A759B7FF}"/>
                        </a:ext>
                      </a:extLst>
                    </p:cNvPr>
                    <p:cNvSpPr/>
                    <p:nvPr/>
                  </p:nvSpPr>
                  <p:spPr>
                    <a:xfrm>
                      <a:off x="6073359" y="4145280"/>
                      <a:ext cx="91440" cy="91440"/>
                    </a:xfrm>
                    <a:custGeom>
                      <a:avLst/>
                      <a:gdLst>
                        <a:gd name="connsiteX0" fmla="*/ 0 w 91440"/>
                        <a:gd name="connsiteY0" fmla="*/ 0 h 91440"/>
                        <a:gd name="connsiteX1" fmla="*/ 91440 w 91440"/>
                        <a:gd name="connsiteY1" fmla="*/ 0 h 91440"/>
                        <a:gd name="connsiteX2" fmla="*/ 91440 w 91440"/>
                        <a:gd name="connsiteY2" fmla="*/ 91440 h 91440"/>
                        <a:gd name="connsiteX3" fmla="*/ 0 w 91440"/>
                        <a:gd name="connsiteY3" fmla="*/ 91440 h 91440"/>
                        <a:gd name="connsiteX4" fmla="*/ 0 w 91440"/>
                        <a:gd name="connsiteY4" fmla="*/ 0 h 91440"/>
                        <a:gd name="connsiteX0" fmla="*/ 91440 w 182880"/>
                        <a:gd name="connsiteY0" fmla="*/ 91440 h 182880"/>
                        <a:gd name="connsiteX1" fmla="*/ 0 w 182880"/>
                        <a:gd name="connsiteY1" fmla="*/ 91440 h 182880"/>
                        <a:gd name="connsiteX2" fmla="*/ 0 w 182880"/>
                        <a:gd name="connsiteY2" fmla="*/ 0 h 182880"/>
                        <a:gd name="connsiteX3" fmla="*/ 91440 w 182880"/>
                        <a:gd name="connsiteY3" fmla="*/ 0 h 182880"/>
                        <a:gd name="connsiteX4" fmla="*/ 182880 w 182880"/>
                        <a:gd name="connsiteY4" fmla="*/ 182880 h 182880"/>
                        <a:gd name="connsiteX0" fmla="*/ 91440 w 91440"/>
                        <a:gd name="connsiteY0" fmla="*/ 91440 h 91440"/>
                        <a:gd name="connsiteX1" fmla="*/ 0 w 91440"/>
                        <a:gd name="connsiteY1" fmla="*/ 91440 h 91440"/>
                        <a:gd name="connsiteX2" fmla="*/ 0 w 91440"/>
                        <a:gd name="connsiteY2" fmla="*/ 0 h 91440"/>
                        <a:gd name="connsiteX3" fmla="*/ 91440 w 91440"/>
                        <a:gd name="connsiteY3" fmla="*/ 0 h 91440"/>
                        <a:gd name="connsiteX0" fmla="*/ 0 w 91440"/>
                        <a:gd name="connsiteY0" fmla="*/ 91440 h 91440"/>
                        <a:gd name="connsiteX1" fmla="*/ 0 w 91440"/>
                        <a:gd name="connsiteY1" fmla="*/ 0 h 91440"/>
                        <a:gd name="connsiteX2" fmla="*/ 91440 w 91440"/>
                        <a:gd name="connsiteY2" fmla="*/ 0 h 91440"/>
                      </a:gdLst>
                      <a:ahLst/>
                      <a:cxnLst>
                        <a:cxn ang="0">
                          <a:pos x="connsiteX0" y="connsiteY0"/>
                        </a:cxn>
                        <a:cxn ang="0">
                          <a:pos x="connsiteX1" y="connsiteY1"/>
                        </a:cxn>
                        <a:cxn ang="0">
                          <a:pos x="connsiteX2" y="connsiteY2"/>
                        </a:cxn>
                      </a:cxnLst>
                      <a:rect l="l" t="t" r="r" b="b"/>
                      <a:pathLst>
                        <a:path w="91440" h="91440">
                          <a:moveTo>
                            <a:pt x="0" y="91440"/>
                          </a:moveTo>
                          <a:lnTo>
                            <a:pt x="0" y="0"/>
                          </a:lnTo>
                          <a:lnTo>
                            <a:pt x="91440" y="0"/>
                          </a:lnTo>
                        </a:path>
                      </a:pathLst>
                    </a:custGeom>
                    <a:noFill/>
                    <a:ln w="19050"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1" name="Rectangle 8">
                      <a:extLst>
                        <a:ext uri="{FF2B5EF4-FFF2-40B4-BE49-F238E27FC236}">
                          <a16:creationId xmlns:a16="http://schemas.microsoft.com/office/drawing/2014/main" id="{2BDE08A5-73C0-606A-D7A4-8638267A00A9}"/>
                        </a:ext>
                      </a:extLst>
                    </p:cNvPr>
                    <p:cNvSpPr/>
                    <p:nvPr/>
                  </p:nvSpPr>
                  <p:spPr>
                    <a:xfrm flipH="1">
                      <a:off x="6250779" y="4145280"/>
                      <a:ext cx="91440" cy="91440"/>
                    </a:xfrm>
                    <a:custGeom>
                      <a:avLst/>
                      <a:gdLst>
                        <a:gd name="connsiteX0" fmla="*/ 0 w 91440"/>
                        <a:gd name="connsiteY0" fmla="*/ 0 h 91440"/>
                        <a:gd name="connsiteX1" fmla="*/ 91440 w 91440"/>
                        <a:gd name="connsiteY1" fmla="*/ 0 h 91440"/>
                        <a:gd name="connsiteX2" fmla="*/ 91440 w 91440"/>
                        <a:gd name="connsiteY2" fmla="*/ 91440 h 91440"/>
                        <a:gd name="connsiteX3" fmla="*/ 0 w 91440"/>
                        <a:gd name="connsiteY3" fmla="*/ 91440 h 91440"/>
                        <a:gd name="connsiteX4" fmla="*/ 0 w 91440"/>
                        <a:gd name="connsiteY4" fmla="*/ 0 h 91440"/>
                        <a:gd name="connsiteX0" fmla="*/ 91440 w 182880"/>
                        <a:gd name="connsiteY0" fmla="*/ 91440 h 182880"/>
                        <a:gd name="connsiteX1" fmla="*/ 0 w 182880"/>
                        <a:gd name="connsiteY1" fmla="*/ 91440 h 182880"/>
                        <a:gd name="connsiteX2" fmla="*/ 0 w 182880"/>
                        <a:gd name="connsiteY2" fmla="*/ 0 h 182880"/>
                        <a:gd name="connsiteX3" fmla="*/ 91440 w 182880"/>
                        <a:gd name="connsiteY3" fmla="*/ 0 h 182880"/>
                        <a:gd name="connsiteX4" fmla="*/ 182880 w 182880"/>
                        <a:gd name="connsiteY4" fmla="*/ 182880 h 182880"/>
                        <a:gd name="connsiteX0" fmla="*/ 91440 w 91440"/>
                        <a:gd name="connsiteY0" fmla="*/ 91440 h 91440"/>
                        <a:gd name="connsiteX1" fmla="*/ 0 w 91440"/>
                        <a:gd name="connsiteY1" fmla="*/ 91440 h 91440"/>
                        <a:gd name="connsiteX2" fmla="*/ 0 w 91440"/>
                        <a:gd name="connsiteY2" fmla="*/ 0 h 91440"/>
                        <a:gd name="connsiteX3" fmla="*/ 91440 w 91440"/>
                        <a:gd name="connsiteY3" fmla="*/ 0 h 91440"/>
                        <a:gd name="connsiteX0" fmla="*/ 0 w 91440"/>
                        <a:gd name="connsiteY0" fmla="*/ 91440 h 91440"/>
                        <a:gd name="connsiteX1" fmla="*/ 0 w 91440"/>
                        <a:gd name="connsiteY1" fmla="*/ 0 h 91440"/>
                        <a:gd name="connsiteX2" fmla="*/ 91440 w 91440"/>
                        <a:gd name="connsiteY2" fmla="*/ 0 h 91440"/>
                      </a:gdLst>
                      <a:ahLst/>
                      <a:cxnLst>
                        <a:cxn ang="0">
                          <a:pos x="connsiteX0" y="connsiteY0"/>
                        </a:cxn>
                        <a:cxn ang="0">
                          <a:pos x="connsiteX1" y="connsiteY1"/>
                        </a:cxn>
                        <a:cxn ang="0">
                          <a:pos x="connsiteX2" y="connsiteY2"/>
                        </a:cxn>
                      </a:cxnLst>
                      <a:rect l="l" t="t" r="r" b="b"/>
                      <a:pathLst>
                        <a:path w="91440" h="91440">
                          <a:moveTo>
                            <a:pt x="0" y="91440"/>
                          </a:moveTo>
                          <a:lnTo>
                            <a:pt x="0" y="0"/>
                          </a:lnTo>
                          <a:lnTo>
                            <a:pt x="91440" y="0"/>
                          </a:lnTo>
                        </a:path>
                      </a:pathLst>
                    </a:custGeom>
                    <a:noFill/>
                    <a:ln w="19050"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51" name="Group 50">
                  <a:extLst>
                    <a:ext uri="{FF2B5EF4-FFF2-40B4-BE49-F238E27FC236}">
                      <a16:creationId xmlns:a16="http://schemas.microsoft.com/office/drawing/2014/main" id="{4044BE56-CCDA-ED9E-4857-984383B49E18}"/>
                    </a:ext>
                  </a:extLst>
                </p:cNvPr>
                <p:cNvGrpSpPr/>
                <p:nvPr/>
              </p:nvGrpSpPr>
              <p:grpSpPr>
                <a:xfrm>
                  <a:off x="5947787" y="4028652"/>
                  <a:ext cx="512337" cy="512337"/>
                  <a:chOff x="5947787" y="4028652"/>
                  <a:chExt cx="512337" cy="512337"/>
                </a:xfrm>
              </p:grpSpPr>
              <p:grpSp>
                <p:nvGrpSpPr>
                  <p:cNvPr id="52" name="Group 51">
                    <a:extLst>
                      <a:ext uri="{FF2B5EF4-FFF2-40B4-BE49-F238E27FC236}">
                        <a16:creationId xmlns:a16="http://schemas.microsoft.com/office/drawing/2014/main" id="{F86239DC-5414-E800-CE3D-3F1C9A3789E6}"/>
                      </a:ext>
                    </a:extLst>
                  </p:cNvPr>
                  <p:cNvGrpSpPr/>
                  <p:nvPr/>
                </p:nvGrpSpPr>
                <p:grpSpPr>
                  <a:xfrm>
                    <a:off x="6203956" y="4028652"/>
                    <a:ext cx="0" cy="512337"/>
                    <a:chOff x="6206319" y="4028652"/>
                    <a:chExt cx="0" cy="512337"/>
                  </a:xfrm>
                </p:grpSpPr>
                <p:cxnSp>
                  <p:nvCxnSpPr>
                    <p:cNvPr id="56" name="Straight Connector 55">
                      <a:extLst>
                        <a:ext uri="{FF2B5EF4-FFF2-40B4-BE49-F238E27FC236}">
                          <a16:creationId xmlns:a16="http://schemas.microsoft.com/office/drawing/2014/main" id="{12D94BEC-4731-4A17-1541-0B615E0B498D}"/>
                        </a:ext>
                      </a:extLst>
                    </p:cNvPr>
                    <p:cNvCxnSpPr/>
                    <p:nvPr/>
                  </p:nvCxnSpPr>
                  <p:spPr>
                    <a:xfrm>
                      <a:off x="6206319" y="4028652"/>
                      <a:ext cx="0" cy="109728"/>
                    </a:xfrm>
                    <a:prstGeom prst="line">
                      <a:avLst/>
                    </a:prstGeom>
                    <a:noFill/>
                    <a:ln w="19050" cap="flat" cmpd="sng" algn="ctr">
                      <a:solidFill>
                        <a:schemeClr val="accent1"/>
                      </a:solidFill>
                      <a:prstDash val="solid"/>
                      <a:miter lim="800000"/>
                    </a:ln>
                    <a:effectLst/>
                  </p:spPr>
                </p:cxnSp>
                <p:cxnSp>
                  <p:nvCxnSpPr>
                    <p:cNvPr id="57" name="Straight Connector 56">
                      <a:extLst>
                        <a:ext uri="{FF2B5EF4-FFF2-40B4-BE49-F238E27FC236}">
                          <a16:creationId xmlns:a16="http://schemas.microsoft.com/office/drawing/2014/main" id="{B2A29858-0409-FBA5-750F-369C73EF1257}"/>
                        </a:ext>
                      </a:extLst>
                    </p:cNvPr>
                    <p:cNvCxnSpPr/>
                    <p:nvPr/>
                  </p:nvCxnSpPr>
                  <p:spPr>
                    <a:xfrm>
                      <a:off x="6206319" y="4431261"/>
                      <a:ext cx="0" cy="109728"/>
                    </a:xfrm>
                    <a:prstGeom prst="line">
                      <a:avLst/>
                    </a:prstGeom>
                    <a:noFill/>
                    <a:ln w="19050" cap="flat" cmpd="sng" algn="ctr">
                      <a:solidFill>
                        <a:schemeClr val="accent1"/>
                      </a:solidFill>
                      <a:prstDash val="solid"/>
                      <a:miter lim="800000"/>
                    </a:ln>
                    <a:effectLst/>
                  </p:spPr>
                </p:cxnSp>
              </p:grpSp>
              <p:grpSp>
                <p:nvGrpSpPr>
                  <p:cNvPr id="53" name="Group 52">
                    <a:extLst>
                      <a:ext uri="{FF2B5EF4-FFF2-40B4-BE49-F238E27FC236}">
                        <a16:creationId xmlns:a16="http://schemas.microsoft.com/office/drawing/2014/main" id="{573FBED8-A0D6-68A5-7AAC-0C741C2B977C}"/>
                      </a:ext>
                    </a:extLst>
                  </p:cNvPr>
                  <p:cNvGrpSpPr/>
                  <p:nvPr/>
                </p:nvGrpSpPr>
                <p:grpSpPr>
                  <a:xfrm rot="16200000">
                    <a:off x="6203956" y="4025320"/>
                    <a:ext cx="0" cy="512337"/>
                    <a:chOff x="6206319" y="4028652"/>
                    <a:chExt cx="0" cy="512337"/>
                  </a:xfrm>
                </p:grpSpPr>
                <p:cxnSp>
                  <p:nvCxnSpPr>
                    <p:cNvPr id="54" name="Straight Connector 53">
                      <a:extLst>
                        <a:ext uri="{FF2B5EF4-FFF2-40B4-BE49-F238E27FC236}">
                          <a16:creationId xmlns:a16="http://schemas.microsoft.com/office/drawing/2014/main" id="{2DF0CD4F-CB4F-F0AB-9EB4-2E60CD322AA1}"/>
                        </a:ext>
                      </a:extLst>
                    </p:cNvPr>
                    <p:cNvCxnSpPr/>
                    <p:nvPr/>
                  </p:nvCxnSpPr>
                  <p:spPr>
                    <a:xfrm>
                      <a:off x="6206319" y="4028652"/>
                      <a:ext cx="0" cy="109728"/>
                    </a:xfrm>
                    <a:prstGeom prst="line">
                      <a:avLst/>
                    </a:prstGeom>
                    <a:noFill/>
                    <a:ln w="19050" cap="flat" cmpd="sng" algn="ctr">
                      <a:solidFill>
                        <a:schemeClr val="accent1"/>
                      </a:solidFill>
                      <a:prstDash val="solid"/>
                      <a:miter lim="800000"/>
                    </a:ln>
                    <a:effectLst/>
                  </p:spPr>
                </p:cxnSp>
                <p:cxnSp>
                  <p:nvCxnSpPr>
                    <p:cNvPr id="55" name="Straight Connector 54">
                      <a:extLst>
                        <a:ext uri="{FF2B5EF4-FFF2-40B4-BE49-F238E27FC236}">
                          <a16:creationId xmlns:a16="http://schemas.microsoft.com/office/drawing/2014/main" id="{42A30ABE-18F2-5264-350C-330BE446EA00}"/>
                        </a:ext>
                      </a:extLst>
                    </p:cNvPr>
                    <p:cNvCxnSpPr/>
                    <p:nvPr/>
                  </p:nvCxnSpPr>
                  <p:spPr>
                    <a:xfrm>
                      <a:off x="6206319" y="4431261"/>
                      <a:ext cx="0" cy="109728"/>
                    </a:xfrm>
                    <a:prstGeom prst="line">
                      <a:avLst/>
                    </a:prstGeom>
                    <a:noFill/>
                    <a:ln w="19050" cap="flat" cmpd="sng" algn="ctr">
                      <a:solidFill>
                        <a:schemeClr val="accent1"/>
                      </a:solidFill>
                      <a:prstDash val="solid"/>
                      <a:miter lim="800000"/>
                    </a:ln>
                    <a:effectLst/>
                  </p:spPr>
                </p:cxnSp>
              </p:grpSp>
            </p:grpSp>
          </p:grpSp>
        </p:grpSp>
      </p:grpSp>
      <p:grpSp>
        <p:nvGrpSpPr>
          <p:cNvPr id="554" name="Group 553">
            <a:extLst>
              <a:ext uri="{FF2B5EF4-FFF2-40B4-BE49-F238E27FC236}">
                <a16:creationId xmlns:a16="http://schemas.microsoft.com/office/drawing/2014/main" id="{48D2F5AB-D47E-356A-D4C4-EE67B314D840}"/>
              </a:ext>
            </a:extLst>
          </p:cNvPr>
          <p:cNvGrpSpPr/>
          <p:nvPr/>
        </p:nvGrpSpPr>
        <p:grpSpPr>
          <a:xfrm>
            <a:off x="503433" y="1652439"/>
            <a:ext cx="6074050" cy="895046"/>
            <a:chOff x="341383" y="1652439"/>
            <a:chExt cx="6074050" cy="895046"/>
          </a:xfrm>
        </p:grpSpPr>
        <p:grpSp>
          <p:nvGrpSpPr>
            <p:cNvPr id="550" name="Group 549">
              <a:extLst>
                <a:ext uri="{FF2B5EF4-FFF2-40B4-BE49-F238E27FC236}">
                  <a16:creationId xmlns:a16="http://schemas.microsoft.com/office/drawing/2014/main" id="{343FC83F-DB4F-7B92-E66E-0216B0A25731}"/>
                </a:ext>
              </a:extLst>
            </p:cNvPr>
            <p:cNvGrpSpPr/>
            <p:nvPr/>
          </p:nvGrpSpPr>
          <p:grpSpPr>
            <a:xfrm>
              <a:off x="1237710" y="1652439"/>
              <a:ext cx="5177723" cy="895046"/>
              <a:chOff x="1237710" y="1652439"/>
              <a:chExt cx="5177723" cy="895046"/>
            </a:xfrm>
          </p:grpSpPr>
          <p:sp>
            <p:nvSpPr>
              <p:cNvPr id="521" name="TextBox 520">
                <a:extLst>
                  <a:ext uri="{FF2B5EF4-FFF2-40B4-BE49-F238E27FC236}">
                    <a16:creationId xmlns:a16="http://schemas.microsoft.com/office/drawing/2014/main" id="{AF0ADC86-6AD7-DC51-3B45-41D7D4E176CF}"/>
                  </a:ext>
                </a:extLst>
              </p:cNvPr>
              <p:cNvSpPr txBox="1"/>
              <p:nvPr/>
            </p:nvSpPr>
            <p:spPr>
              <a:xfrm>
                <a:off x="1237710" y="2024265"/>
                <a:ext cx="5177723"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b="0" kern="0" dirty="0">
                    <a:latin typeface="Century Gothic" panose="020B0502020202020204" pitchFamily="34" charset="0"/>
                    <a:ea typeface="Source Sans Pro Light" panose="020B0403030403020204" pitchFamily="34" charset="0"/>
                  </a:rPr>
                  <a:t>Real-time ultrasound imaging combined with </a:t>
                </a:r>
                <a:r>
                  <a:rPr lang="en-US" sz="1400" b="0" kern="0" dirty="0" err="1">
                    <a:latin typeface="Century Gothic" panose="020B0502020202020204" pitchFamily="34" charset="0"/>
                    <a:ea typeface="Source Sans Pro Light" panose="020B0403030403020204" pitchFamily="34" charset="0"/>
                  </a:rPr>
                  <a:t>cystoscopic</a:t>
                </a:r>
                <a:r>
                  <a:rPr lang="en-US" sz="1400" b="0" kern="0" dirty="0">
                    <a:latin typeface="Century Gothic" panose="020B0502020202020204" pitchFamily="34" charset="0"/>
                    <a:ea typeface="Source Sans Pro Light" panose="020B0403030403020204" pitchFamily="34" charset="0"/>
                  </a:rPr>
                  <a:t> view provide a multidimensional view of the prostate</a:t>
                </a:r>
              </a:p>
            </p:txBody>
          </p:sp>
          <p:sp>
            <p:nvSpPr>
              <p:cNvPr id="522" name="TextBox 521">
                <a:extLst>
                  <a:ext uri="{FF2B5EF4-FFF2-40B4-BE49-F238E27FC236}">
                    <a16:creationId xmlns:a16="http://schemas.microsoft.com/office/drawing/2014/main" id="{BC2C1390-6545-EF20-95D6-6C28459BB759}"/>
                  </a:ext>
                </a:extLst>
              </p:cNvPr>
              <p:cNvSpPr txBox="1"/>
              <p:nvPr/>
            </p:nvSpPr>
            <p:spPr>
              <a:xfrm>
                <a:off x="1237710" y="1652439"/>
                <a:ext cx="5082405"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i="0" u="none" strike="noStrike" kern="0" cap="all" spc="200" normalizeH="0" noProof="0" dirty="0">
                    <a:ln>
                      <a:noFill/>
                    </a:ln>
                    <a:solidFill>
                      <a:schemeClr val="accent6"/>
                    </a:solidFill>
                    <a:effectLst/>
                    <a:uLnTx/>
                    <a:uFillTx/>
                    <a:latin typeface="Century Gothic" panose="020B0502020202020204" pitchFamily="34" charset="0"/>
                    <a:ea typeface="Source Sans Pro" panose="020B0503030403020204" pitchFamily="34" charset="0"/>
                  </a:rPr>
                  <a:t>Real-Time Image Guidance</a:t>
                </a:r>
              </a:p>
            </p:txBody>
          </p:sp>
        </p:grpSp>
        <p:grpSp>
          <p:nvGrpSpPr>
            <p:cNvPr id="517" name="Group 516">
              <a:extLst>
                <a:ext uri="{FF2B5EF4-FFF2-40B4-BE49-F238E27FC236}">
                  <a16:creationId xmlns:a16="http://schemas.microsoft.com/office/drawing/2014/main" id="{FD4E3569-27E5-3CC6-F685-58195B4B8E4F}"/>
                </a:ext>
              </a:extLst>
            </p:cNvPr>
            <p:cNvGrpSpPr/>
            <p:nvPr/>
          </p:nvGrpSpPr>
          <p:grpSpPr>
            <a:xfrm>
              <a:off x="341383" y="1734202"/>
              <a:ext cx="731520" cy="731520"/>
              <a:chOff x="5838196" y="1337309"/>
              <a:chExt cx="731520" cy="731520"/>
            </a:xfrm>
          </p:grpSpPr>
          <p:sp>
            <p:nvSpPr>
              <p:cNvPr id="518" name="Oval 517">
                <a:extLst>
                  <a:ext uri="{FF2B5EF4-FFF2-40B4-BE49-F238E27FC236}">
                    <a16:creationId xmlns:a16="http://schemas.microsoft.com/office/drawing/2014/main" id="{2CD5F652-4E0F-F7A1-B86F-39F62902020F}"/>
                  </a:ext>
                </a:extLst>
              </p:cNvPr>
              <p:cNvSpPr/>
              <p:nvPr/>
            </p:nvSpPr>
            <p:spPr>
              <a:xfrm>
                <a:off x="5838196" y="1337309"/>
                <a:ext cx="731520" cy="731520"/>
              </a:xfrm>
              <a:prstGeom prst="ellipse">
                <a:avLst/>
              </a:prstGeom>
              <a:noFill/>
              <a:ln w="28575" cap="flat" cmpd="sng" algn="ctr">
                <a:solidFill>
                  <a:schemeClr val="accent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519" name="Picture 518">
                <a:extLst>
                  <a:ext uri="{FF2B5EF4-FFF2-40B4-BE49-F238E27FC236}">
                    <a16:creationId xmlns:a16="http://schemas.microsoft.com/office/drawing/2014/main" id="{F9FD0FD8-5C66-6547-93E4-55A1846A0231}"/>
                  </a:ext>
                </a:extLst>
              </p:cNvPr>
              <p:cNvPicPr>
                <a:picLocks noChangeAspect="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929636" y="1520189"/>
                <a:ext cx="548640" cy="365760"/>
              </a:xfrm>
              <a:prstGeom prst="rect">
                <a:avLst/>
              </a:prstGeom>
            </p:spPr>
          </p:pic>
        </p:grpSp>
      </p:grpSp>
      <p:grpSp>
        <p:nvGrpSpPr>
          <p:cNvPr id="555" name="Group 554">
            <a:extLst>
              <a:ext uri="{FF2B5EF4-FFF2-40B4-BE49-F238E27FC236}">
                <a16:creationId xmlns:a16="http://schemas.microsoft.com/office/drawing/2014/main" id="{C27A3579-1676-0DA1-A616-60FCC56BB686}"/>
              </a:ext>
            </a:extLst>
          </p:cNvPr>
          <p:cNvGrpSpPr/>
          <p:nvPr/>
        </p:nvGrpSpPr>
        <p:grpSpPr>
          <a:xfrm>
            <a:off x="503433" y="2795398"/>
            <a:ext cx="6202513" cy="897079"/>
            <a:chOff x="341383" y="2795398"/>
            <a:chExt cx="6202513" cy="897079"/>
          </a:xfrm>
        </p:grpSpPr>
        <p:grpSp>
          <p:nvGrpSpPr>
            <p:cNvPr id="551" name="Group 550">
              <a:extLst>
                <a:ext uri="{FF2B5EF4-FFF2-40B4-BE49-F238E27FC236}">
                  <a16:creationId xmlns:a16="http://schemas.microsoft.com/office/drawing/2014/main" id="{2E8271EE-E189-2736-1609-31395414E0A9}"/>
                </a:ext>
              </a:extLst>
            </p:cNvPr>
            <p:cNvGrpSpPr/>
            <p:nvPr/>
          </p:nvGrpSpPr>
          <p:grpSpPr>
            <a:xfrm>
              <a:off x="1237710" y="2795398"/>
              <a:ext cx="5306186" cy="897079"/>
              <a:chOff x="1237710" y="2795398"/>
              <a:chExt cx="5306186" cy="897079"/>
            </a:xfrm>
          </p:grpSpPr>
          <p:sp>
            <p:nvSpPr>
              <p:cNvPr id="529" name="TextBox 528">
                <a:extLst>
                  <a:ext uri="{FF2B5EF4-FFF2-40B4-BE49-F238E27FC236}">
                    <a16:creationId xmlns:a16="http://schemas.microsoft.com/office/drawing/2014/main" id="{4FD15776-46AB-3ACC-1BD9-CC4C2C202863}"/>
                  </a:ext>
                </a:extLst>
              </p:cNvPr>
              <p:cNvSpPr txBox="1"/>
              <p:nvPr/>
            </p:nvSpPr>
            <p:spPr>
              <a:xfrm>
                <a:off x="1237710" y="3169257"/>
                <a:ext cx="5306186" cy="523220"/>
              </a:xfrm>
              <a:prstGeom prst="rect">
                <a:avLst/>
              </a:prstGeom>
              <a:noFill/>
            </p:spPr>
            <p:txBody>
              <a:bodyPr wrap="square" rtlCol="0">
                <a:spAutoFit/>
              </a:bodyPr>
              <a:lstStyle/>
              <a:p>
                <a:pPr lvl="0">
                  <a:defRPr/>
                </a:pPr>
                <a:r>
                  <a:rPr lang="en-US" sz="1400" b="0" kern="0" dirty="0">
                    <a:latin typeface="Century Gothic" panose="020B0502020202020204" pitchFamily="34" charset="0"/>
                    <a:ea typeface="Source Sans Pro Light" panose="020B0403030403020204" pitchFamily="34" charset="0"/>
                  </a:rPr>
                  <a:t>Advanced planning software to map the treatment area &amp; identify tissue to protect and obstructive tissue to resect </a:t>
                </a:r>
              </a:p>
            </p:txBody>
          </p:sp>
          <p:sp>
            <p:nvSpPr>
              <p:cNvPr id="530" name="TextBox 529">
                <a:extLst>
                  <a:ext uri="{FF2B5EF4-FFF2-40B4-BE49-F238E27FC236}">
                    <a16:creationId xmlns:a16="http://schemas.microsoft.com/office/drawing/2014/main" id="{8A3DB05F-581A-E5CF-DCD1-B469ABDB6764}"/>
                  </a:ext>
                </a:extLst>
              </p:cNvPr>
              <p:cNvSpPr txBox="1"/>
              <p:nvPr/>
            </p:nvSpPr>
            <p:spPr>
              <a:xfrm>
                <a:off x="1237710" y="2795398"/>
                <a:ext cx="5082405"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i="0" u="none" strike="noStrike" kern="0" cap="all" spc="200" normalizeH="0" noProof="0" dirty="0">
                    <a:ln>
                      <a:noFill/>
                    </a:ln>
                    <a:solidFill>
                      <a:schemeClr val="accent2"/>
                    </a:solidFill>
                    <a:effectLst/>
                    <a:uLnTx/>
                    <a:uFillTx/>
                    <a:latin typeface="Century Gothic" panose="020B0502020202020204" pitchFamily="34" charset="0"/>
                    <a:ea typeface="Source Sans Pro" panose="020B0503030403020204" pitchFamily="34" charset="0"/>
                  </a:rPr>
                  <a:t>Personalized Treatment Planning</a:t>
                </a:r>
              </a:p>
            </p:txBody>
          </p:sp>
        </p:grpSp>
        <p:grpSp>
          <p:nvGrpSpPr>
            <p:cNvPr id="525" name="Group 524">
              <a:extLst>
                <a:ext uri="{FF2B5EF4-FFF2-40B4-BE49-F238E27FC236}">
                  <a16:creationId xmlns:a16="http://schemas.microsoft.com/office/drawing/2014/main" id="{ABBEF4E8-38B9-808A-4EFE-68312CCB1BCA}"/>
                </a:ext>
              </a:extLst>
            </p:cNvPr>
            <p:cNvGrpSpPr/>
            <p:nvPr/>
          </p:nvGrpSpPr>
          <p:grpSpPr>
            <a:xfrm>
              <a:off x="341383" y="2878177"/>
              <a:ext cx="731520" cy="731520"/>
              <a:chOff x="5838196" y="2619199"/>
              <a:chExt cx="731520" cy="731520"/>
            </a:xfrm>
          </p:grpSpPr>
          <p:sp>
            <p:nvSpPr>
              <p:cNvPr id="526" name="Oval 525">
                <a:extLst>
                  <a:ext uri="{FF2B5EF4-FFF2-40B4-BE49-F238E27FC236}">
                    <a16:creationId xmlns:a16="http://schemas.microsoft.com/office/drawing/2014/main" id="{56B1A8D4-776B-D0B5-ACFF-C7CF01E31004}"/>
                  </a:ext>
                </a:extLst>
              </p:cNvPr>
              <p:cNvSpPr/>
              <p:nvPr/>
            </p:nvSpPr>
            <p:spPr>
              <a:xfrm>
                <a:off x="5838196" y="2619199"/>
                <a:ext cx="731520" cy="731520"/>
              </a:xfrm>
              <a:prstGeom prst="ellipse">
                <a:avLst/>
              </a:prstGeom>
              <a:noFill/>
              <a:ln w="28575"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527" name="Picture 526">
                <a:extLst>
                  <a:ext uri="{FF2B5EF4-FFF2-40B4-BE49-F238E27FC236}">
                    <a16:creationId xmlns:a16="http://schemas.microsoft.com/office/drawing/2014/main" id="{BBE24E60-D47A-F96C-B1BF-286BA6E84A9F}"/>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984500" y="2765503"/>
                <a:ext cx="438912" cy="438912"/>
              </a:xfrm>
              <a:prstGeom prst="rect">
                <a:avLst/>
              </a:prstGeom>
              <a:ln>
                <a:solidFill>
                  <a:schemeClr val="accent2"/>
                </a:solidFill>
              </a:ln>
            </p:spPr>
          </p:pic>
        </p:grpSp>
      </p:grpSp>
      <p:sp>
        <p:nvSpPr>
          <p:cNvPr id="533" name="Title 5">
            <a:extLst>
              <a:ext uri="{FF2B5EF4-FFF2-40B4-BE49-F238E27FC236}">
                <a16:creationId xmlns:a16="http://schemas.microsoft.com/office/drawing/2014/main" id="{25D95AD1-2E3D-298C-35D7-4B67C76CA999}"/>
              </a:ext>
            </a:extLst>
          </p:cNvPr>
          <p:cNvSpPr txBox="1">
            <a:spLocks/>
          </p:cNvSpPr>
          <p:nvPr/>
        </p:nvSpPr>
        <p:spPr>
          <a:xfrm>
            <a:off x="7477397" y="1623020"/>
            <a:ext cx="4548699" cy="28781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Autofit/>
          </a:bodyPr>
          <a:lstStyle>
            <a:lvl1pPr marL="0" marR="0" indent="0" algn="l" defTabSz="1219169" rtl="0" eaLnBrk="1" latinLnBrk="0" hangingPunct="1">
              <a:lnSpc>
                <a:spcPct val="100000"/>
              </a:lnSpc>
              <a:spcBef>
                <a:spcPts val="0"/>
              </a:spcBef>
              <a:spcAft>
                <a:spcPts val="0"/>
              </a:spcAft>
              <a:buClrTx/>
              <a:buSzTx/>
              <a:buFontTx/>
              <a:buNone/>
              <a:tabLst/>
              <a:defRPr sz="2400" b="0" i="0" u="none" strike="noStrike" cap="none" spc="0" baseline="0">
                <a:solidFill>
                  <a:srgbClr val="2B286F"/>
                </a:solidFill>
                <a:uFillTx/>
                <a:latin typeface="Century Gothic"/>
                <a:ea typeface="Century Gothic"/>
                <a:cs typeface="Century Gothic"/>
                <a:sym typeface="Century Gothic"/>
              </a:defRPr>
            </a:lvl1pPr>
            <a:lvl2pPr marL="0" marR="0" indent="0" algn="l" defTabSz="1219169" rtl="0" eaLnBrk="1" latinLnBrk="0" hangingPunct="1">
              <a:lnSpc>
                <a:spcPct val="90000"/>
              </a:lnSpc>
              <a:spcBef>
                <a:spcPts val="0"/>
              </a:spcBef>
              <a:spcAft>
                <a:spcPts val="0"/>
              </a:spcAft>
              <a:buClrTx/>
              <a:buSzTx/>
              <a:buFontTx/>
              <a:buNone/>
              <a:tabLst/>
              <a:defRPr sz="5800" b="0" i="0" u="none" strike="noStrike" cap="none" spc="0" baseline="0">
                <a:solidFill>
                  <a:srgbClr val="53565A"/>
                </a:solidFill>
                <a:uFillTx/>
                <a:latin typeface="Century Gothic"/>
                <a:ea typeface="Century Gothic"/>
                <a:cs typeface="Century Gothic"/>
                <a:sym typeface="Century Gothic"/>
              </a:defRPr>
            </a:lvl2pPr>
            <a:lvl3pPr marL="0" marR="0" indent="0" algn="l" defTabSz="1219169" rtl="0" eaLnBrk="1" latinLnBrk="0" hangingPunct="1">
              <a:lnSpc>
                <a:spcPct val="90000"/>
              </a:lnSpc>
              <a:spcBef>
                <a:spcPts val="0"/>
              </a:spcBef>
              <a:spcAft>
                <a:spcPts val="0"/>
              </a:spcAft>
              <a:buClrTx/>
              <a:buSzTx/>
              <a:buFontTx/>
              <a:buNone/>
              <a:tabLst/>
              <a:defRPr sz="5800" b="0" i="0" u="none" strike="noStrike" cap="none" spc="0" baseline="0">
                <a:solidFill>
                  <a:srgbClr val="53565A"/>
                </a:solidFill>
                <a:uFillTx/>
                <a:latin typeface="Century Gothic"/>
                <a:ea typeface="Century Gothic"/>
                <a:cs typeface="Century Gothic"/>
                <a:sym typeface="Century Gothic"/>
              </a:defRPr>
            </a:lvl3pPr>
            <a:lvl4pPr marL="0" marR="0" indent="0" algn="l" defTabSz="1219169" rtl="0" eaLnBrk="1" latinLnBrk="0" hangingPunct="1">
              <a:lnSpc>
                <a:spcPct val="90000"/>
              </a:lnSpc>
              <a:spcBef>
                <a:spcPts val="0"/>
              </a:spcBef>
              <a:spcAft>
                <a:spcPts val="0"/>
              </a:spcAft>
              <a:buClrTx/>
              <a:buSzTx/>
              <a:buFontTx/>
              <a:buNone/>
              <a:tabLst/>
              <a:defRPr sz="5800" b="0" i="0" u="none" strike="noStrike" cap="none" spc="0" baseline="0">
                <a:solidFill>
                  <a:srgbClr val="53565A"/>
                </a:solidFill>
                <a:uFillTx/>
                <a:latin typeface="Century Gothic"/>
                <a:ea typeface="Century Gothic"/>
                <a:cs typeface="Century Gothic"/>
                <a:sym typeface="Century Gothic"/>
              </a:defRPr>
            </a:lvl4pPr>
            <a:lvl5pPr marL="0" marR="0" indent="0" algn="l" defTabSz="1219169" rtl="0" eaLnBrk="1" latinLnBrk="0" hangingPunct="1">
              <a:lnSpc>
                <a:spcPct val="90000"/>
              </a:lnSpc>
              <a:spcBef>
                <a:spcPts val="0"/>
              </a:spcBef>
              <a:spcAft>
                <a:spcPts val="0"/>
              </a:spcAft>
              <a:buClrTx/>
              <a:buSzTx/>
              <a:buFontTx/>
              <a:buNone/>
              <a:tabLst/>
              <a:defRPr sz="5800" b="0" i="0" u="none" strike="noStrike" cap="none" spc="0" baseline="0">
                <a:solidFill>
                  <a:srgbClr val="53565A"/>
                </a:solidFill>
                <a:uFillTx/>
                <a:latin typeface="Century Gothic"/>
                <a:ea typeface="Century Gothic"/>
                <a:cs typeface="Century Gothic"/>
                <a:sym typeface="Century Gothic"/>
              </a:defRPr>
            </a:lvl5pPr>
            <a:lvl6pPr marL="0" marR="0" indent="0" algn="l" defTabSz="1219169" rtl="0" eaLnBrk="1" latinLnBrk="0" hangingPunct="1">
              <a:lnSpc>
                <a:spcPct val="90000"/>
              </a:lnSpc>
              <a:spcBef>
                <a:spcPts val="0"/>
              </a:spcBef>
              <a:spcAft>
                <a:spcPts val="0"/>
              </a:spcAft>
              <a:buClrTx/>
              <a:buSzTx/>
              <a:buFontTx/>
              <a:buNone/>
              <a:tabLst/>
              <a:defRPr sz="5800" b="0" i="0" u="none" strike="noStrike" cap="none" spc="0" baseline="0">
                <a:solidFill>
                  <a:srgbClr val="53565A"/>
                </a:solidFill>
                <a:uFillTx/>
                <a:latin typeface="Century Gothic"/>
                <a:ea typeface="Century Gothic"/>
                <a:cs typeface="Century Gothic"/>
                <a:sym typeface="Century Gothic"/>
              </a:defRPr>
            </a:lvl6pPr>
            <a:lvl7pPr marL="0" marR="0" indent="0" algn="l" defTabSz="1219169" rtl="0" eaLnBrk="1" latinLnBrk="0" hangingPunct="1">
              <a:lnSpc>
                <a:spcPct val="90000"/>
              </a:lnSpc>
              <a:spcBef>
                <a:spcPts val="0"/>
              </a:spcBef>
              <a:spcAft>
                <a:spcPts val="0"/>
              </a:spcAft>
              <a:buClrTx/>
              <a:buSzTx/>
              <a:buFontTx/>
              <a:buNone/>
              <a:tabLst/>
              <a:defRPr sz="5800" b="0" i="0" u="none" strike="noStrike" cap="none" spc="0" baseline="0">
                <a:solidFill>
                  <a:srgbClr val="53565A"/>
                </a:solidFill>
                <a:uFillTx/>
                <a:latin typeface="Century Gothic"/>
                <a:ea typeface="Century Gothic"/>
                <a:cs typeface="Century Gothic"/>
                <a:sym typeface="Century Gothic"/>
              </a:defRPr>
            </a:lvl7pPr>
            <a:lvl8pPr marL="0" marR="0" indent="0" algn="l" defTabSz="1219169" rtl="0" eaLnBrk="1" latinLnBrk="0" hangingPunct="1">
              <a:lnSpc>
                <a:spcPct val="90000"/>
              </a:lnSpc>
              <a:spcBef>
                <a:spcPts val="0"/>
              </a:spcBef>
              <a:spcAft>
                <a:spcPts val="0"/>
              </a:spcAft>
              <a:buClrTx/>
              <a:buSzTx/>
              <a:buFontTx/>
              <a:buNone/>
              <a:tabLst/>
              <a:defRPr sz="5800" b="0" i="0" u="none" strike="noStrike" cap="none" spc="0" baseline="0">
                <a:solidFill>
                  <a:srgbClr val="53565A"/>
                </a:solidFill>
                <a:uFillTx/>
                <a:latin typeface="Century Gothic"/>
                <a:ea typeface="Century Gothic"/>
                <a:cs typeface="Century Gothic"/>
                <a:sym typeface="Century Gothic"/>
              </a:defRPr>
            </a:lvl8pPr>
            <a:lvl9pPr marL="0" marR="0" indent="0" algn="l" defTabSz="1219169" rtl="0" eaLnBrk="1" latinLnBrk="0" hangingPunct="1">
              <a:lnSpc>
                <a:spcPct val="90000"/>
              </a:lnSpc>
              <a:spcBef>
                <a:spcPts val="0"/>
              </a:spcBef>
              <a:spcAft>
                <a:spcPts val="0"/>
              </a:spcAft>
              <a:buClrTx/>
              <a:buSzTx/>
              <a:buFontTx/>
              <a:buNone/>
              <a:tabLst/>
              <a:defRPr sz="5800" b="0" i="0" u="none" strike="noStrike" cap="none" spc="0" baseline="0">
                <a:solidFill>
                  <a:srgbClr val="53565A"/>
                </a:solidFill>
                <a:uFillTx/>
                <a:latin typeface="Century Gothic"/>
                <a:ea typeface="Century Gothic"/>
                <a:cs typeface="Century Gothic"/>
                <a:sym typeface="Century Gothic"/>
              </a:defRPr>
            </a:lvl9pPr>
          </a:lstStyle>
          <a:p>
            <a:r>
              <a:rPr lang="en-US" sz="2300" b="1" kern="100" dirty="0">
                <a:solidFill>
                  <a:schemeClr val="accent2"/>
                </a:solidFill>
                <a:latin typeface="Century Gothic" panose="020B0502020202020204" pitchFamily="34" charset="0"/>
                <a:ea typeface="Aptos" panose="020B0004020202020204" pitchFamily="34" charset="0"/>
                <a:cs typeface="Times New Roman (Body CS)"/>
              </a:rPr>
              <a:t>Aquablation Therapy </a:t>
            </a:r>
            <a:r>
              <a:rPr lang="en-US" sz="2300" kern="100" dirty="0">
                <a:solidFill>
                  <a:schemeClr val="accent2"/>
                </a:solidFill>
                <a:latin typeface="Century Gothic" panose="020B0502020202020204" pitchFamily="34" charset="0"/>
                <a:ea typeface="Aptos" panose="020B0004020202020204" pitchFamily="34" charset="0"/>
                <a:cs typeface="Times New Roman (Body CS)"/>
              </a:rPr>
              <a:t>- </a:t>
            </a:r>
            <a:r>
              <a:rPr lang="en-US" sz="2300" dirty="0">
                <a:latin typeface="Century Gothic" panose="020B0502020202020204" pitchFamily="34" charset="0"/>
              </a:rPr>
              <a:t>the only ultrasound guided, </a:t>
            </a:r>
            <a:r>
              <a:rPr lang="en-US" sz="2300" dirty="0">
                <a:solidFill>
                  <a:schemeClr val="accent2"/>
                </a:solidFill>
                <a:latin typeface="Century Gothic" panose="020B0502020202020204" pitchFamily="34" charset="0"/>
              </a:rPr>
              <a:t>robotic-assisted</a:t>
            </a:r>
            <a:r>
              <a:rPr lang="en-US" sz="2300" dirty="0">
                <a:latin typeface="Century Gothic" panose="020B0502020202020204" pitchFamily="34" charset="0"/>
              </a:rPr>
              <a:t>, heat-free waterjet for the treatment of BPH.</a:t>
            </a:r>
            <a:endParaRPr lang="en-US" sz="2300" dirty="0">
              <a:solidFill>
                <a:schemeClr val="accent2"/>
              </a:solidFill>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 name="Title 2"/>
          <p:cNvSpPr txBox="1">
            <a:spLocks noGrp="1"/>
          </p:cNvSpPr>
          <p:nvPr>
            <p:ph type="title"/>
          </p:nvPr>
        </p:nvSpPr>
        <p:spPr>
          <a:prstGeom prst="rect">
            <a:avLst/>
          </a:prstGeom>
        </p:spPr>
        <p:txBody>
          <a:bodyPr>
            <a:normAutofit/>
          </a:bodyPr>
          <a:lstStyle/>
          <a:p>
            <a:r>
              <a:rPr lang="en-US" b="1" dirty="0"/>
              <a:t>Aquablation Therapy – How it Works Part 1 </a:t>
            </a:r>
            <a:endParaRPr b="1" dirty="0">
              <a:solidFill>
                <a:schemeClr val="accent2"/>
              </a:solidFill>
            </a:endParaRPr>
          </a:p>
        </p:txBody>
      </p:sp>
      <p:sp>
        <p:nvSpPr>
          <p:cNvPr id="597" name="Rectangle 15"/>
          <p:cNvSpPr/>
          <p:nvPr/>
        </p:nvSpPr>
        <p:spPr>
          <a:xfrm>
            <a:off x="890644" y="1803260"/>
            <a:ext cx="10156296" cy="4111684"/>
          </a:xfrm>
          <a:prstGeom prst="rect">
            <a:avLst/>
          </a:prstGeom>
          <a:solidFill>
            <a:srgbClr val="F2F2F2"/>
          </a:solidFill>
          <a:ln w="12700" cap="flat">
            <a:noFill/>
            <a:miter lim="400000"/>
          </a:ln>
          <a:effectLst/>
        </p:spPr>
        <p:txBody>
          <a:bodyPr wrap="square" lIns="45719" tIns="45719" rIns="45719" bIns="45719" numCol="1" anchor="ctr">
            <a:noAutofit/>
          </a:bodyPr>
          <a:lstStyle/>
          <a:p>
            <a:pPr algn="ctr">
              <a:defRPr sz="1600">
                <a:solidFill>
                  <a:srgbClr val="FFFFFF"/>
                </a:solidFill>
                <a:latin typeface="Calibri"/>
                <a:ea typeface="Calibri"/>
                <a:cs typeface="Calibri"/>
                <a:sym typeface="Calibri"/>
              </a:defRPr>
            </a:pPr>
            <a:endParaRPr/>
          </a:p>
        </p:txBody>
      </p:sp>
      <p:grpSp>
        <p:nvGrpSpPr>
          <p:cNvPr id="601" name="Rectangle 9"/>
          <p:cNvGrpSpPr/>
          <p:nvPr/>
        </p:nvGrpSpPr>
        <p:grpSpPr>
          <a:xfrm>
            <a:off x="1288379" y="1232704"/>
            <a:ext cx="9758561" cy="517361"/>
            <a:chOff x="-1" y="-1"/>
            <a:chExt cx="3176366" cy="517360"/>
          </a:xfrm>
        </p:grpSpPr>
        <p:sp>
          <p:nvSpPr>
            <p:cNvPr id="599" name="Rectangle"/>
            <p:cNvSpPr/>
            <p:nvPr/>
          </p:nvSpPr>
          <p:spPr>
            <a:xfrm>
              <a:off x="-1" y="-1"/>
              <a:ext cx="3176366" cy="517360"/>
            </a:xfrm>
            <a:prstGeom prst="rect">
              <a:avLst/>
            </a:prstGeom>
            <a:solidFill>
              <a:srgbClr val="00A2D0"/>
            </a:solidFill>
            <a:ln w="12700" cap="flat">
              <a:noFill/>
              <a:miter lim="400000"/>
            </a:ln>
            <a:effectLst/>
          </p:spPr>
          <p:txBody>
            <a:bodyPr wrap="square" lIns="45719" tIns="45719" rIns="45719" bIns="45719" numCol="1" anchor="ctr">
              <a:noAutofit/>
            </a:bodyPr>
            <a:lstStyle/>
            <a:p>
              <a:pPr algn="ctr">
                <a:defRPr sz="1800" b="0">
                  <a:solidFill>
                    <a:srgbClr val="FFFFFF"/>
                  </a:solidFill>
                  <a:latin typeface="Calibri"/>
                  <a:ea typeface="Calibri"/>
                  <a:cs typeface="Calibri"/>
                  <a:sym typeface="Calibri"/>
                </a:defRPr>
              </a:pPr>
              <a:endParaRPr/>
            </a:p>
          </p:txBody>
        </p:sp>
        <p:sp>
          <p:nvSpPr>
            <p:cNvPr id="600" name="CREATE A SURGICAL MAP"/>
            <p:cNvSpPr txBox="1"/>
            <p:nvPr/>
          </p:nvSpPr>
          <p:spPr>
            <a:xfrm>
              <a:off x="45719" y="58626"/>
              <a:ext cx="3084926" cy="4001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2000">
                  <a:solidFill>
                    <a:srgbClr val="FFFFFF"/>
                  </a:solidFill>
                  <a:latin typeface="Calibri"/>
                  <a:ea typeface="Calibri"/>
                  <a:cs typeface="Calibri"/>
                  <a:sym typeface="Calibri"/>
                </a:defRPr>
              </a:lvl1pPr>
            </a:lstStyle>
            <a:p>
              <a:r>
                <a:rPr lang="en-US" dirty="0">
                  <a:latin typeface="Century Gothic" panose="020B0502020202020204" pitchFamily="34" charset="0"/>
                </a:rPr>
                <a:t>REAL-TIME </a:t>
              </a:r>
              <a:r>
                <a:rPr dirty="0">
                  <a:latin typeface="Century Gothic" panose="020B0502020202020204" pitchFamily="34" charset="0"/>
                </a:rPr>
                <a:t>SURGICAL </a:t>
              </a:r>
              <a:r>
                <a:rPr lang="en-US" dirty="0">
                  <a:latin typeface="Century Gothic" panose="020B0502020202020204" pitchFamily="34" charset="0"/>
                </a:rPr>
                <a:t>PLANNING</a:t>
              </a:r>
              <a:endParaRPr dirty="0">
                <a:latin typeface="Century Gothic" panose="020B0502020202020204" pitchFamily="34" charset="0"/>
              </a:endParaRPr>
            </a:p>
          </p:txBody>
        </p:sp>
      </p:grpSp>
      <p:grpSp>
        <p:nvGrpSpPr>
          <p:cNvPr id="604" name="Oval 4"/>
          <p:cNvGrpSpPr/>
          <p:nvPr/>
        </p:nvGrpSpPr>
        <p:grpSpPr>
          <a:xfrm>
            <a:off x="727812" y="1125623"/>
            <a:ext cx="731523" cy="731523"/>
            <a:chOff x="-1" y="-1"/>
            <a:chExt cx="731522" cy="731522"/>
          </a:xfrm>
        </p:grpSpPr>
        <p:sp>
          <p:nvSpPr>
            <p:cNvPr id="602" name="Circle"/>
            <p:cNvSpPr/>
            <p:nvPr/>
          </p:nvSpPr>
          <p:spPr>
            <a:xfrm>
              <a:off x="-1" y="-1"/>
              <a:ext cx="731522" cy="731522"/>
            </a:xfrm>
            <a:prstGeom prst="ellipse">
              <a:avLst/>
            </a:prstGeom>
            <a:solidFill>
              <a:srgbClr val="00A2D0"/>
            </a:solidFill>
            <a:ln w="28575" cap="flat">
              <a:solidFill>
                <a:srgbClr val="FFFFFF"/>
              </a:solidFill>
              <a:prstDash val="solid"/>
              <a:miter lim="800000"/>
            </a:ln>
            <a:effectLst/>
          </p:spPr>
          <p:txBody>
            <a:bodyPr wrap="square" lIns="45719" tIns="45719" rIns="45719" bIns="45719" numCol="1" anchor="ctr">
              <a:noAutofit/>
            </a:bodyPr>
            <a:lstStyle/>
            <a:p>
              <a:pPr algn="ctr">
                <a:defRPr sz="1800" b="0">
                  <a:solidFill>
                    <a:srgbClr val="FFFFFF"/>
                  </a:solidFill>
                  <a:latin typeface="Calibri"/>
                  <a:ea typeface="Calibri"/>
                  <a:cs typeface="Calibri"/>
                  <a:sym typeface="Calibri"/>
                </a:defRPr>
              </a:pPr>
              <a:endParaRPr/>
            </a:p>
          </p:txBody>
        </p:sp>
        <p:sp>
          <p:nvSpPr>
            <p:cNvPr id="603" name="1"/>
            <p:cNvSpPr txBox="1"/>
            <p:nvPr/>
          </p:nvSpPr>
          <p:spPr>
            <a:xfrm>
              <a:off x="167136" y="165706"/>
              <a:ext cx="397248" cy="4001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2000">
                  <a:solidFill>
                    <a:srgbClr val="FFFFFF"/>
                  </a:solidFill>
                  <a:latin typeface="Calibri"/>
                  <a:ea typeface="Calibri"/>
                  <a:cs typeface="Calibri"/>
                  <a:sym typeface="Calibri"/>
                </a:defRPr>
              </a:lvl1pPr>
            </a:lstStyle>
            <a:p>
              <a:r>
                <a:rPr dirty="0">
                  <a:latin typeface="Century Gothic" panose="020B0502020202020204" pitchFamily="34" charset="0"/>
                </a:rPr>
                <a:t>1</a:t>
              </a:r>
            </a:p>
          </p:txBody>
        </p:sp>
      </p:grpSp>
      <p:pic>
        <p:nvPicPr>
          <p:cNvPr id="3" name="Step 1 - Creating a Surgical Map.mp4">
            <a:hlinkClick r:id="" action="ppaction://media"/>
            <a:extLst>
              <a:ext uri="{FF2B5EF4-FFF2-40B4-BE49-F238E27FC236}">
                <a16:creationId xmlns:a16="http://schemas.microsoft.com/office/drawing/2014/main" id="{1094A19B-6CEA-92A7-BB07-E8057F70DB1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78685" y="2312541"/>
            <a:ext cx="5969400" cy="3357788"/>
          </a:xfrm>
          <a:prstGeom prst="rect">
            <a:avLst/>
          </a:prstGeom>
        </p:spPr>
      </p:pic>
      <p:sp>
        <p:nvSpPr>
          <p:cNvPr id="4" name="TextBox 3">
            <a:extLst>
              <a:ext uri="{FF2B5EF4-FFF2-40B4-BE49-F238E27FC236}">
                <a16:creationId xmlns:a16="http://schemas.microsoft.com/office/drawing/2014/main" id="{C90A019A-730A-D7C1-B5DA-F4A36965E82F}"/>
              </a:ext>
            </a:extLst>
          </p:cNvPr>
          <p:cNvSpPr txBox="1"/>
          <p:nvPr/>
        </p:nvSpPr>
        <p:spPr>
          <a:xfrm>
            <a:off x="7567862" y="2289442"/>
            <a:ext cx="3259301" cy="36933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800" b="0" dirty="0">
                <a:latin typeface="Century Gothic" panose="020B0502020202020204" pitchFamily="34" charset="0"/>
              </a:rPr>
              <a:t>With the help of ultrasound guidance, watch how surgeons create a detailed treatment plan for which tissue to </a:t>
            </a:r>
            <a:r>
              <a:rPr lang="en-US" sz="1800" dirty="0">
                <a:solidFill>
                  <a:schemeClr val="accent5"/>
                </a:solidFill>
                <a:latin typeface="Century Gothic" panose="020B0502020202020204" pitchFamily="34" charset="0"/>
              </a:rPr>
              <a:t>protect</a:t>
            </a:r>
            <a:r>
              <a:rPr lang="en-US" sz="1800" b="0" dirty="0">
                <a:latin typeface="Century Gothic" panose="020B0502020202020204" pitchFamily="34" charset="0"/>
              </a:rPr>
              <a:t> and which tissue to </a:t>
            </a:r>
            <a:r>
              <a:rPr lang="en-US" sz="1800" dirty="0">
                <a:solidFill>
                  <a:schemeClr val="accent5"/>
                </a:solidFill>
                <a:latin typeface="Century Gothic" panose="020B0502020202020204" pitchFamily="34" charset="0"/>
              </a:rPr>
              <a:t>resect</a:t>
            </a:r>
            <a:r>
              <a:rPr lang="en-US" sz="1800" b="0" dirty="0">
                <a:solidFill>
                  <a:schemeClr val="accent5"/>
                </a:solidFill>
                <a:latin typeface="Century Gothic" panose="020B0502020202020204" pitchFamily="34" charset="0"/>
              </a:rPr>
              <a:t>.</a:t>
            </a:r>
          </a:p>
          <a:p>
            <a:endParaRPr lang="en-US" sz="1800" b="0" dirty="0">
              <a:latin typeface="Century Gothic" panose="020B0502020202020204" pitchFamily="34" charset="0"/>
            </a:endParaRPr>
          </a:p>
          <a:p>
            <a:r>
              <a:rPr lang="en-US" sz="1800" dirty="0">
                <a:solidFill>
                  <a:schemeClr val="accent5"/>
                </a:solidFill>
                <a:latin typeface="Century Gothic" panose="020B0502020202020204" pitchFamily="34" charset="0"/>
              </a:rPr>
              <a:t>Protect</a:t>
            </a:r>
            <a:r>
              <a:rPr lang="en-US" sz="1800" b="0" dirty="0">
                <a:latin typeface="Century Gothic" panose="020B0502020202020204" pitchFamily="34" charset="0"/>
              </a:rPr>
              <a:t> the areas responsible for sexual function and continence.</a:t>
            </a:r>
          </a:p>
          <a:p>
            <a:r>
              <a:rPr lang="en-US" sz="1800" dirty="0">
                <a:solidFill>
                  <a:schemeClr val="accent5"/>
                </a:solidFill>
                <a:latin typeface="Century Gothic" panose="020B0502020202020204" pitchFamily="34" charset="0"/>
              </a:rPr>
              <a:t>Resect</a:t>
            </a:r>
            <a:r>
              <a:rPr lang="en-US" sz="1800" b="0" dirty="0">
                <a:latin typeface="Century Gothic" panose="020B0502020202020204" pitchFamily="34" charset="0"/>
              </a:rPr>
              <a:t> obstructive prostate tissue.</a:t>
            </a: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53565A"/>
              </a:solidFill>
              <a:effectLst/>
              <a:uFillTx/>
              <a:latin typeface="Century Gothic"/>
              <a:ea typeface="Century Gothic"/>
              <a:cs typeface="Century Gothic"/>
              <a:sym typeface="Century Gothic"/>
            </a:endParaRPr>
          </a:p>
        </p:txBody>
      </p:sp>
    </p:spTree>
    <p:extLst>
      <p:ext uri="{BB962C8B-B14F-4D97-AF65-F5344CB8AC3E}">
        <p14:creationId xmlns:p14="http://schemas.microsoft.com/office/powerpoint/2010/main" val="2035933759"/>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 name="Title 2"/>
          <p:cNvSpPr txBox="1">
            <a:spLocks noGrp="1"/>
          </p:cNvSpPr>
          <p:nvPr>
            <p:ph type="title"/>
          </p:nvPr>
        </p:nvSpPr>
        <p:spPr>
          <a:prstGeom prst="rect">
            <a:avLst/>
          </a:prstGeom>
        </p:spPr>
        <p:txBody>
          <a:bodyPr/>
          <a:lstStyle/>
          <a:p>
            <a:r>
              <a:rPr lang="en-US" b="1" dirty="0"/>
              <a:t>Aquablation Therapy – How it Works Part 2</a:t>
            </a:r>
            <a:endParaRPr b="1" dirty="0">
              <a:solidFill>
                <a:schemeClr val="accent2"/>
              </a:solidFill>
            </a:endParaRPr>
          </a:p>
        </p:txBody>
      </p:sp>
      <p:sp>
        <p:nvSpPr>
          <p:cNvPr id="588" name="Rectangle 16"/>
          <p:cNvSpPr/>
          <p:nvPr/>
        </p:nvSpPr>
        <p:spPr>
          <a:xfrm>
            <a:off x="1459334" y="1803258"/>
            <a:ext cx="10004853" cy="4319750"/>
          </a:xfrm>
          <a:prstGeom prst="rect">
            <a:avLst/>
          </a:prstGeom>
          <a:solidFill>
            <a:srgbClr val="F2F2F2"/>
          </a:solidFill>
          <a:ln w="12700" cap="flat">
            <a:noFill/>
            <a:miter lim="400000"/>
          </a:ln>
          <a:effectLst/>
        </p:spPr>
        <p:txBody>
          <a:bodyPr wrap="square" lIns="45719" tIns="45719" rIns="45719" bIns="45719" numCol="1" anchor="ctr">
            <a:noAutofit/>
          </a:bodyPr>
          <a:lstStyle/>
          <a:p>
            <a:pPr algn="ctr">
              <a:defRPr sz="1600">
                <a:solidFill>
                  <a:srgbClr val="FFFFFF"/>
                </a:solidFill>
                <a:latin typeface="Calibri"/>
                <a:ea typeface="Calibri"/>
                <a:cs typeface="Calibri"/>
                <a:sym typeface="Calibri"/>
              </a:defRPr>
            </a:pPr>
            <a:endParaRPr/>
          </a:p>
        </p:txBody>
      </p:sp>
      <p:grpSp>
        <p:nvGrpSpPr>
          <p:cNvPr id="592" name="Rectangle 22"/>
          <p:cNvGrpSpPr/>
          <p:nvPr/>
        </p:nvGrpSpPr>
        <p:grpSpPr>
          <a:xfrm>
            <a:off x="815546" y="1232702"/>
            <a:ext cx="10648642" cy="517361"/>
            <a:chOff x="0" y="-1"/>
            <a:chExt cx="6534959" cy="517360"/>
          </a:xfrm>
        </p:grpSpPr>
        <p:sp>
          <p:nvSpPr>
            <p:cNvPr id="590" name="Rectangle"/>
            <p:cNvSpPr/>
            <p:nvPr/>
          </p:nvSpPr>
          <p:spPr>
            <a:xfrm>
              <a:off x="0" y="-1"/>
              <a:ext cx="6534959" cy="517360"/>
            </a:xfrm>
            <a:prstGeom prst="rect">
              <a:avLst/>
            </a:prstGeom>
            <a:solidFill>
              <a:srgbClr val="00A2D0"/>
            </a:solidFill>
            <a:ln w="12700" cap="flat">
              <a:noFill/>
              <a:miter lim="400000"/>
            </a:ln>
            <a:effectLst/>
          </p:spPr>
          <p:txBody>
            <a:bodyPr wrap="square" lIns="45719" tIns="45719" rIns="45719" bIns="45719" numCol="1" anchor="ctr">
              <a:noAutofit/>
            </a:bodyPr>
            <a:lstStyle/>
            <a:p>
              <a:pPr algn="ctr">
                <a:defRPr sz="1800" b="0">
                  <a:solidFill>
                    <a:srgbClr val="FFFFFF"/>
                  </a:solidFill>
                  <a:latin typeface="Calibri"/>
                  <a:ea typeface="Calibri"/>
                  <a:cs typeface="Calibri"/>
                  <a:sym typeface="Calibri"/>
                </a:defRPr>
              </a:pPr>
              <a:endParaRPr/>
            </a:p>
          </p:txBody>
        </p:sp>
        <p:sp>
          <p:nvSpPr>
            <p:cNvPr id="591" name="REMOVE THE PROSTATE TISSUE"/>
            <p:cNvSpPr txBox="1"/>
            <p:nvPr/>
          </p:nvSpPr>
          <p:spPr>
            <a:xfrm>
              <a:off x="45720" y="58626"/>
              <a:ext cx="6443519" cy="4001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2000">
                  <a:solidFill>
                    <a:srgbClr val="FFFFFF"/>
                  </a:solidFill>
                  <a:latin typeface="Calibri"/>
                  <a:ea typeface="Calibri"/>
                  <a:cs typeface="Calibri"/>
                  <a:sym typeface="Calibri"/>
                </a:defRPr>
              </a:lvl1pPr>
            </a:lstStyle>
            <a:p>
              <a:r>
                <a:rPr dirty="0">
                  <a:latin typeface="Century Gothic" panose="020B0502020202020204" pitchFamily="34" charset="0"/>
                </a:rPr>
                <a:t>REMOVE </a:t>
              </a:r>
              <a:r>
                <a:rPr lang="en-US" dirty="0">
                  <a:solidFill>
                    <a:schemeClr val="bg1"/>
                  </a:solidFill>
                  <a:latin typeface="Century Gothic" panose="020B0502020202020204" pitchFamily="34" charset="0"/>
                </a:rPr>
                <a:t>OBSTRUCTING</a:t>
              </a:r>
              <a:r>
                <a:rPr lang="en-US" dirty="0">
                  <a:solidFill>
                    <a:srgbClr val="FF0000"/>
                  </a:solidFill>
                  <a:latin typeface="Century Gothic" panose="020B0502020202020204" pitchFamily="34" charset="0"/>
                </a:rPr>
                <a:t> </a:t>
              </a:r>
              <a:r>
                <a:rPr lang="en-US" dirty="0">
                  <a:solidFill>
                    <a:schemeClr val="bg1"/>
                  </a:solidFill>
                  <a:latin typeface="Century Gothic" panose="020B0502020202020204" pitchFamily="34" charset="0"/>
                </a:rPr>
                <a:t>PROSTATE</a:t>
              </a:r>
              <a:r>
                <a:rPr lang="en-US" dirty="0">
                  <a:solidFill>
                    <a:srgbClr val="FF0000"/>
                  </a:solidFill>
                  <a:latin typeface="Century Gothic" panose="020B0502020202020204" pitchFamily="34" charset="0"/>
                </a:rPr>
                <a:t> </a:t>
              </a:r>
              <a:r>
                <a:rPr dirty="0">
                  <a:latin typeface="Century Gothic" panose="020B0502020202020204" pitchFamily="34" charset="0"/>
                </a:rPr>
                <a:t>TISSUE</a:t>
              </a:r>
            </a:p>
          </p:txBody>
        </p:sp>
      </p:grpSp>
      <p:grpSp>
        <p:nvGrpSpPr>
          <p:cNvPr id="595" name="Oval 23"/>
          <p:cNvGrpSpPr/>
          <p:nvPr/>
        </p:nvGrpSpPr>
        <p:grpSpPr>
          <a:xfrm>
            <a:off x="727811" y="1125620"/>
            <a:ext cx="731523" cy="731523"/>
            <a:chOff x="-1" y="-1"/>
            <a:chExt cx="731522" cy="731522"/>
          </a:xfrm>
        </p:grpSpPr>
        <p:sp>
          <p:nvSpPr>
            <p:cNvPr id="593" name="Circle"/>
            <p:cNvSpPr/>
            <p:nvPr/>
          </p:nvSpPr>
          <p:spPr>
            <a:xfrm>
              <a:off x="-1" y="-1"/>
              <a:ext cx="731522" cy="731522"/>
            </a:xfrm>
            <a:prstGeom prst="ellipse">
              <a:avLst/>
            </a:prstGeom>
            <a:solidFill>
              <a:srgbClr val="00A2D0"/>
            </a:solidFill>
            <a:ln w="28575" cap="flat">
              <a:solidFill>
                <a:srgbClr val="FFFFFF"/>
              </a:solidFill>
              <a:prstDash val="solid"/>
              <a:miter lim="800000"/>
            </a:ln>
            <a:effectLst/>
          </p:spPr>
          <p:txBody>
            <a:bodyPr wrap="square" lIns="45719" tIns="45719" rIns="45719" bIns="45719" numCol="1" anchor="ctr">
              <a:noAutofit/>
            </a:bodyPr>
            <a:lstStyle/>
            <a:p>
              <a:pPr algn="ctr">
                <a:defRPr sz="1800" b="0">
                  <a:solidFill>
                    <a:srgbClr val="FFFFFF"/>
                  </a:solidFill>
                  <a:latin typeface="Calibri"/>
                  <a:ea typeface="Calibri"/>
                  <a:cs typeface="Calibri"/>
                  <a:sym typeface="Calibri"/>
                </a:defRPr>
              </a:pPr>
              <a:endParaRPr/>
            </a:p>
          </p:txBody>
        </p:sp>
        <p:sp>
          <p:nvSpPr>
            <p:cNvPr id="594" name="2"/>
            <p:cNvSpPr txBox="1"/>
            <p:nvPr/>
          </p:nvSpPr>
          <p:spPr>
            <a:xfrm>
              <a:off x="167136" y="165706"/>
              <a:ext cx="397248" cy="4001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2000">
                  <a:solidFill>
                    <a:srgbClr val="FFFFFF"/>
                  </a:solidFill>
                  <a:latin typeface="Calibri"/>
                  <a:ea typeface="Calibri"/>
                  <a:cs typeface="Calibri"/>
                  <a:sym typeface="Calibri"/>
                </a:defRPr>
              </a:lvl1pPr>
            </a:lstStyle>
            <a:p>
              <a:r>
                <a:rPr dirty="0">
                  <a:latin typeface="Century Gothic" panose="020B0502020202020204" pitchFamily="34" charset="0"/>
                </a:rPr>
                <a:t>2</a:t>
              </a:r>
            </a:p>
          </p:txBody>
        </p:sp>
      </p:grpSp>
      <p:pic>
        <p:nvPicPr>
          <p:cNvPr id="2" name="Step 2 - Removing the Prostate Tissue.mp4">
            <a:hlinkClick r:id="" action="ppaction://media"/>
            <a:extLst>
              <a:ext uri="{FF2B5EF4-FFF2-40B4-BE49-F238E27FC236}">
                <a16:creationId xmlns:a16="http://schemas.microsoft.com/office/drawing/2014/main" id="{CB666031-7522-D567-8439-67630D7136C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34313" y="2347821"/>
            <a:ext cx="5952473" cy="3348266"/>
          </a:xfrm>
          <a:prstGeom prst="rect">
            <a:avLst/>
          </a:prstGeom>
        </p:spPr>
      </p:pic>
      <p:sp>
        <p:nvSpPr>
          <p:cNvPr id="3" name="TextBox 2">
            <a:extLst>
              <a:ext uri="{FF2B5EF4-FFF2-40B4-BE49-F238E27FC236}">
                <a16:creationId xmlns:a16="http://schemas.microsoft.com/office/drawing/2014/main" id="{ED2312F4-B04B-C2D5-3BD8-EEEC030E1ED2}"/>
              </a:ext>
            </a:extLst>
          </p:cNvPr>
          <p:cNvSpPr txBox="1"/>
          <p:nvPr/>
        </p:nvSpPr>
        <p:spPr>
          <a:xfrm>
            <a:off x="7961765" y="2278371"/>
            <a:ext cx="3223012" cy="39703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chemeClr val="bg2"/>
                </a:solidFill>
                <a:effectLst/>
                <a:uFillTx/>
                <a:latin typeface="Century Gothic"/>
                <a:ea typeface="Century Gothic"/>
                <a:cs typeface="Century Gothic"/>
                <a:sym typeface="Century Gothic"/>
              </a:rPr>
              <a:t>Next, a </a:t>
            </a:r>
            <a:r>
              <a:rPr kumimoji="0" lang="en-US" sz="1800" i="0" u="none" strike="noStrike" cap="none" spc="0" normalizeH="0" baseline="0" dirty="0">
                <a:ln>
                  <a:noFill/>
                </a:ln>
                <a:solidFill>
                  <a:schemeClr val="accent5"/>
                </a:solidFill>
                <a:effectLst/>
                <a:uFillTx/>
                <a:latin typeface="Century Gothic"/>
                <a:ea typeface="Century Gothic"/>
                <a:cs typeface="Century Gothic"/>
                <a:sym typeface="Century Gothic"/>
              </a:rPr>
              <a:t>robotic-assisted</a:t>
            </a:r>
            <a:r>
              <a:rPr kumimoji="0" lang="en-US" sz="1800" b="0" i="0" u="none" strike="noStrike" cap="none" spc="0" normalizeH="0" baseline="0" dirty="0">
                <a:ln>
                  <a:noFill/>
                </a:ln>
                <a:solidFill>
                  <a:srgbClr val="53565A"/>
                </a:solidFill>
                <a:effectLst/>
                <a:uFillTx/>
                <a:latin typeface="Century Gothic"/>
                <a:ea typeface="Century Gothic"/>
                <a:cs typeface="Century Gothic"/>
                <a:sym typeface="Century Gothic"/>
              </a:rPr>
              <a:t> heat-free waterjet follows the treatment plan to </a:t>
            </a:r>
            <a:r>
              <a:rPr kumimoji="0" lang="en-US" sz="1800" i="0" u="none" strike="noStrike" cap="none" spc="0" normalizeH="0" baseline="0" dirty="0">
                <a:ln>
                  <a:noFill/>
                </a:ln>
                <a:solidFill>
                  <a:schemeClr val="accent5"/>
                </a:solidFill>
                <a:effectLst/>
                <a:uFillTx/>
                <a:latin typeface="Century Gothic"/>
                <a:ea typeface="Century Gothic"/>
                <a:cs typeface="Century Gothic"/>
                <a:sym typeface="Century Gothic"/>
              </a:rPr>
              <a:t>precisely</a:t>
            </a:r>
            <a:r>
              <a:rPr kumimoji="0" lang="en-US" sz="1800" b="0" i="0" u="none" strike="noStrike" cap="none" spc="0" normalizeH="0" baseline="0" dirty="0">
                <a:ln>
                  <a:noFill/>
                </a:ln>
                <a:solidFill>
                  <a:srgbClr val="53565A"/>
                </a:solidFill>
                <a:effectLst/>
                <a:uFillTx/>
                <a:latin typeface="Century Gothic"/>
                <a:ea typeface="Century Gothic"/>
                <a:cs typeface="Century Gothic"/>
                <a:sym typeface="Century Gothic"/>
              </a:rPr>
              <a:t> </a:t>
            </a:r>
            <a:r>
              <a:rPr lang="en-US" sz="1800" dirty="0">
                <a:solidFill>
                  <a:schemeClr val="accent5"/>
                </a:solidFill>
                <a:latin typeface="Century Gothic" panose="020B0502020202020204" pitchFamily="34" charset="0"/>
              </a:rPr>
              <a:t>resect</a:t>
            </a:r>
            <a:r>
              <a:rPr lang="en-US" sz="1800" b="0" dirty="0">
                <a:latin typeface="Century Gothic" panose="020B0502020202020204" pitchFamily="34" charset="0"/>
              </a:rPr>
              <a:t> obstructive prostate tissue and </a:t>
            </a:r>
            <a:r>
              <a:rPr kumimoji="0" lang="en-US" sz="1800" i="0" u="none" strike="noStrike" cap="none" spc="0" normalizeH="0" baseline="0" dirty="0">
                <a:ln>
                  <a:noFill/>
                </a:ln>
                <a:solidFill>
                  <a:schemeClr val="accent5"/>
                </a:solidFill>
                <a:effectLst/>
                <a:uFillTx/>
                <a:latin typeface="Century Gothic"/>
                <a:ea typeface="Century Gothic"/>
                <a:cs typeface="Century Gothic"/>
                <a:sym typeface="Century Gothic"/>
              </a:rPr>
              <a:t>p</a:t>
            </a:r>
            <a:r>
              <a:rPr lang="en-US" sz="1800" dirty="0">
                <a:solidFill>
                  <a:schemeClr val="accent5"/>
                </a:solidFill>
                <a:latin typeface="Century Gothic" panose="020B0502020202020204" pitchFamily="34" charset="0"/>
              </a:rPr>
              <a:t>rotect</a:t>
            </a:r>
            <a:r>
              <a:rPr lang="en-US" sz="1800" b="0" dirty="0">
                <a:latin typeface="Century Gothic" panose="020B0502020202020204" pitchFamily="34" charset="0"/>
              </a:rPr>
              <a:t> the areas responsible for </a:t>
            </a:r>
            <a:r>
              <a:rPr lang="en-US" sz="1800" dirty="0">
                <a:solidFill>
                  <a:schemeClr val="accent5"/>
                </a:solidFill>
                <a:latin typeface="Century Gothic" panose="020B0502020202020204" pitchFamily="34" charset="0"/>
              </a:rPr>
              <a:t>sexual function </a:t>
            </a:r>
            <a:r>
              <a:rPr lang="en-US" sz="1800" b="0" dirty="0">
                <a:latin typeface="Century Gothic" panose="020B0502020202020204" pitchFamily="34" charset="0"/>
              </a:rPr>
              <a:t>and </a:t>
            </a:r>
            <a:r>
              <a:rPr lang="en-US" sz="1800" dirty="0">
                <a:solidFill>
                  <a:schemeClr val="accent5"/>
                </a:solidFill>
                <a:latin typeface="Century Gothic" panose="020B0502020202020204" pitchFamily="34" charset="0"/>
              </a:rPr>
              <a:t>continence</a:t>
            </a:r>
            <a:r>
              <a:rPr lang="en-US" sz="1800" b="0" dirty="0">
                <a:latin typeface="Century Gothic" panose="020B0502020202020204" pitchFamily="34" charset="0"/>
              </a:rPr>
              <a:t>.</a:t>
            </a:r>
          </a:p>
          <a:p>
            <a:pPr marL="0" marR="0" indent="0" algn="l" defTabSz="914400" rtl="0" fontAlgn="auto" latinLnBrk="0" hangingPunct="0">
              <a:lnSpc>
                <a:spcPct val="100000"/>
              </a:lnSpc>
              <a:spcBef>
                <a:spcPts val="0"/>
              </a:spcBef>
              <a:spcAft>
                <a:spcPts val="0"/>
              </a:spcAft>
              <a:buClrTx/>
              <a:buSzTx/>
              <a:buFontTx/>
              <a:buNone/>
              <a:tabLst/>
            </a:pPr>
            <a:endParaRPr lang="en-US" sz="1800" b="0" dirty="0">
              <a:latin typeface="Century Gothic" panose="020B0502020202020204" pitchFamily="34" charset="0"/>
            </a:endParaRPr>
          </a:p>
          <a:p>
            <a:pPr marL="0" marR="0" indent="0" algn="l" defTabSz="914400" rtl="0" fontAlgn="auto" latinLnBrk="0" hangingPunct="0">
              <a:lnSpc>
                <a:spcPct val="100000"/>
              </a:lnSpc>
              <a:spcBef>
                <a:spcPts val="0"/>
              </a:spcBef>
              <a:spcAft>
                <a:spcPts val="0"/>
              </a:spcAft>
              <a:buClrTx/>
              <a:buSzTx/>
              <a:buFontTx/>
              <a:buNone/>
              <a:tabLst/>
            </a:pPr>
            <a:r>
              <a:rPr lang="en-US" sz="1800" b="0" dirty="0">
                <a:latin typeface="Century Gothic" panose="020B0502020202020204" pitchFamily="34" charset="0"/>
              </a:rPr>
              <a:t>This advanced technology helps ensure </a:t>
            </a:r>
            <a:r>
              <a:rPr lang="en-US" sz="1800" dirty="0">
                <a:solidFill>
                  <a:schemeClr val="accent5"/>
                </a:solidFill>
                <a:latin typeface="Century Gothic" panose="020B0502020202020204" pitchFamily="34" charset="0"/>
              </a:rPr>
              <a:t>precise</a:t>
            </a:r>
            <a:r>
              <a:rPr lang="en-US" sz="1800" b="0" dirty="0">
                <a:latin typeface="Century Gothic" panose="020B0502020202020204" pitchFamily="34" charset="0"/>
              </a:rPr>
              <a:t>, </a:t>
            </a:r>
            <a:r>
              <a:rPr lang="en-US" sz="1800" dirty="0">
                <a:solidFill>
                  <a:schemeClr val="accent5"/>
                </a:solidFill>
                <a:latin typeface="Century Gothic" panose="020B0502020202020204" pitchFamily="34" charset="0"/>
              </a:rPr>
              <a:t>consistent</a:t>
            </a:r>
            <a:r>
              <a:rPr lang="en-US" sz="1800" b="0" dirty="0">
                <a:latin typeface="Century Gothic" panose="020B0502020202020204" pitchFamily="34" charset="0"/>
              </a:rPr>
              <a:t> and </a:t>
            </a:r>
            <a:r>
              <a:rPr lang="en-US" sz="1800" dirty="0">
                <a:solidFill>
                  <a:schemeClr val="accent5"/>
                </a:solidFill>
                <a:latin typeface="Century Gothic" panose="020B0502020202020204" pitchFamily="34" charset="0"/>
              </a:rPr>
              <a:t>predictable</a:t>
            </a:r>
            <a:r>
              <a:rPr lang="en-US" sz="1800" b="0" dirty="0">
                <a:latin typeface="Century Gothic" panose="020B0502020202020204" pitchFamily="34" charset="0"/>
              </a:rPr>
              <a:t> removal of prostate tissue.</a:t>
            </a: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53565A"/>
              </a:solidFill>
              <a:effectLst/>
              <a:uFillTx/>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a:extLst>
              <a:ext uri="{FF2B5EF4-FFF2-40B4-BE49-F238E27FC236}">
                <a16:creationId xmlns:a16="http://schemas.microsoft.com/office/drawing/2014/main" id="{C07BEA80-E701-F806-8868-2BB47282BC79}"/>
              </a:ext>
            </a:extLst>
          </p:cNvPr>
          <p:cNvSpPr/>
          <p:nvPr/>
        </p:nvSpPr>
        <p:spPr>
          <a:xfrm>
            <a:off x="243068" y="1099593"/>
            <a:ext cx="11493661" cy="4942389"/>
          </a:xfrm>
          <a:prstGeom prst="round2DiagRect">
            <a:avLst>
              <a:gd name="adj1" fmla="val 12920"/>
              <a:gd name="adj2" fmla="val 0"/>
            </a:avLst>
          </a:prstGeom>
          <a:solidFill>
            <a:schemeClr val="bg2">
              <a:lumMod val="20000"/>
              <a:lumOff val="8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53565A"/>
              </a:solidFill>
              <a:effectLst/>
              <a:uFillTx/>
              <a:latin typeface="Century Gothic"/>
              <a:ea typeface="Century Gothic"/>
              <a:cs typeface="Century Gothic"/>
              <a:sym typeface="Century Gothic"/>
            </a:endParaRPr>
          </a:p>
        </p:txBody>
      </p:sp>
      <p:sp>
        <p:nvSpPr>
          <p:cNvPr id="633" name="Double-click to edit"/>
          <p:cNvSpPr txBox="1">
            <a:spLocks noGrp="1"/>
          </p:cNvSpPr>
          <p:nvPr>
            <p:ph type="body" idx="1"/>
          </p:nvPr>
        </p:nvSpPr>
        <p:spPr>
          <a:xfrm>
            <a:off x="455272" y="1491584"/>
            <a:ext cx="4336648" cy="4314663"/>
          </a:xfrm>
          <a:prstGeom prst="rect">
            <a:avLst/>
          </a:prstGeom>
        </p:spPr>
        <p:txBody>
          <a:bodyPr>
            <a:noAutofit/>
          </a:bodyPr>
          <a:lstStyle/>
          <a:p>
            <a:pPr marL="342900" indent="-342900">
              <a:spcBef>
                <a:spcPts val="1200"/>
              </a:spcBef>
              <a:buSzPct val="100000"/>
              <a:buFont typeface="Arial"/>
              <a:buChar char="•"/>
              <a:defRPr sz="2000" b="0">
                <a:latin typeface="Calibri"/>
                <a:ea typeface="Calibri"/>
                <a:cs typeface="Calibri"/>
                <a:sym typeface="Calibri"/>
              </a:defRPr>
            </a:pPr>
            <a:r>
              <a:rPr lang="en-US" sz="1600" spc="0" dirty="0">
                <a:latin typeface="Century Gothic" panose="020B0502020202020204" pitchFamily="34" charset="0"/>
              </a:rPr>
              <a:t>As with most BPH procedures, you will wake up with a catheter to allow the urethra to heal</a:t>
            </a:r>
          </a:p>
          <a:p>
            <a:pPr marL="342900" indent="-342900">
              <a:spcBef>
                <a:spcPts val="1200"/>
              </a:spcBef>
              <a:buSzPct val="100000"/>
              <a:buFont typeface="Arial"/>
              <a:buChar char="•"/>
              <a:defRPr sz="2000" b="0">
                <a:latin typeface="Calibri"/>
                <a:ea typeface="Calibri"/>
                <a:cs typeface="Calibri"/>
                <a:sym typeface="Calibri"/>
              </a:defRPr>
            </a:pPr>
            <a:r>
              <a:rPr lang="en-US" sz="1600" spc="0" dirty="0">
                <a:latin typeface="Century Gothic" panose="020B0502020202020204" pitchFamily="34" charset="0"/>
              </a:rPr>
              <a:t>Patients may be discharged the same day or stay overnight in the hospital</a:t>
            </a:r>
          </a:p>
          <a:p>
            <a:pPr marL="342900" indent="-342900">
              <a:spcBef>
                <a:spcPts val="1200"/>
              </a:spcBef>
              <a:buSzPct val="100000"/>
              <a:buFont typeface="Arial"/>
              <a:buChar char="•"/>
              <a:defRPr sz="2000" b="0">
                <a:latin typeface="Calibri"/>
                <a:ea typeface="Calibri"/>
                <a:cs typeface="Calibri"/>
                <a:sym typeface="Calibri"/>
              </a:defRPr>
            </a:pPr>
            <a:r>
              <a:rPr lang="en-US" sz="1600" spc="0" dirty="0">
                <a:solidFill>
                  <a:schemeClr val="tx1"/>
                </a:solidFill>
                <a:latin typeface="Century Gothic" panose="020B0502020202020204" pitchFamily="34" charset="0"/>
              </a:rPr>
              <a:t>Patients may </a:t>
            </a:r>
            <a:r>
              <a:rPr lang="en-US" sz="1600" spc="0" dirty="0">
                <a:latin typeface="Century Gothic" panose="020B0502020202020204" pitchFamily="34" charset="0"/>
              </a:rPr>
              <a:t>leave the hospital without a catheter</a:t>
            </a:r>
            <a:r>
              <a:rPr lang="en-US" sz="1600" spc="0" baseline="30000" dirty="0">
                <a:latin typeface="Century Gothic" panose="020B0502020202020204" pitchFamily="34" charset="0"/>
              </a:rPr>
              <a:t>15,16</a:t>
            </a:r>
          </a:p>
          <a:p>
            <a:pPr marL="342900" indent="-342900">
              <a:spcBef>
                <a:spcPts val="1200"/>
              </a:spcBef>
              <a:buSzPct val="100000"/>
              <a:buFont typeface="Arial"/>
              <a:buChar char="•"/>
              <a:defRPr sz="2000" b="0">
                <a:latin typeface="Calibri"/>
                <a:ea typeface="Calibri"/>
                <a:cs typeface="Calibri"/>
                <a:sym typeface="Calibri"/>
              </a:defRPr>
            </a:pPr>
            <a:r>
              <a:rPr lang="en-US" sz="1600" spc="0" dirty="0">
                <a:latin typeface="Century Gothic" panose="020B0502020202020204" pitchFamily="34" charset="0"/>
              </a:rPr>
              <a:t>Patients may experience mild burning during urination for the first few weeks</a:t>
            </a:r>
          </a:p>
          <a:p>
            <a:pPr marL="342900" indent="-342900">
              <a:spcBef>
                <a:spcPts val="1200"/>
              </a:spcBef>
              <a:buSzPct val="100000"/>
              <a:buFont typeface="Arial"/>
              <a:buChar char="•"/>
              <a:defRPr sz="2000" b="0">
                <a:latin typeface="Calibri"/>
                <a:ea typeface="Calibri"/>
                <a:cs typeface="Calibri"/>
                <a:sym typeface="Calibri"/>
              </a:defRPr>
            </a:pPr>
            <a:r>
              <a:rPr lang="en-US" sz="1600" spc="0" dirty="0">
                <a:latin typeface="Century Gothic" panose="020B0502020202020204" pitchFamily="34" charset="0"/>
              </a:rPr>
              <a:t>Patients may resume normal activities once approved by their doctor</a:t>
            </a:r>
          </a:p>
          <a:p>
            <a:pPr marL="342900" indent="-342900">
              <a:spcBef>
                <a:spcPts val="1200"/>
              </a:spcBef>
              <a:defRPr sz="2000" b="0">
                <a:latin typeface="Calibri"/>
                <a:ea typeface="Calibri"/>
                <a:cs typeface="Calibri"/>
                <a:sym typeface="Calibri"/>
              </a:defRPr>
            </a:pPr>
            <a:r>
              <a:rPr lang="en-US" sz="1600" kern="100" dirty="0">
                <a:effectLst/>
                <a:latin typeface="Century Gothic" panose="020B0502020202020204" pitchFamily="34" charset="0"/>
                <a:ea typeface="Aptos" panose="020B0004020202020204" pitchFamily="34" charset="0"/>
                <a:cs typeface="Times New Roman (Body CS)"/>
              </a:rPr>
              <a:t>Your doctor will provide specific discharge instructions and advise on signs and symptoms that may require further medical attention</a:t>
            </a:r>
          </a:p>
        </p:txBody>
      </p:sp>
      <p:sp>
        <p:nvSpPr>
          <p:cNvPr id="634" name="Title 2"/>
          <p:cNvSpPr txBox="1">
            <a:spLocks noGrp="1"/>
          </p:cNvSpPr>
          <p:nvPr>
            <p:ph type="title"/>
          </p:nvPr>
        </p:nvSpPr>
        <p:spPr>
          <a:prstGeom prst="rect">
            <a:avLst/>
          </a:prstGeom>
        </p:spPr>
        <p:txBody>
          <a:bodyPr/>
          <a:lstStyle/>
          <a:p>
            <a:r>
              <a:rPr b="1" dirty="0"/>
              <a:t>What to Expect </a:t>
            </a:r>
            <a:r>
              <a:rPr lang="en-US" b="1" dirty="0"/>
              <a:t>After Aquablation Therapy</a:t>
            </a:r>
            <a:endParaRPr b="1" dirty="0"/>
          </a:p>
        </p:txBody>
      </p:sp>
      <p:sp>
        <p:nvSpPr>
          <p:cNvPr id="5" name="Round Diagonal Corner Rectangle 4">
            <a:extLst>
              <a:ext uri="{FF2B5EF4-FFF2-40B4-BE49-F238E27FC236}">
                <a16:creationId xmlns:a16="http://schemas.microsoft.com/office/drawing/2014/main" id="{C74371F8-1782-FC8E-D662-AD45B7C58E42}"/>
              </a:ext>
            </a:extLst>
          </p:cNvPr>
          <p:cNvSpPr/>
          <p:nvPr/>
        </p:nvSpPr>
        <p:spPr>
          <a:xfrm>
            <a:off x="5142991" y="1491585"/>
            <a:ext cx="6375699" cy="4104772"/>
          </a:xfrm>
          <a:prstGeom prst="round2DiagRect">
            <a:avLst/>
          </a:prstGeom>
          <a:blipFill dpi="0" rotWithShape="1">
            <a:blip r:embed="rId3" cstate="print">
              <a:extLst>
                <a:ext uri="{28A0092B-C50C-407E-A947-70E740481C1C}">
                  <a14:useLocalDpi xmlns:a14="http://schemas.microsoft.com/office/drawing/2010/main"/>
                </a:ext>
              </a:extLst>
            </a:blip>
            <a:srcRect/>
            <a:stretch>
              <a:fillRect/>
            </a:stretch>
          </a:blip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dirty="0">
              <a:ln>
                <a:noFill/>
              </a:ln>
              <a:solidFill>
                <a:srgbClr val="53565A"/>
              </a:solidFill>
              <a:effectLst/>
              <a:uFillTx/>
              <a:latin typeface="Century Gothic"/>
              <a:ea typeface="Century Gothic"/>
              <a:cs typeface="Century Gothic"/>
              <a:sym typeface="Century Gothic"/>
            </a:endParaRPr>
          </a:p>
        </p:txBody>
      </p:sp>
      <p:sp>
        <p:nvSpPr>
          <p:cNvPr id="2" name="TextBox 1">
            <a:extLst>
              <a:ext uri="{FF2B5EF4-FFF2-40B4-BE49-F238E27FC236}">
                <a16:creationId xmlns:a16="http://schemas.microsoft.com/office/drawing/2014/main" id="{35A6BD2E-54EE-5585-047A-0ABF2EC6FCA1}"/>
              </a:ext>
            </a:extLst>
          </p:cNvPr>
          <p:cNvSpPr txBox="1"/>
          <p:nvPr/>
        </p:nvSpPr>
        <p:spPr>
          <a:xfrm>
            <a:off x="1424763" y="6078992"/>
            <a:ext cx="8947319"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b="0" kern="100" dirty="0">
                <a:effectLst/>
                <a:latin typeface="Century Gothic" panose="020B0502020202020204" pitchFamily="34" charset="0"/>
                <a:ea typeface="Aptos" panose="020B0004020202020204" pitchFamily="34" charset="0"/>
                <a:cs typeface="Times New Roman (Body CS)"/>
              </a:rPr>
              <a:t>Most symptoms typically resolve within two to four weeks after Aquablation therapy, though individual results may vary.</a:t>
            </a:r>
            <a:r>
              <a:rPr lang="en-US" b="0" kern="100" baseline="30000" dirty="0">
                <a:effectLst/>
                <a:latin typeface="Century Gothic" panose="020B0502020202020204" pitchFamily="34" charset="0"/>
                <a:ea typeface="Aptos" panose="020B0004020202020204" pitchFamily="34" charset="0"/>
                <a:cs typeface="Times New Roman (Body CS)"/>
              </a:rPr>
              <a:t>2</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Graphic 107" descr="Arrow: Slight curve with solid fill">
            <a:extLst>
              <a:ext uri="{FF2B5EF4-FFF2-40B4-BE49-F238E27FC236}">
                <a16:creationId xmlns:a16="http://schemas.microsoft.com/office/drawing/2014/main" id="{A2667B42-1B36-53A7-3504-15618B4B479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739094">
            <a:off x="1855735" y="3401933"/>
            <a:ext cx="2953015" cy="2953015"/>
          </a:xfrm>
          <a:prstGeom prst="rect">
            <a:avLst/>
          </a:prstGeom>
        </p:spPr>
      </p:pic>
      <p:sp>
        <p:nvSpPr>
          <p:cNvPr id="3" name="Title 2">
            <a:extLst>
              <a:ext uri="{FF2B5EF4-FFF2-40B4-BE49-F238E27FC236}">
                <a16:creationId xmlns:a16="http://schemas.microsoft.com/office/drawing/2014/main" id="{C0E35E6D-8BA8-5147-B72F-DFE7DAD25456}"/>
              </a:ext>
            </a:extLst>
          </p:cNvPr>
          <p:cNvSpPr>
            <a:spLocks noGrp="1"/>
          </p:cNvSpPr>
          <p:nvPr>
            <p:ph type="title"/>
          </p:nvPr>
        </p:nvSpPr>
        <p:spPr/>
        <p:txBody>
          <a:bodyPr>
            <a:normAutofit fontScale="90000"/>
          </a:bodyPr>
          <a:lstStyle/>
          <a:p>
            <a:r>
              <a:rPr lang="en-US" b="1" dirty="0"/>
              <a:t>Journey with BPH: Take the Next Step to Long-term Symptom Relief</a:t>
            </a:r>
          </a:p>
        </p:txBody>
      </p:sp>
      <p:grpSp>
        <p:nvGrpSpPr>
          <p:cNvPr id="105" name="Group 104">
            <a:extLst>
              <a:ext uri="{FF2B5EF4-FFF2-40B4-BE49-F238E27FC236}">
                <a16:creationId xmlns:a16="http://schemas.microsoft.com/office/drawing/2014/main" id="{1BA7A1DA-D643-8C66-FDDD-5E7AB69C3505}"/>
              </a:ext>
            </a:extLst>
          </p:cNvPr>
          <p:cNvGrpSpPr/>
          <p:nvPr/>
        </p:nvGrpSpPr>
        <p:grpSpPr>
          <a:xfrm>
            <a:off x="4680597" y="3867418"/>
            <a:ext cx="2776829" cy="2777552"/>
            <a:chOff x="9451869" y="2043518"/>
            <a:chExt cx="2240082" cy="2240665"/>
          </a:xfrm>
        </p:grpSpPr>
        <p:sp>
          <p:nvSpPr>
            <p:cNvPr id="56" name="Oval 55">
              <a:extLst>
                <a:ext uri="{FF2B5EF4-FFF2-40B4-BE49-F238E27FC236}">
                  <a16:creationId xmlns:a16="http://schemas.microsoft.com/office/drawing/2014/main" id="{940D6E8D-DD1F-3878-99CB-971DEAFFF785}"/>
                </a:ext>
              </a:extLst>
            </p:cNvPr>
            <p:cNvSpPr/>
            <p:nvPr/>
          </p:nvSpPr>
          <p:spPr>
            <a:xfrm>
              <a:off x="9451869" y="2043518"/>
              <a:ext cx="2240082" cy="2240665"/>
            </a:xfrm>
            <a:prstGeom prst="ellipse">
              <a:avLst/>
            </a:prstGeom>
            <a:noFill/>
            <a:ln w="69850">
              <a:solidFill>
                <a:schemeClr val="accent1">
                  <a:alpha val="30000"/>
                </a:schemeClr>
              </a:solidFill>
            </a:ln>
            <a:effectLst/>
          </p:spPr>
          <p:style>
            <a:lnRef idx="1">
              <a:schemeClr val="accent1"/>
            </a:lnRef>
            <a:fillRef idx="3">
              <a:schemeClr val="accent1"/>
            </a:fillRef>
            <a:effectRef idx="2">
              <a:schemeClr val="accent1"/>
            </a:effectRef>
            <a:fontRef idx="minor">
              <a:schemeClr val="lt1"/>
            </a:fontRef>
          </p:style>
          <p:txBody>
            <a:bodyPr lIns="68584" tIns="34292" rIns="68584" bIns="34292" rtlCol="0" anchor="ctr"/>
            <a:lstStyle/>
            <a:p>
              <a:pPr algn="ctr"/>
              <a:endParaRPr lang="en-US" sz="1351">
                <a:latin typeface="Roboto Light"/>
              </a:endParaRPr>
            </a:p>
          </p:txBody>
        </p:sp>
        <p:sp>
          <p:nvSpPr>
            <p:cNvPr id="48" name="Arc 47">
              <a:extLst>
                <a:ext uri="{FF2B5EF4-FFF2-40B4-BE49-F238E27FC236}">
                  <a16:creationId xmlns:a16="http://schemas.microsoft.com/office/drawing/2014/main" id="{8E8B635F-C424-BD1D-58E2-2E6F7866908C}"/>
                </a:ext>
              </a:extLst>
            </p:cNvPr>
            <p:cNvSpPr/>
            <p:nvPr/>
          </p:nvSpPr>
          <p:spPr>
            <a:xfrm>
              <a:off x="9454209" y="2043518"/>
              <a:ext cx="2237742" cy="2238323"/>
            </a:xfrm>
            <a:prstGeom prst="arc">
              <a:avLst>
                <a:gd name="adj1" fmla="val 10766207"/>
                <a:gd name="adj2" fmla="val 0"/>
              </a:avLst>
            </a:prstGeom>
            <a:ln w="69850" cap="rnd">
              <a:solidFill>
                <a:schemeClr val="accent1"/>
              </a:solidFill>
            </a:ln>
          </p:spPr>
          <p:style>
            <a:lnRef idx="1">
              <a:schemeClr val="accent1"/>
            </a:lnRef>
            <a:fillRef idx="0">
              <a:schemeClr val="accent1"/>
            </a:fillRef>
            <a:effectRef idx="0">
              <a:schemeClr val="accent1"/>
            </a:effectRef>
            <a:fontRef idx="minor">
              <a:schemeClr val="tx1"/>
            </a:fontRef>
          </p:style>
          <p:txBody>
            <a:bodyPr lIns="68584" tIns="34292" rIns="68584" bIns="34292" rtlCol="0" anchor="ctr"/>
            <a:lstStyle/>
            <a:p>
              <a:pPr algn="ctr"/>
              <a:endParaRPr lang="en-US" sz="1351">
                <a:latin typeface="Roboto Light"/>
              </a:endParaRPr>
            </a:p>
          </p:txBody>
        </p:sp>
        <p:sp>
          <p:nvSpPr>
            <p:cNvPr id="50" name="TextBox 49">
              <a:extLst>
                <a:ext uri="{FF2B5EF4-FFF2-40B4-BE49-F238E27FC236}">
                  <a16:creationId xmlns:a16="http://schemas.microsoft.com/office/drawing/2014/main" id="{FEDBFC9F-C590-BAA9-D068-DB6D096177DE}"/>
                </a:ext>
              </a:extLst>
            </p:cNvPr>
            <p:cNvSpPr txBox="1"/>
            <p:nvPr/>
          </p:nvSpPr>
          <p:spPr>
            <a:xfrm>
              <a:off x="9669418" y="3311361"/>
              <a:ext cx="1794066" cy="574644"/>
            </a:xfrm>
            <a:prstGeom prst="rect">
              <a:avLst/>
            </a:prstGeom>
            <a:noFill/>
          </p:spPr>
          <p:txBody>
            <a:bodyPr wrap="square" lIns="0" tIns="0" rIns="0" bIns="0" rtlCol="1">
              <a:spAutoFit/>
            </a:bodyPr>
            <a:lstStyle/>
            <a:p>
              <a:pPr algn="ctr">
                <a:spcAft>
                  <a:spcPts val="200"/>
                </a:spcAft>
              </a:pPr>
              <a:r>
                <a:rPr lang="en-US" sz="1867" dirty="0">
                  <a:solidFill>
                    <a:schemeClr val="accent1"/>
                  </a:solidFill>
                  <a:latin typeface="Century Gothic" panose="020B0502020202020204" pitchFamily="34" charset="0"/>
                  <a:ea typeface="Roboto Regular" charset="0"/>
                  <a:cs typeface="Roboto Regular"/>
                </a:rPr>
                <a:t>Aquablation</a:t>
              </a:r>
              <a:br>
                <a:rPr lang="en-US" sz="1867" dirty="0">
                  <a:solidFill>
                    <a:schemeClr val="accent1"/>
                  </a:solidFill>
                  <a:latin typeface="Century Gothic" panose="020B0502020202020204" pitchFamily="34" charset="0"/>
                  <a:ea typeface="Roboto Regular" charset="0"/>
                  <a:cs typeface="Roboto Regular"/>
                </a:rPr>
              </a:br>
              <a:r>
                <a:rPr lang="en-US" sz="1867" dirty="0">
                  <a:solidFill>
                    <a:schemeClr val="accent1"/>
                  </a:solidFill>
                  <a:latin typeface="Century Gothic" panose="020B0502020202020204" pitchFamily="34" charset="0"/>
                  <a:ea typeface="Roboto Regular" charset="0"/>
                  <a:cs typeface="Roboto Regular"/>
                </a:rPr>
                <a:t>Therapy</a:t>
              </a:r>
            </a:p>
          </p:txBody>
        </p:sp>
        <p:grpSp>
          <p:nvGrpSpPr>
            <p:cNvPr id="70" name="Group 69">
              <a:extLst>
                <a:ext uri="{FF2B5EF4-FFF2-40B4-BE49-F238E27FC236}">
                  <a16:creationId xmlns:a16="http://schemas.microsoft.com/office/drawing/2014/main" id="{92431967-FA09-E7D6-216C-59971529FA22}"/>
                </a:ext>
              </a:extLst>
            </p:cNvPr>
            <p:cNvGrpSpPr/>
            <p:nvPr/>
          </p:nvGrpSpPr>
          <p:grpSpPr>
            <a:xfrm>
              <a:off x="10171229" y="2441541"/>
              <a:ext cx="775546" cy="775749"/>
              <a:chOff x="10171229" y="3147598"/>
              <a:chExt cx="775546" cy="775749"/>
            </a:xfrm>
          </p:grpSpPr>
          <p:sp>
            <p:nvSpPr>
              <p:cNvPr id="53" name="Oval 15">
                <a:extLst>
                  <a:ext uri="{FF2B5EF4-FFF2-40B4-BE49-F238E27FC236}">
                    <a16:creationId xmlns:a16="http://schemas.microsoft.com/office/drawing/2014/main" id="{D700D9E1-6753-B632-8774-86609A337E2C}"/>
                  </a:ext>
                </a:extLst>
              </p:cNvPr>
              <p:cNvSpPr>
                <a:spLocks noChangeArrowheads="1"/>
              </p:cNvSpPr>
              <p:nvPr/>
            </p:nvSpPr>
            <p:spPr bwMode="auto">
              <a:xfrm>
                <a:off x="10171229" y="3147598"/>
                <a:ext cx="775546" cy="775749"/>
              </a:xfrm>
              <a:prstGeom prst="ellipse">
                <a:avLst/>
              </a:prstGeom>
              <a:solidFill>
                <a:schemeClr val="accent1"/>
              </a:solidFill>
              <a:ln>
                <a:noFill/>
              </a:ln>
            </p:spPr>
            <p:txBody>
              <a:bodyPr vert="horz" wrap="square" lIns="34299" tIns="17149" rIns="34299" bIns="17149" numCol="1" anchor="t" anchorCtr="0" compatLnSpc="1">
                <a:prstTxWarp prst="textNoShape">
                  <a:avLst/>
                </a:prstTxWarp>
              </a:bodyPr>
              <a:lstStyle/>
              <a:p>
                <a:endParaRPr lang="en-US" sz="1351">
                  <a:latin typeface="Roboto Light"/>
                </a:endParaRPr>
              </a:p>
            </p:txBody>
          </p:sp>
          <p:pic>
            <p:nvPicPr>
              <p:cNvPr id="69" name="Picture 68" descr="A black and white logo&#10;&#10;Description automatically generated">
                <a:extLst>
                  <a:ext uri="{FF2B5EF4-FFF2-40B4-BE49-F238E27FC236}">
                    <a16:creationId xmlns:a16="http://schemas.microsoft.com/office/drawing/2014/main" id="{6CFDCF49-9CF5-499D-F133-B431CEC07AD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38444" y="3223808"/>
                <a:ext cx="441126" cy="623329"/>
              </a:xfrm>
              <a:prstGeom prst="rect">
                <a:avLst/>
              </a:prstGeom>
            </p:spPr>
          </p:pic>
        </p:grpSp>
      </p:grpSp>
      <p:pic>
        <p:nvPicPr>
          <p:cNvPr id="92" name="Graphic 91" descr="Shoe footprints with solid fill">
            <a:extLst>
              <a:ext uri="{FF2B5EF4-FFF2-40B4-BE49-F238E27FC236}">
                <a16:creationId xmlns:a16="http://schemas.microsoft.com/office/drawing/2014/main" id="{35C27902-DCD7-11F8-F6A5-5F6E1E573E9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8533265">
            <a:off x="689484" y="3109456"/>
            <a:ext cx="914400" cy="914400"/>
          </a:xfrm>
          <a:prstGeom prst="rect">
            <a:avLst/>
          </a:prstGeom>
        </p:spPr>
      </p:pic>
      <p:pic>
        <p:nvPicPr>
          <p:cNvPr id="93" name="Graphic 92" descr="Shoe footprints with solid fill">
            <a:extLst>
              <a:ext uri="{FF2B5EF4-FFF2-40B4-BE49-F238E27FC236}">
                <a16:creationId xmlns:a16="http://schemas.microsoft.com/office/drawing/2014/main" id="{A75CA887-027B-0754-E0B9-23188A292F2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7575058">
            <a:off x="2633976" y="4346202"/>
            <a:ext cx="914400" cy="914400"/>
          </a:xfrm>
          <a:prstGeom prst="rect">
            <a:avLst/>
          </a:prstGeom>
        </p:spPr>
      </p:pic>
      <p:pic>
        <p:nvPicPr>
          <p:cNvPr id="94" name="Graphic 93" descr="Shoe footprints with solid fill">
            <a:extLst>
              <a:ext uri="{FF2B5EF4-FFF2-40B4-BE49-F238E27FC236}">
                <a16:creationId xmlns:a16="http://schemas.microsoft.com/office/drawing/2014/main" id="{40141253-7992-81BD-4ABB-3ABE15D9BBA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922204">
            <a:off x="3644702" y="4770767"/>
            <a:ext cx="914400" cy="914400"/>
          </a:xfrm>
          <a:prstGeom prst="rect">
            <a:avLst/>
          </a:prstGeom>
        </p:spPr>
      </p:pic>
      <p:grpSp>
        <p:nvGrpSpPr>
          <p:cNvPr id="106" name="Group 105">
            <a:extLst>
              <a:ext uri="{FF2B5EF4-FFF2-40B4-BE49-F238E27FC236}">
                <a16:creationId xmlns:a16="http://schemas.microsoft.com/office/drawing/2014/main" id="{63C63E1C-61D8-03A9-3C48-AB4953853248}"/>
              </a:ext>
            </a:extLst>
          </p:cNvPr>
          <p:cNvGrpSpPr/>
          <p:nvPr/>
        </p:nvGrpSpPr>
        <p:grpSpPr>
          <a:xfrm>
            <a:off x="1621867" y="1602371"/>
            <a:ext cx="8959361" cy="2240665"/>
            <a:chOff x="500049" y="2083441"/>
            <a:chExt cx="8959361" cy="2240665"/>
          </a:xfrm>
        </p:grpSpPr>
        <p:sp>
          <p:nvSpPr>
            <p:cNvPr id="21" name="Oval 20"/>
            <p:cNvSpPr/>
            <p:nvPr/>
          </p:nvSpPr>
          <p:spPr>
            <a:xfrm>
              <a:off x="500049" y="2083441"/>
              <a:ext cx="2240082" cy="2240665"/>
            </a:xfrm>
            <a:prstGeom prst="ellipse">
              <a:avLst/>
            </a:prstGeom>
            <a:noFill/>
            <a:ln w="69850">
              <a:solidFill>
                <a:schemeClr val="bg1">
                  <a:lumMod val="75000"/>
                  <a:alpha val="30000"/>
                </a:schemeClr>
              </a:solidFill>
            </a:ln>
            <a:effectLst/>
          </p:spPr>
          <p:style>
            <a:lnRef idx="1">
              <a:schemeClr val="accent1"/>
            </a:lnRef>
            <a:fillRef idx="3">
              <a:schemeClr val="accent1"/>
            </a:fillRef>
            <a:effectRef idx="2">
              <a:schemeClr val="accent1"/>
            </a:effectRef>
            <a:fontRef idx="minor">
              <a:schemeClr val="lt1"/>
            </a:fontRef>
          </p:style>
          <p:txBody>
            <a:bodyPr lIns="68584" tIns="34292" rIns="68584" bIns="34292" rtlCol="0" anchor="ctr"/>
            <a:lstStyle/>
            <a:p>
              <a:pPr algn="ctr"/>
              <a:endParaRPr lang="en-US" sz="1351">
                <a:latin typeface="Roboto Light"/>
              </a:endParaRPr>
            </a:p>
          </p:txBody>
        </p:sp>
        <p:sp>
          <p:nvSpPr>
            <p:cNvPr id="22" name="Arc 21"/>
            <p:cNvSpPr/>
            <p:nvPr/>
          </p:nvSpPr>
          <p:spPr>
            <a:xfrm>
              <a:off x="501217" y="2084612"/>
              <a:ext cx="2237742" cy="2238323"/>
            </a:xfrm>
            <a:prstGeom prst="arc">
              <a:avLst>
                <a:gd name="adj1" fmla="val 10766207"/>
                <a:gd name="adj2" fmla="val 0"/>
              </a:avLst>
            </a:prstGeom>
            <a:ln w="69850" cap="rnd">
              <a:solidFill>
                <a:schemeClr val="accent5"/>
              </a:solidFill>
            </a:ln>
          </p:spPr>
          <p:style>
            <a:lnRef idx="1">
              <a:schemeClr val="accent1"/>
            </a:lnRef>
            <a:fillRef idx="0">
              <a:schemeClr val="accent1"/>
            </a:fillRef>
            <a:effectRef idx="0">
              <a:schemeClr val="accent1"/>
            </a:effectRef>
            <a:fontRef idx="minor">
              <a:schemeClr val="tx1"/>
            </a:fontRef>
          </p:style>
          <p:txBody>
            <a:bodyPr lIns="68584" tIns="34292" rIns="68584" bIns="34292" rtlCol="0" anchor="ctr"/>
            <a:lstStyle/>
            <a:p>
              <a:pPr algn="ctr"/>
              <a:endParaRPr lang="en-US" sz="1351">
                <a:latin typeface="Roboto Light"/>
              </a:endParaRPr>
            </a:p>
          </p:txBody>
        </p:sp>
        <p:sp>
          <p:nvSpPr>
            <p:cNvPr id="23" name="Oval 22"/>
            <p:cNvSpPr/>
            <p:nvPr/>
          </p:nvSpPr>
          <p:spPr>
            <a:xfrm>
              <a:off x="2740131" y="2083441"/>
              <a:ext cx="2240082" cy="2240665"/>
            </a:xfrm>
            <a:prstGeom prst="ellipse">
              <a:avLst/>
            </a:prstGeom>
            <a:noFill/>
            <a:ln w="69850">
              <a:solidFill>
                <a:schemeClr val="bg1">
                  <a:lumMod val="75000"/>
                  <a:alpha val="30000"/>
                </a:schemeClr>
              </a:solidFill>
            </a:ln>
            <a:effectLst/>
          </p:spPr>
          <p:style>
            <a:lnRef idx="1">
              <a:schemeClr val="accent1"/>
            </a:lnRef>
            <a:fillRef idx="3">
              <a:schemeClr val="accent1"/>
            </a:fillRef>
            <a:effectRef idx="2">
              <a:schemeClr val="accent1"/>
            </a:effectRef>
            <a:fontRef idx="minor">
              <a:schemeClr val="lt1"/>
            </a:fontRef>
          </p:style>
          <p:txBody>
            <a:bodyPr lIns="68584" tIns="34292" rIns="68584" bIns="34292" rtlCol="0" anchor="ctr"/>
            <a:lstStyle/>
            <a:p>
              <a:pPr algn="ctr"/>
              <a:endParaRPr lang="en-US" sz="1351">
                <a:latin typeface="Roboto Light"/>
              </a:endParaRPr>
            </a:p>
          </p:txBody>
        </p:sp>
        <p:sp>
          <p:nvSpPr>
            <p:cNvPr id="24" name="Arc 23"/>
            <p:cNvSpPr/>
            <p:nvPr/>
          </p:nvSpPr>
          <p:spPr>
            <a:xfrm rot="10800000">
              <a:off x="2741299" y="2084612"/>
              <a:ext cx="2237742" cy="2238323"/>
            </a:xfrm>
            <a:prstGeom prst="arc">
              <a:avLst>
                <a:gd name="adj1" fmla="val 10766207"/>
                <a:gd name="adj2" fmla="val 0"/>
              </a:avLst>
            </a:prstGeom>
            <a:ln w="69850" cap="rnd">
              <a:solidFill>
                <a:schemeClr val="accent2"/>
              </a:solidFill>
            </a:ln>
          </p:spPr>
          <p:style>
            <a:lnRef idx="1">
              <a:schemeClr val="accent1"/>
            </a:lnRef>
            <a:fillRef idx="0">
              <a:schemeClr val="accent1"/>
            </a:fillRef>
            <a:effectRef idx="0">
              <a:schemeClr val="accent1"/>
            </a:effectRef>
            <a:fontRef idx="minor">
              <a:schemeClr val="tx1"/>
            </a:fontRef>
          </p:style>
          <p:txBody>
            <a:bodyPr lIns="68584" tIns="34292" rIns="68584" bIns="34292" rtlCol="0" anchor="ctr"/>
            <a:lstStyle/>
            <a:p>
              <a:pPr algn="ctr"/>
              <a:endParaRPr lang="en-US" sz="1351">
                <a:latin typeface="Roboto Light"/>
              </a:endParaRPr>
            </a:p>
          </p:txBody>
        </p:sp>
        <p:sp>
          <p:nvSpPr>
            <p:cNvPr id="25" name="Oval 24"/>
            <p:cNvSpPr/>
            <p:nvPr/>
          </p:nvSpPr>
          <p:spPr>
            <a:xfrm>
              <a:off x="4979248" y="2083441"/>
              <a:ext cx="2240082" cy="2240665"/>
            </a:xfrm>
            <a:prstGeom prst="ellipse">
              <a:avLst/>
            </a:prstGeom>
            <a:noFill/>
            <a:ln w="69850">
              <a:solidFill>
                <a:schemeClr val="bg1">
                  <a:lumMod val="75000"/>
                  <a:alpha val="30000"/>
                </a:schemeClr>
              </a:solidFill>
            </a:ln>
            <a:effectLst/>
          </p:spPr>
          <p:style>
            <a:lnRef idx="1">
              <a:schemeClr val="accent1"/>
            </a:lnRef>
            <a:fillRef idx="3">
              <a:schemeClr val="accent1"/>
            </a:fillRef>
            <a:effectRef idx="2">
              <a:schemeClr val="accent1"/>
            </a:effectRef>
            <a:fontRef idx="minor">
              <a:schemeClr val="lt1"/>
            </a:fontRef>
          </p:style>
          <p:txBody>
            <a:bodyPr lIns="68584" tIns="34292" rIns="68584" bIns="34292" rtlCol="0" anchor="ctr"/>
            <a:lstStyle/>
            <a:p>
              <a:pPr algn="ctr"/>
              <a:endParaRPr lang="en-US" sz="1351">
                <a:latin typeface="Roboto Light"/>
              </a:endParaRPr>
            </a:p>
          </p:txBody>
        </p:sp>
        <p:sp>
          <p:nvSpPr>
            <p:cNvPr id="26" name="Arc 25"/>
            <p:cNvSpPr/>
            <p:nvPr/>
          </p:nvSpPr>
          <p:spPr>
            <a:xfrm>
              <a:off x="4980416" y="2084612"/>
              <a:ext cx="2237742" cy="2238323"/>
            </a:xfrm>
            <a:prstGeom prst="arc">
              <a:avLst>
                <a:gd name="adj1" fmla="val 10766207"/>
                <a:gd name="adj2" fmla="val 0"/>
              </a:avLst>
            </a:prstGeom>
            <a:ln w="69850" cap="rnd">
              <a:solidFill>
                <a:schemeClr val="accent3"/>
              </a:solidFill>
            </a:ln>
          </p:spPr>
          <p:style>
            <a:lnRef idx="1">
              <a:schemeClr val="accent1"/>
            </a:lnRef>
            <a:fillRef idx="0">
              <a:schemeClr val="accent1"/>
            </a:fillRef>
            <a:effectRef idx="0">
              <a:schemeClr val="accent1"/>
            </a:effectRef>
            <a:fontRef idx="minor">
              <a:schemeClr val="tx1"/>
            </a:fontRef>
          </p:style>
          <p:txBody>
            <a:bodyPr lIns="68584" tIns="34292" rIns="68584" bIns="34292" rtlCol="0" anchor="ctr"/>
            <a:lstStyle/>
            <a:p>
              <a:pPr algn="ctr"/>
              <a:endParaRPr lang="en-US" sz="1351">
                <a:latin typeface="Roboto Light"/>
              </a:endParaRPr>
            </a:p>
          </p:txBody>
        </p:sp>
        <p:sp>
          <p:nvSpPr>
            <p:cNvPr id="28" name="Oval 27"/>
            <p:cNvSpPr/>
            <p:nvPr/>
          </p:nvSpPr>
          <p:spPr>
            <a:xfrm>
              <a:off x="7219328" y="2083441"/>
              <a:ext cx="2240082" cy="2240665"/>
            </a:xfrm>
            <a:prstGeom prst="ellipse">
              <a:avLst/>
            </a:prstGeom>
            <a:noFill/>
            <a:ln w="69850">
              <a:solidFill>
                <a:schemeClr val="bg1">
                  <a:lumMod val="75000"/>
                  <a:alpha val="30000"/>
                </a:schemeClr>
              </a:solidFill>
            </a:ln>
            <a:effectLst/>
          </p:spPr>
          <p:style>
            <a:lnRef idx="1">
              <a:schemeClr val="accent1"/>
            </a:lnRef>
            <a:fillRef idx="3">
              <a:schemeClr val="accent1"/>
            </a:fillRef>
            <a:effectRef idx="2">
              <a:schemeClr val="accent1"/>
            </a:effectRef>
            <a:fontRef idx="minor">
              <a:schemeClr val="lt1"/>
            </a:fontRef>
          </p:style>
          <p:txBody>
            <a:bodyPr lIns="68584" tIns="34292" rIns="68584" bIns="34292" rtlCol="0" anchor="ctr"/>
            <a:lstStyle/>
            <a:p>
              <a:pPr algn="ctr"/>
              <a:endParaRPr lang="en-US" sz="1351">
                <a:latin typeface="Roboto Light"/>
              </a:endParaRPr>
            </a:p>
          </p:txBody>
        </p:sp>
        <p:sp>
          <p:nvSpPr>
            <p:cNvPr id="47" name="Arc 46"/>
            <p:cNvSpPr/>
            <p:nvPr/>
          </p:nvSpPr>
          <p:spPr>
            <a:xfrm rot="10800000">
              <a:off x="7220497" y="2084612"/>
              <a:ext cx="2237742" cy="2238323"/>
            </a:xfrm>
            <a:prstGeom prst="arc">
              <a:avLst>
                <a:gd name="adj1" fmla="val 10766207"/>
                <a:gd name="adj2" fmla="val 0"/>
              </a:avLst>
            </a:prstGeom>
            <a:ln w="69850" cap="rnd">
              <a:solidFill>
                <a:schemeClr val="accent6"/>
              </a:solidFill>
            </a:ln>
          </p:spPr>
          <p:style>
            <a:lnRef idx="1">
              <a:schemeClr val="accent1"/>
            </a:lnRef>
            <a:fillRef idx="0">
              <a:schemeClr val="accent1"/>
            </a:fillRef>
            <a:effectRef idx="0">
              <a:schemeClr val="accent1"/>
            </a:effectRef>
            <a:fontRef idx="minor">
              <a:schemeClr val="tx1"/>
            </a:fontRef>
          </p:style>
          <p:txBody>
            <a:bodyPr lIns="68584" tIns="34292" rIns="68584" bIns="34292" rtlCol="0" anchor="ctr"/>
            <a:lstStyle/>
            <a:p>
              <a:pPr algn="ctr"/>
              <a:endParaRPr lang="en-US" sz="1351">
                <a:solidFill>
                  <a:schemeClr val="accent6"/>
                </a:solidFill>
                <a:latin typeface="Roboto Light"/>
              </a:endParaRPr>
            </a:p>
          </p:txBody>
        </p:sp>
        <p:sp>
          <p:nvSpPr>
            <p:cNvPr id="73" name="TextBox 72"/>
            <p:cNvSpPr txBox="1"/>
            <p:nvPr/>
          </p:nvSpPr>
          <p:spPr>
            <a:xfrm>
              <a:off x="2854431" y="3352455"/>
              <a:ext cx="1986538" cy="221892"/>
            </a:xfrm>
            <a:prstGeom prst="rect">
              <a:avLst/>
            </a:prstGeom>
            <a:noFill/>
          </p:spPr>
          <p:txBody>
            <a:bodyPr wrap="square" lIns="0" tIns="0" rIns="0" bIns="0" rtlCol="1">
              <a:spAutoFit/>
            </a:bodyPr>
            <a:lstStyle/>
            <a:p>
              <a:pPr algn="ctr">
                <a:spcAft>
                  <a:spcPts val="200"/>
                </a:spcAft>
              </a:pPr>
              <a:r>
                <a:rPr lang="en-US" sz="1867" dirty="0">
                  <a:solidFill>
                    <a:schemeClr val="accent2"/>
                  </a:solidFill>
                  <a:latin typeface="Century Gothic" panose="020B0502020202020204" pitchFamily="34" charset="0"/>
                  <a:ea typeface="Roboto Regular" charset="0"/>
                  <a:cs typeface="Roboto Regular"/>
                </a:rPr>
                <a:t>Medications</a:t>
              </a:r>
            </a:p>
          </p:txBody>
        </p:sp>
        <p:sp>
          <p:nvSpPr>
            <p:cNvPr id="75" name="TextBox 74"/>
            <p:cNvSpPr txBox="1"/>
            <p:nvPr/>
          </p:nvSpPr>
          <p:spPr>
            <a:xfrm>
              <a:off x="5207670" y="3352455"/>
              <a:ext cx="1794066" cy="287323"/>
            </a:xfrm>
            <a:prstGeom prst="rect">
              <a:avLst/>
            </a:prstGeom>
            <a:noFill/>
          </p:spPr>
          <p:txBody>
            <a:bodyPr wrap="square" lIns="0" tIns="0" rIns="0" bIns="0" rtlCol="1">
              <a:spAutoFit/>
            </a:bodyPr>
            <a:lstStyle/>
            <a:p>
              <a:pPr algn="ctr">
                <a:spcAft>
                  <a:spcPts val="200"/>
                </a:spcAft>
              </a:pPr>
              <a:r>
                <a:rPr lang="en-US" sz="1867" dirty="0">
                  <a:solidFill>
                    <a:schemeClr val="accent3"/>
                  </a:solidFill>
                  <a:latin typeface="Century Gothic" panose="020B0502020202020204" pitchFamily="34" charset="0"/>
                  <a:ea typeface="Roboto Regular" charset="0"/>
                  <a:cs typeface="Roboto Regular"/>
                </a:rPr>
                <a:t>MIST</a:t>
              </a:r>
            </a:p>
          </p:txBody>
        </p:sp>
        <p:sp>
          <p:nvSpPr>
            <p:cNvPr id="76" name="TextBox 75"/>
            <p:cNvSpPr txBox="1"/>
            <p:nvPr/>
          </p:nvSpPr>
          <p:spPr>
            <a:xfrm>
              <a:off x="7460508" y="3352455"/>
              <a:ext cx="1794066" cy="443783"/>
            </a:xfrm>
            <a:prstGeom prst="rect">
              <a:avLst/>
            </a:prstGeom>
            <a:noFill/>
          </p:spPr>
          <p:txBody>
            <a:bodyPr wrap="square" lIns="0" tIns="0" rIns="0" bIns="0" rtlCol="1">
              <a:spAutoFit/>
            </a:bodyPr>
            <a:lstStyle/>
            <a:p>
              <a:pPr algn="ctr">
                <a:spcAft>
                  <a:spcPts val="200"/>
                </a:spcAft>
              </a:pPr>
              <a:r>
                <a:rPr lang="en-US" sz="1867" dirty="0">
                  <a:solidFill>
                    <a:schemeClr val="accent6"/>
                  </a:solidFill>
                  <a:latin typeface="Century Gothic" panose="020B0502020202020204" pitchFamily="34" charset="0"/>
                  <a:ea typeface="Roboto Regular" charset="0"/>
                  <a:cs typeface="Roboto Regular"/>
                </a:rPr>
                <a:t>Traditional Prostate Surgery</a:t>
              </a:r>
            </a:p>
          </p:txBody>
        </p:sp>
        <p:sp>
          <p:nvSpPr>
            <p:cNvPr id="77" name="TextBox 76"/>
            <p:cNvSpPr txBox="1"/>
            <p:nvPr/>
          </p:nvSpPr>
          <p:spPr>
            <a:xfrm>
              <a:off x="697750" y="3352455"/>
              <a:ext cx="1794066" cy="574644"/>
            </a:xfrm>
            <a:prstGeom prst="rect">
              <a:avLst/>
            </a:prstGeom>
            <a:noFill/>
          </p:spPr>
          <p:txBody>
            <a:bodyPr wrap="square" lIns="0" tIns="0" rIns="0" bIns="0" rtlCol="1">
              <a:spAutoFit/>
            </a:bodyPr>
            <a:lstStyle/>
            <a:p>
              <a:pPr algn="ctr">
                <a:spcAft>
                  <a:spcPts val="200"/>
                </a:spcAft>
              </a:pPr>
              <a:r>
                <a:rPr lang="en-US" sz="1867" dirty="0">
                  <a:solidFill>
                    <a:schemeClr val="accent5"/>
                  </a:solidFill>
                  <a:latin typeface="Century Gothic" panose="020B0502020202020204" pitchFamily="34" charset="0"/>
                  <a:ea typeface="Roboto Regular" charset="0"/>
                  <a:cs typeface="Roboto Regular"/>
                </a:rPr>
                <a:t>Watchful Waiting</a:t>
              </a:r>
            </a:p>
          </p:txBody>
        </p:sp>
        <p:grpSp>
          <p:nvGrpSpPr>
            <p:cNvPr id="41" name="Group 40">
              <a:extLst>
                <a:ext uri="{FF2B5EF4-FFF2-40B4-BE49-F238E27FC236}">
                  <a16:creationId xmlns:a16="http://schemas.microsoft.com/office/drawing/2014/main" id="{F32A1EB2-07FA-7A73-E193-896BA46EA801}"/>
                </a:ext>
              </a:extLst>
            </p:cNvPr>
            <p:cNvGrpSpPr/>
            <p:nvPr/>
          </p:nvGrpSpPr>
          <p:grpSpPr>
            <a:xfrm>
              <a:off x="1212970" y="2482635"/>
              <a:ext cx="775546" cy="775749"/>
              <a:chOff x="1223129" y="1583514"/>
              <a:chExt cx="1004237" cy="1004500"/>
            </a:xfrm>
          </p:grpSpPr>
          <p:sp>
            <p:nvSpPr>
              <p:cNvPr id="58" name="Oval 15"/>
              <p:cNvSpPr>
                <a:spLocks noChangeArrowheads="1"/>
              </p:cNvSpPr>
              <p:nvPr/>
            </p:nvSpPr>
            <p:spPr bwMode="auto">
              <a:xfrm>
                <a:off x="1223129" y="1583514"/>
                <a:ext cx="1004237" cy="1004500"/>
              </a:xfrm>
              <a:prstGeom prst="ellipse">
                <a:avLst/>
              </a:prstGeom>
              <a:solidFill>
                <a:schemeClr val="accent5"/>
              </a:solidFill>
              <a:ln>
                <a:noFill/>
              </a:ln>
            </p:spPr>
            <p:txBody>
              <a:bodyPr vert="horz" wrap="square" lIns="34299" tIns="17149" rIns="34299" bIns="17149" numCol="1" anchor="t" anchorCtr="0" compatLnSpc="1">
                <a:prstTxWarp prst="textNoShape">
                  <a:avLst/>
                </a:prstTxWarp>
              </a:bodyPr>
              <a:lstStyle/>
              <a:p>
                <a:endParaRPr lang="en-US" sz="1351">
                  <a:latin typeface="Roboto Light"/>
                </a:endParaRPr>
              </a:p>
            </p:txBody>
          </p:sp>
          <p:pic>
            <p:nvPicPr>
              <p:cNvPr id="4" name="Graphic 3" descr="Binoculars with solid fill">
                <a:extLst>
                  <a:ext uri="{FF2B5EF4-FFF2-40B4-BE49-F238E27FC236}">
                    <a16:creationId xmlns:a16="http://schemas.microsoft.com/office/drawing/2014/main" id="{F2438E15-CBC3-D075-2BCB-7DF4197E079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23566" y="1684083"/>
                <a:ext cx="803362" cy="803362"/>
              </a:xfrm>
              <a:prstGeom prst="rect">
                <a:avLst/>
              </a:prstGeom>
            </p:spPr>
          </p:pic>
        </p:grpSp>
        <p:grpSp>
          <p:nvGrpSpPr>
            <p:cNvPr id="42" name="Group 41">
              <a:extLst>
                <a:ext uri="{FF2B5EF4-FFF2-40B4-BE49-F238E27FC236}">
                  <a16:creationId xmlns:a16="http://schemas.microsoft.com/office/drawing/2014/main" id="{1DA90417-F18C-DF0D-667A-756A10C5ED61}"/>
                </a:ext>
              </a:extLst>
            </p:cNvPr>
            <p:cNvGrpSpPr/>
            <p:nvPr/>
          </p:nvGrpSpPr>
          <p:grpSpPr>
            <a:xfrm>
              <a:off x="3472075" y="2482635"/>
              <a:ext cx="775546" cy="775749"/>
              <a:chOff x="4148392" y="1583517"/>
              <a:chExt cx="1004237" cy="1004500"/>
            </a:xfrm>
          </p:grpSpPr>
          <p:sp>
            <p:nvSpPr>
              <p:cNvPr id="49" name="Oval 19"/>
              <p:cNvSpPr>
                <a:spLocks noChangeArrowheads="1"/>
              </p:cNvSpPr>
              <p:nvPr/>
            </p:nvSpPr>
            <p:spPr bwMode="auto">
              <a:xfrm>
                <a:off x="4148392" y="1583517"/>
                <a:ext cx="1004237" cy="1004500"/>
              </a:xfrm>
              <a:prstGeom prst="ellipse">
                <a:avLst/>
              </a:prstGeom>
              <a:solidFill>
                <a:schemeClr val="accent2"/>
              </a:solidFill>
              <a:ln>
                <a:noFill/>
              </a:ln>
            </p:spPr>
            <p:txBody>
              <a:bodyPr vert="horz" wrap="square" lIns="34299" tIns="17149" rIns="34299" bIns="17149" numCol="1" anchor="t" anchorCtr="0" compatLnSpc="1">
                <a:prstTxWarp prst="textNoShape">
                  <a:avLst/>
                </a:prstTxWarp>
              </a:bodyPr>
              <a:lstStyle/>
              <a:p>
                <a:endParaRPr lang="en-US" sz="1351">
                  <a:latin typeface="Roboto Light"/>
                </a:endParaRPr>
              </a:p>
            </p:txBody>
          </p:sp>
          <p:pic>
            <p:nvPicPr>
              <p:cNvPr id="9" name="Graphic 8" descr="Medicine with solid fill">
                <a:extLst>
                  <a:ext uri="{FF2B5EF4-FFF2-40B4-BE49-F238E27FC236}">
                    <a16:creationId xmlns:a16="http://schemas.microsoft.com/office/drawing/2014/main" id="{185E03B3-34B3-8F3B-56B5-04D00EDEAC9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43586" y="1678843"/>
                <a:ext cx="813848" cy="813848"/>
              </a:xfrm>
              <a:prstGeom prst="rect">
                <a:avLst/>
              </a:prstGeom>
            </p:spPr>
          </p:pic>
        </p:grpSp>
        <p:grpSp>
          <p:nvGrpSpPr>
            <p:cNvPr id="43" name="Group 42">
              <a:extLst>
                <a:ext uri="{FF2B5EF4-FFF2-40B4-BE49-F238E27FC236}">
                  <a16:creationId xmlns:a16="http://schemas.microsoft.com/office/drawing/2014/main" id="{ADB9E197-8CF4-F2CE-AAC4-29C29C133286}"/>
                </a:ext>
              </a:extLst>
            </p:cNvPr>
            <p:cNvGrpSpPr/>
            <p:nvPr/>
          </p:nvGrpSpPr>
          <p:grpSpPr>
            <a:xfrm>
              <a:off x="5708124" y="2482635"/>
              <a:ext cx="775546" cy="775749"/>
              <a:chOff x="7043801" y="1594507"/>
              <a:chExt cx="1004237" cy="1004500"/>
            </a:xfrm>
          </p:grpSpPr>
          <p:sp>
            <p:nvSpPr>
              <p:cNvPr id="52" name="Oval 20"/>
              <p:cNvSpPr>
                <a:spLocks noChangeArrowheads="1"/>
              </p:cNvSpPr>
              <p:nvPr/>
            </p:nvSpPr>
            <p:spPr bwMode="auto">
              <a:xfrm>
                <a:off x="7043801" y="1594507"/>
                <a:ext cx="1004237" cy="1004500"/>
              </a:xfrm>
              <a:prstGeom prst="ellipse">
                <a:avLst/>
              </a:prstGeom>
              <a:solidFill>
                <a:schemeClr val="accent3"/>
              </a:solidFill>
              <a:ln>
                <a:noFill/>
              </a:ln>
            </p:spPr>
            <p:txBody>
              <a:bodyPr vert="horz" wrap="square" lIns="34299" tIns="17149" rIns="34299" bIns="17149" numCol="1" anchor="t" anchorCtr="0" compatLnSpc="1">
                <a:prstTxWarp prst="textNoShape">
                  <a:avLst/>
                </a:prstTxWarp>
              </a:bodyPr>
              <a:lstStyle/>
              <a:p>
                <a:endParaRPr lang="en-US" sz="1351">
                  <a:latin typeface="Roboto Light"/>
                </a:endParaRPr>
              </a:p>
            </p:txBody>
          </p:sp>
          <p:pic>
            <p:nvPicPr>
              <p:cNvPr id="20" name="Graphic 19" descr="Adhesive Bandage with solid fill">
                <a:extLst>
                  <a:ext uri="{FF2B5EF4-FFF2-40B4-BE49-F238E27FC236}">
                    <a16:creationId xmlns:a16="http://schemas.microsoft.com/office/drawing/2014/main" id="{14609A23-8427-B102-8D6C-FA82EC4FA88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62028" y="1712866"/>
                <a:ext cx="767782" cy="767782"/>
              </a:xfrm>
              <a:prstGeom prst="rect">
                <a:avLst/>
              </a:prstGeom>
            </p:spPr>
          </p:pic>
        </p:grpSp>
        <p:sp>
          <p:nvSpPr>
            <p:cNvPr id="102" name="Oval 18">
              <a:extLst>
                <a:ext uri="{FF2B5EF4-FFF2-40B4-BE49-F238E27FC236}">
                  <a16:creationId xmlns:a16="http://schemas.microsoft.com/office/drawing/2014/main" id="{A1738CA3-D580-56D4-97AF-424152D79291}"/>
                </a:ext>
              </a:extLst>
            </p:cNvPr>
            <p:cNvSpPr>
              <a:spLocks noChangeAspect="1" noChangeArrowheads="1"/>
            </p:cNvSpPr>
            <p:nvPr/>
          </p:nvSpPr>
          <p:spPr bwMode="auto">
            <a:xfrm>
              <a:off x="7943692" y="2446090"/>
              <a:ext cx="777240" cy="777443"/>
            </a:xfrm>
            <a:prstGeom prst="ellipse">
              <a:avLst/>
            </a:prstGeom>
            <a:solidFill>
              <a:schemeClr val="accent6"/>
            </a:solidFill>
            <a:ln>
              <a:noFill/>
            </a:ln>
          </p:spPr>
          <p:txBody>
            <a:bodyPr vert="horz" wrap="square" lIns="34299" tIns="17149" rIns="34299" bIns="17149" numCol="1" anchor="t" anchorCtr="0" compatLnSpc="1">
              <a:prstTxWarp prst="textNoShape">
                <a:avLst/>
              </a:prstTxWarp>
            </a:bodyPr>
            <a:lstStyle/>
            <a:p>
              <a:endParaRPr lang="en-US" sz="1351" dirty="0">
                <a:latin typeface="Roboto Light"/>
              </a:endParaRPr>
            </a:p>
          </p:txBody>
        </p:sp>
        <p:pic>
          <p:nvPicPr>
            <p:cNvPr id="103" name="Picture 102" descr="A white and black knife&#10;&#10;Description automatically generated">
              <a:extLst>
                <a:ext uri="{FF2B5EF4-FFF2-40B4-BE49-F238E27FC236}">
                  <a16:creationId xmlns:a16="http://schemas.microsoft.com/office/drawing/2014/main" id="{A4B64092-E36F-560B-F044-8098D670313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066373" y="2588637"/>
              <a:ext cx="545202" cy="518863"/>
            </a:xfrm>
            <a:prstGeom prst="rect">
              <a:avLst/>
            </a:prstGeom>
          </p:spPr>
        </p:pic>
      </p:grpSp>
      <p:pic>
        <p:nvPicPr>
          <p:cNvPr id="109" name="Graphic 108" descr="Shoe footprints with solid fill">
            <a:extLst>
              <a:ext uri="{FF2B5EF4-FFF2-40B4-BE49-F238E27FC236}">
                <a16:creationId xmlns:a16="http://schemas.microsoft.com/office/drawing/2014/main" id="{04504842-08B3-E38B-84D2-7162E49B533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7831117">
            <a:off x="1558406" y="3817743"/>
            <a:ext cx="914400" cy="914400"/>
          </a:xfrm>
          <a:prstGeom prst="rect">
            <a:avLst/>
          </a:prstGeom>
        </p:spPr>
      </p:pic>
    </p:spTree>
    <p:extLst>
      <p:ext uri="{BB962C8B-B14F-4D97-AF65-F5344CB8AC3E}">
        <p14:creationId xmlns:p14="http://schemas.microsoft.com/office/powerpoint/2010/main" val="3931278258"/>
      </p:ext>
    </p:extLst>
  </p:cSld>
  <p:clrMapOvr>
    <a:masterClrMapping/>
  </p:clrMapOvr>
  <p:transition spd="slow" advClick="0">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2C0728-D478-870C-7BDA-2406799E9645}"/>
              </a:ext>
            </a:extLst>
          </p:cNvPr>
          <p:cNvSpPr/>
          <p:nvPr/>
        </p:nvSpPr>
        <p:spPr>
          <a:xfrm>
            <a:off x="334178" y="1383689"/>
            <a:ext cx="11523041" cy="4042749"/>
          </a:xfrm>
          <a:prstGeom prst="rect">
            <a:avLst/>
          </a:prstGeom>
          <a:solidFill>
            <a:srgbClr val="FFFFFF"/>
          </a:solidFill>
          <a:ln w="2857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53565A"/>
              </a:solidFill>
              <a:effectLst/>
              <a:uFillTx/>
              <a:latin typeface="Century Gothic"/>
              <a:ea typeface="Century Gothic"/>
              <a:cs typeface="Century Gothic"/>
              <a:sym typeface="Century Gothic"/>
            </a:endParaRPr>
          </a:p>
        </p:txBody>
      </p:sp>
      <p:sp>
        <p:nvSpPr>
          <p:cNvPr id="275" name="Gerald Park, MD - Kansas City Urology Care"/>
          <p:cNvSpPr txBox="1">
            <a:spLocks noGrp="1"/>
          </p:cNvSpPr>
          <p:nvPr>
            <p:ph type="title"/>
          </p:nvPr>
        </p:nvSpPr>
        <p:spPr>
          <a:prstGeom prst="rect">
            <a:avLst/>
          </a:prstGeom>
        </p:spPr>
        <p:txBody>
          <a:bodyPr/>
          <a:lstStyle/>
          <a:p>
            <a:r>
              <a:rPr lang="en-US" b="1" dirty="0">
                <a:highlight>
                  <a:srgbClr val="FFFF00"/>
                </a:highlight>
              </a:rPr>
              <a:t>Physician Name –</a:t>
            </a:r>
            <a:r>
              <a:rPr b="1" dirty="0">
                <a:highlight>
                  <a:srgbClr val="FFFF00"/>
                </a:highlight>
              </a:rPr>
              <a:t> </a:t>
            </a:r>
            <a:r>
              <a:rPr lang="en-US" b="1" dirty="0">
                <a:highlight>
                  <a:srgbClr val="FFFF00"/>
                </a:highlight>
              </a:rPr>
              <a:t>Practice/hospital</a:t>
            </a:r>
            <a:endParaRPr b="1" dirty="0">
              <a:highlight>
                <a:srgbClr val="FFFF00"/>
              </a:highlight>
            </a:endParaRPr>
          </a:p>
        </p:txBody>
      </p:sp>
      <p:sp>
        <p:nvSpPr>
          <p:cNvPr id="276" name="TextBox 32"/>
          <p:cNvSpPr txBox="1"/>
          <p:nvPr/>
        </p:nvSpPr>
        <p:spPr>
          <a:xfrm>
            <a:off x="4397369" y="2984645"/>
            <a:ext cx="5317623" cy="9541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000" b="0">
                <a:solidFill>
                  <a:srgbClr val="000000"/>
                </a:solidFill>
                <a:latin typeface="Calibri Light"/>
                <a:ea typeface="Calibri Light"/>
                <a:cs typeface="Calibri Light"/>
                <a:sym typeface="Calibri Light"/>
              </a:defRPr>
            </a:pPr>
            <a:r>
              <a:rPr dirty="0">
                <a:latin typeface="Century Gothic" panose="020B0502020202020204" pitchFamily="34" charset="0"/>
              </a:rPr>
              <a:t>Medical School</a:t>
            </a:r>
          </a:p>
          <a:p>
            <a:pPr>
              <a:defRPr sz="1800" b="0" i="1">
                <a:solidFill>
                  <a:srgbClr val="000000"/>
                </a:solidFill>
                <a:latin typeface="Calibri Light"/>
                <a:ea typeface="Calibri Light"/>
                <a:cs typeface="Calibri Light"/>
                <a:sym typeface="Calibri Light"/>
              </a:defRPr>
            </a:pPr>
            <a:r>
              <a:rPr lang="en-US" dirty="0">
                <a:highlight>
                  <a:srgbClr val="FFFF00"/>
                </a:highlight>
                <a:latin typeface="Century Gothic" panose="020B0502020202020204" pitchFamily="34" charset="0"/>
              </a:rPr>
              <a:t>XXX</a:t>
            </a:r>
            <a:endParaRPr dirty="0">
              <a:highlight>
                <a:srgbClr val="FFFF00"/>
              </a:highlight>
              <a:latin typeface="Century Gothic" panose="020B0502020202020204" pitchFamily="34" charset="0"/>
            </a:endParaRPr>
          </a:p>
          <a:p>
            <a:pPr>
              <a:defRPr sz="1800" b="0" i="1">
                <a:solidFill>
                  <a:srgbClr val="000000"/>
                </a:solidFill>
                <a:latin typeface="Calibri Light"/>
                <a:ea typeface="Calibri Light"/>
                <a:cs typeface="Calibri Light"/>
                <a:sym typeface="Calibri Light"/>
              </a:defRPr>
            </a:pPr>
            <a:r>
              <a:rPr dirty="0">
                <a:highlight>
                  <a:srgbClr val="FFFF00"/>
                </a:highlight>
                <a:latin typeface="Century Gothic" panose="020B0502020202020204" pitchFamily="34" charset="0"/>
              </a:rPr>
              <a:t>School of Medicine</a:t>
            </a:r>
            <a:r>
              <a:rPr dirty="0">
                <a:latin typeface="Century Gothic" panose="020B0502020202020204" pitchFamily="34" charset="0"/>
                <a:ea typeface="Calibri"/>
                <a:cs typeface="Calibri"/>
                <a:sym typeface="Calibri"/>
              </a:rPr>
              <a:t>		</a:t>
            </a:r>
          </a:p>
        </p:txBody>
      </p:sp>
      <p:sp>
        <p:nvSpPr>
          <p:cNvPr id="277" name="TextBox 34"/>
          <p:cNvSpPr txBox="1"/>
          <p:nvPr/>
        </p:nvSpPr>
        <p:spPr>
          <a:xfrm>
            <a:off x="4423021" y="4251824"/>
            <a:ext cx="4544132" cy="9541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000" b="0">
                <a:solidFill>
                  <a:srgbClr val="000000"/>
                </a:solidFill>
                <a:latin typeface="Calibri Light"/>
                <a:ea typeface="Calibri Light"/>
                <a:cs typeface="Calibri Light"/>
                <a:sym typeface="Calibri Light"/>
              </a:defRPr>
            </a:pPr>
            <a:r>
              <a:rPr dirty="0">
                <a:latin typeface="Century Gothic" panose="020B0502020202020204" pitchFamily="34" charset="0"/>
              </a:rPr>
              <a:t>Residency</a:t>
            </a:r>
          </a:p>
          <a:p>
            <a:pPr>
              <a:defRPr sz="1800" b="0" i="1">
                <a:solidFill>
                  <a:srgbClr val="000000"/>
                </a:solidFill>
                <a:latin typeface="Calibri Light"/>
                <a:ea typeface="Calibri Light"/>
                <a:cs typeface="Calibri Light"/>
                <a:sym typeface="Calibri Light"/>
              </a:defRPr>
            </a:pPr>
            <a:r>
              <a:rPr dirty="0">
                <a:latin typeface="Century Gothic" panose="020B0502020202020204" pitchFamily="34" charset="0"/>
              </a:rPr>
              <a:t>Urology</a:t>
            </a:r>
          </a:p>
          <a:p>
            <a:pPr>
              <a:defRPr sz="1800" b="0" i="1">
                <a:solidFill>
                  <a:srgbClr val="000000"/>
                </a:solidFill>
                <a:latin typeface="Calibri Light"/>
                <a:ea typeface="Calibri Light"/>
                <a:cs typeface="Calibri Light"/>
                <a:sym typeface="Calibri Light"/>
              </a:defRPr>
            </a:pPr>
            <a:r>
              <a:rPr lang="en-US" dirty="0">
                <a:highlight>
                  <a:srgbClr val="FFFF00"/>
                </a:highlight>
                <a:latin typeface="Century Gothic" panose="020B0502020202020204" pitchFamily="34" charset="0"/>
              </a:rPr>
              <a:t>XXX </a:t>
            </a:r>
            <a:r>
              <a:rPr dirty="0">
                <a:highlight>
                  <a:srgbClr val="FFFF00"/>
                </a:highlight>
                <a:latin typeface="Century Gothic" panose="020B0502020202020204" pitchFamily="34" charset="0"/>
              </a:rPr>
              <a:t>Medical Center</a:t>
            </a:r>
          </a:p>
        </p:txBody>
      </p:sp>
      <p:sp>
        <p:nvSpPr>
          <p:cNvPr id="278" name="TextBox 3"/>
          <p:cNvSpPr txBox="1"/>
          <p:nvPr/>
        </p:nvSpPr>
        <p:spPr>
          <a:xfrm>
            <a:off x="4397369" y="1760594"/>
            <a:ext cx="5317623" cy="9541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000" b="0">
                <a:solidFill>
                  <a:srgbClr val="000000"/>
                </a:solidFill>
                <a:latin typeface="Calibri Light"/>
                <a:ea typeface="Calibri Light"/>
                <a:cs typeface="Calibri Light"/>
                <a:sym typeface="Calibri Light"/>
              </a:defRPr>
            </a:pPr>
            <a:r>
              <a:rPr dirty="0">
                <a:latin typeface="Century Gothic" panose="020B0502020202020204" pitchFamily="34" charset="0"/>
              </a:rPr>
              <a:t>Undergraduate</a:t>
            </a:r>
          </a:p>
          <a:p>
            <a:pPr>
              <a:defRPr sz="1800" b="0" i="1">
                <a:solidFill>
                  <a:srgbClr val="000000"/>
                </a:solidFill>
                <a:latin typeface="Calibri Light"/>
                <a:ea typeface="Calibri Light"/>
                <a:cs typeface="Calibri Light"/>
                <a:sym typeface="Calibri Light"/>
              </a:defRPr>
            </a:pPr>
            <a:r>
              <a:rPr lang="en-US" dirty="0">
                <a:highlight>
                  <a:srgbClr val="FFFF00"/>
                </a:highlight>
                <a:latin typeface="Century Gothic" panose="020B0502020202020204" pitchFamily="34" charset="0"/>
              </a:rPr>
              <a:t>XXX</a:t>
            </a:r>
            <a:r>
              <a:rPr dirty="0">
                <a:highlight>
                  <a:srgbClr val="FFFF00"/>
                </a:highlight>
                <a:latin typeface="Century Gothic" panose="020B0502020202020204" pitchFamily="34" charset="0"/>
              </a:rPr>
              <a:t> University</a:t>
            </a:r>
          </a:p>
          <a:p>
            <a:pPr>
              <a:defRPr sz="1800" b="0" i="1">
                <a:solidFill>
                  <a:srgbClr val="000000"/>
                </a:solidFill>
                <a:latin typeface="Calibri Light"/>
                <a:ea typeface="Calibri Light"/>
                <a:cs typeface="Calibri Light"/>
                <a:sym typeface="Calibri Light"/>
              </a:defRPr>
            </a:pPr>
            <a:r>
              <a:rPr lang="en-US" dirty="0">
                <a:highlight>
                  <a:srgbClr val="FFFF00"/>
                </a:highlight>
                <a:latin typeface="Century Gothic" panose="020B0502020202020204" pitchFamily="34" charset="0"/>
              </a:rPr>
              <a:t>Major</a:t>
            </a:r>
            <a:endParaRPr dirty="0">
              <a:highlight>
                <a:srgbClr val="FFFF00"/>
              </a:highlight>
              <a:latin typeface="Century Gothic" panose="020B0502020202020204" pitchFamily="34" charset="0"/>
            </a:endParaRPr>
          </a:p>
        </p:txBody>
      </p:sp>
      <p:sp>
        <p:nvSpPr>
          <p:cNvPr id="4" name="Rectangle 3">
            <a:extLst>
              <a:ext uri="{FF2B5EF4-FFF2-40B4-BE49-F238E27FC236}">
                <a16:creationId xmlns:a16="http://schemas.microsoft.com/office/drawing/2014/main" id="{7D81893D-3CB7-3187-E6A2-2E90E7BD11C4}"/>
              </a:ext>
            </a:extLst>
          </p:cNvPr>
          <p:cNvSpPr/>
          <p:nvPr/>
        </p:nvSpPr>
        <p:spPr>
          <a:xfrm>
            <a:off x="666974" y="1760594"/>
            <a:ext cx="2958353" cy="3445337"/>
          </a:xfrm>
          <a:prstGeom prst="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chorCtr="1">
            <a:no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53565A"/>
                </a:solidFill>
                <a:effectLst/>
                <a:highlight>
                  <a:srgbClr val="FFFF00"/>
                </a:highlight>
                <a:uFillTx/>
                <a:latin typeface="Century Gothic"/>
                <a:ea typeface="Century Gothic"/>
                <a:cs typeface="Century Gothic"/>
                <a:sym typeface="Century Gothic"/>
              </a:rPr>
              <a:t>Inset headshot here</a:t>
            </a:r>
          </a:p>
        </p:txBody>
      </p:sp>
      <p:sp>
        <p:nvSpPr>
          <p:cNvPr id="6" name="Rectangle 5">
            <a:extLst>
              <a:ext uri="{FF2B5EF4-FFF2-40B4-BE49-F238E27FC236}">
                <a16:creationId xmlns:a16="http://schemas.microsoft.com/office/drawing/2014/main" id="{DEB1D5F0-557B-A1A7-E4BC-808DAEEE89F2}"/>
              </a:ext>
            </a:extLst>
          </p:cNvPr>
          <p:cNvSpPr/>
          <p:nvPr/>
        </p:nvSpPr>
        <p:spPr>
          <a:xfrm>
            <a:off x="8490803" y="1760593"/>
            <a:ext cx="2958353" cy="3445337"/>
          </a:xfrm>
          <a:prstGeom prst="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chorCtr="1">
            <a:no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53565A"/>
                </a:solidFill>
                <a:effectLst/>
                <a:highlight>
                  <a:srgbClr val="FFFF00"/>
                </a:highlight>
                <a:uFillTx/>
                <a:latin typeface="Century Gothic"/>
                <a:ea typeface="Century Gothic"/>
                <a:cs typeface="Century Gothic"/>
                <a:sym typeface="Century Gothic"/>
              </a:rPr>
              <a:t>Inset practice/hospital logo here</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FC2091-4913-AA8B-95D1-1A021C5C7FC3}"/>
              </a:ext>
            </a:extLst>
          </p:cNvPr>
          <p:cNvSpPr>
            <a:spLocks noGrp="1"/>
          </p:cNvSpPr>
          <p:nvPr>
            <p:ph type="title"/>
          </p:nvPr>
        </p:nvSpPr>
        <p:spPr/>
        <p:txBody>
          <a:bodyPr/>
          <a:lstStyle/>
          <a:p>
            <a:r>
              <a:rPr lang="en-US" b="1" dirty="0">
                <a:highlight>
                  <a:srgbClr val="FFFF00"/>
                </a:highlight>
              </a:rPr>
              <a:t>Insert Local Patient Story Here or DELETE this slide</a:t>
            </a:r>
          </a:p>
        </p:txBody>
      </p:sp>
    </p:spTree>
    <p:extLst>
      <p:ext uri="{BB962C8B-B14F-4D97-AF65-F5344CB8AC3E}">
        <p14:creationId xmlns:p14="http://schemas.microsoft.com/office/powerpoint/2010/main" val="265307165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FC2091-4913-AA8B-95D1-1A021C5C7FC3}"/>
              </a:ext>
            </a:extLst>
          </p:cNvPr>
          <p:cNvSpPr>
            <a:spLocks noGrp="1"/>
          </p:cNvSpPr>
          <p:nvPr>
            <p:ph type="title"/>
          </p:nvPr>
        </p:nvSpPr>
        <p:spPr/>
        <p:txBody>
          <a:bodyPr/>
          <a:lstStyle/>
          <a:p>
            <a:r>
              <a:rPr lang="en-US" b="1" dirty="0"/>
              <a:t>Howards Journey with BPH – Patient Testimonial</a:t>
            </a:r>
          </a:p>
        </p:txBody>
      </p:sp>
    </p:spTree>
    <p:extLst>
      <p:ext uri="{BB962C8B-B14F-4D97-AF65-F5344CB8AC3E}">
        <p14:creationId xmlns:p14="http://schemas.microsoft.com/office/powerpoint/2010/main" val="408397895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 name="Content Placeholder 4"/>
          <p:cNvSpPr txBox="1">
            <a:spLocks noGrp="1"/>
          </p:cNvSpPr>
          <p:nvPr>
            <p:ph type="body" idx="1"/>
          </p:nvPr>
        </p:nvSpPr>
        <p:spPr>
          <a:xfrm>
            <a:off x="570991" y="1043420"/>
            <a:ext cx="10992985" cy="4349750"/>
          </a:xfrm>
          <a:prstGeom prst="rect">
            <a:avLst/>
          </a:prstGeom>
        </p:spPr>
        <p:txBody>
          <a:bodyPr>
            <a:noAutofit/>
          </a:bodyPr>
          <a:lstStyle/>
          <a:p>
            <a:pPr marL="0" marR="0" indent="0">
              <a:spcBef>
                <a:spcPts val="0"/>
              </a:spcBef>
              <a:spcAft>
                <a:spcPts val="0"/>
              </a:spcAft>
              <a:buNone/>
            </a:pPr>
            <a:r>
              <a:rPr lang="en-US" sz="1400" kern="100" spc="0" dirty="0">
                <a:solidFill>
                  <a:schemeClr val="tx1"/>
                </a:solidFill>
                <a:latin typeface="Century Gothic" panose="020B0502020202020204" pitchFamily="34" charset="0"/>
              </a:rPr>
              <a:t>Aquablation therapy is performed by urologists. Patients should talk to their doctor to determine if Aquablation therapy is right for them. Patients and doctors should review the potential benefits and limitations of treatment together.</a:t>
            </a:r>
          </a:p>
          <a:p>
            <a:pPr marL="0" marR="0" indent="0">
              <a:spcBef>
                <a:spcPts val="0"/>
              </a:spcBef>
              <a:spcAft>
                <a:spcPts val="0"/>
              </a:spcAft>
              <a:buNone/>
            </a:pPr>
            <a:r>
              <a:rPr lang="en-US" sz="1400" kern="100" spc="0" dirty="0">
                <a:solidFill>
                  <a:schemeClr val="tx1"/>
                </a:solidFill>
                <a:latin typeface="Century Gothic" panose="020B0502020202020204" pitchFamily="34" charset="0"/>
              </a:rPr>
              <a:t> </a:t>
            </a:r>
          </a:p>
          <a:p>
            <a:pPr marL="0" marR="0" indent="0">
              <a:spcBef>
                <a:spcPts val="0"/>
              </a:spcBef>
              <a:spcAft>
                <a:spcPts val="0"/>
              </a:spcAft>
              <a:buNone/>
            </a:pPr>
            <a:r>
              <a:rPr lang="en-US" sz="1400" b="1" kern="100" spc="0" dirty="0">
                <a:solidFill>
                  <a:schemeClr val="tx1"/>
                </a:solidFill>
                <a:effectLst/>
                <a:latin typeface="Century Gothic" panose="020B0502020202020204" pitchFamily="34" charset="0"/>
                <a:ea typeface="Aptos" panose="020B0004020202020204" pitchFamily="34" charset="0"/>
                <a:cs typeface="Times New Roman (Body CS)"/>
              </a:rPr>
              <a:t>Risk and Safety Information</a:t>
            </a:r>
            <a:br>
              <a:rPr lang="en-US" sz="1400" kern="100" spc="0" dirty="0">
                <a:solidFill>
                  <a:schemeClr val="tx1"/>
                </a:solidFill>
                <a:effectLst/>
                <a:latin typeface="Century Gothic" panose="020B0502020202020204" pitchFamily="34" charset="0"/>
                <a:ea typeface="Aptos" panose="020B0004020202020204" pitchFamily="34" charset="0"/>
                <a:cs typeface="Times New Roman (Body CS)"/>
              </a:rPr>
            </a:br>
            <a:r>
              <a:rPr lang="en-US" sz="1400" kern="100" spc="0" dirty="0">
                <a:solidFill>
                  <a:schemeClr val="tx1"/>
                </a:solidFill>
                <a:effectLst/>
                <a:latin typeface="Century Gothic" panose="020B0502020202020204" pitchFamily="34" charset="0"/>
                <a:ea typeface="Aptos" panose="020B0004020202020204" pitchFamily="34" charset="0"/>
                <a:cs typeface="Times New Roman (Body CS)"/>
              </a:rPr>
              <a:t>All surgical treatments have inherent and associated side effects, some of which may lead to serious outcomes and may require intervention. Individual’s outcomes may depend on a number of factors, including but not limited to patient characteristics, disease characteristics and/or surgeon behavior. The most common side effects are mild and transient and may include mild pain or difficulty when urinating, discomfort in the pelvis or penis, blood in the urine, inability to empty the bladder or a frequent and/or urgent need to urinate, and bladder or urinary tract infection. Other risks include but are not limited to: anesthesia risk; sexual dysfunction, including ejaculatory or erectile dysfunction; injury to the urethra, such as false passage or stricture, or to the rectum, including rectal incontinence / perforation; bladder or prostate capsule perforation; infection, including the potential transmission of blood borne pathogens; bleeding; incontinence; embolism; electric shock/burn; transurethral resection (TUR) syndrome; bladder neck contracture; and bruising. No claim is made that the </a:t>
            </a:r>
            <a:r>
              <a:rPr lang="en-US" sz="1400" kern="100" spc="0" dirty="0" err="1">
                <a:solidFill>
                  <a:schemeClr val="tx1"/>
                </a:solidFill>
                <a:effectLst/>
                <a:latin typeface="Century Gothic" panose="020B0502020202020204" pitchFamily="34" charset="0"/>
                <a:ea typeface="Aptos" panose="020B0004020202020204" pitchFamily="34" charset="0"/>
                <a:cs typeface="Times New Roman (Body CS)"/>
              </a:rPr>
              <a:t>AquaBeam</a:t>
            </a:r>
            <a:r>
              <a:rPr lang="en-US" sz="1400" kern="100" spc="0" dirty="0">
                <a:solidFill>
                  <a:schemeClr val="tx1"/>
                </a:solidFill>
                <a:effectLst/>
                <a:latin typeface="Century Gothic" panose="020B0502020202020204" pitchFamily="34" charset="0"/>
                <a:ea typeface="Aptos" panose="020B0004020202020204" pitchFamily="34" charset="0"/>
                <a:cs typeface="Times New Roman (Body CS)"/>
              </a:rPr>
              <a:t> Robotic System will cure any medical condition, or entirely eliminate the diseased entity. Repeated treatment or alternative therapies may sometimes be required.</a:t>
            </a:r>
          </a:p>
          <a:p>
            <a:pPr marL="0" marR="0" indent="0">
              <a:spcBef>
                <a:spcPts val="0"/>
              </a:spcBef>
              <a:spcAft>
                <a:spcPts val="0"/>
              </a:spcAft>
              <a:buNone/>
            </a:pPr>
            <a:endParaRPr lang="en-US" sz="1400" kern="100" spc="0" dirty="0">
              <a:solidFill>
                <a:schemeClr val="tx1"/>
              </a:solidFill>
              <a:latin typeface="Century Gothic" panose="020B0502020202020204" pitchFamily="34" charset="0"/>
              <a:ea typeface="Aptos" panose="020B0004020202020204" pitchFamily="34" charset="0"/>
              <a:cs typeface="Times New Roman (Body CS)"/>
            </a:endParaRPr>
          </a:p>
          <a:p>
            <a:pPr marL="0" marR="0" indent="0">
              <a:spcBef>
                <a:spcPts val="0"/>
              </a:spcBef>
              <a:spcAft>
                <a:spcPts val="0"/>
              </a:spcAft>
              <a:buNone/>
            </a:pPr>
            <a:r>
              <a:rPr lang="en-US" sz="1400" kern="100" spc="0" dirty="0">
                <a:solidFill>
                  <a:schemeClr val="tx1"/>
                </a:solidFill>
                <a:effectLst/>
                <a:latin typeface="Century Gothic" panose="020B0502020202020204" pitchFamily="34" charset="0"/>
                <a:ea typeface="Aptos" panose="020B0004020202020204" pitchFamily="34" charset="0"/>
                <a:cs typeface="Times New Roman (Body CS)"/>
              </a:rPr>
              <a:t>For more information about potential side effects and risks associated with </a:t>
            </a:r>
            <a:r>
              <a:rPr lang="en-US" sz="1400" kern="100" spc="0" dirty="0" err="1">
                <a:solidFill>
                  <a:schemeClr val="tx1"/>
                </a:solidFill>
                <a:effectLst/>
                <a:latin typeface="Century Gothic" panose="020B0502020202020204" pitchFamily="34" charset="0"/>
                <a:ea typeface="Aptos" panose="020B0004020202020204" pitchFamily="34" charset="0"/>
                <a:cs typeface="Times New Roman (Body CS)"/>
              </a:rPr>
              <a:t>Aquablation</a:t>
            </a:r>
            <a:r>
              <a:rPr lang="en-US" sz="1400" kern="100" spc="0" dirty="0">
                <a:solidFill>
                  <a:schemeClr val="tx1"/>
                </a:solidFill>
                <a:effectLst/>
                <a:latin typeface="Century Gothic" panose="020B0502020202020204" pitchFamily="34" charset="0"/>
                <a:ea typeface="Aptos" panose="020B0004020202020204" pitchFamily="34" charset="0"/>
                <a:cs typeface="Times New Roman (Body CS)"/>
              </a:rPr>
              <a:t> therapy, speak with your urologist or surgeon.</a:t>
            </a:r>
          </a:p>
          <a:p>
            <a:pPr marL="0" marR="0" indent="0">
              <a:spcBef>
                <a:spcPts val="0"/>
              </a:spcBef>
              <a:spcAft>
                <a:spcPts val="0"/>
              </a:spcAft>
              <a:buNone/>
            </a:pPr>
            <a:endParaRPr lang="en-US" sz="1400" kern="100" spc="0" dirty="0">
              <a:solidFill>
                <a:schemeClr val="tx1"/>
              </a:solidFill>
              <a:effectLst/>
              <a:latin typeface="Century Gothic" panose="020B0502020202020204" pitchFamily="34" charset="0"/>
              <a:ea typeface="Aptos" panose="020B0004020202020204" pitchFamily="34" charset="0"/>
              <a:cs typeface="Times New Roman (Body CS)"/>
            </a:endParaRPr>
          </a:p>
          <a:p>
            <a:pPr marL="0" marR="0" indent="0">
              <a:spcBef>
                <a:spcPts val="0"/>
              </a:spcBef>
              <a:spcAft>
                <a:spcPts val="0"/>
              </a:spcAft>
              <a:buNone/>
            </a:pPr>
            <a:r>
              <a:rPr lang="en-US" sz="1400" b="1" kern="100" spc="0" dirty="0">
                <a:solidFill>
                  <a:schemeClr val="tx1"/>
                </a:solidFill>
                <a:effectLst/>
                <a:latin typeface="Century Gothic" panose="020B0502020202020204" pitchFamily="34" charset="0"/>
                <a:ea typeface="Aptos" panose="020B0004020202020204" pitchFamily="34" charset="0"/>
                <a:cs typeface="Times New Roman (Body CS)"/>
              </a:rPr>
              <a:t>Rx Only</a:t>
            </a:r>
          </a:p>
        </p:txBody>
      </p:sp>
      <p:sp>
        <p:nvSpPr>
          <p:cNvPr id="652" name="Safety Information"/>
          <p:cNvSpPr txBox="1">
            <a:spLocks noGrp="1"/>
          </p:cNvSpPr>
          <p:nvPr>
            <p:ph type="title"/>
          </p:nvPr>
        </p:nvSpPr>
        <p:spPr>
          <a:prstGeom prst="rect">
            <a:avLst/>
          </a:prstGeom>
        </p:spPr>
        <p:txBody>
          <a:bodyPr/>
          <a:lstStyle/>
          <a:p>
            <a:r>
              <a:rPr b="1" dirty="0"/>
              <a:t>Safety Information</a:t>
            </a:r>
          </a:p>
        </p:txBody>
      </p:sp>
      <p:sp>
        <p:nvSpPr>
          <p:cNvPr id="654" name="For full Indications for use please visit https://aquablation.com/safety-information/"/>
          <p:cNvSpPr txBox="1"/>
          <p:nvPr/>
        </p:nvSpPr>
        <p:spPr>
          <a:xfrm>
            <a:off x="5614905" y="5651004"/>
            <a:ext cx="92395" cy="3539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defTabSz="1219169">
              <a:spcBef>
                <a:spcPts val="800"/>
              </a:spcBef>
              <a:buClr>
                <a:srgbClr val="0094D9"/>
              </a:buClr>
              <a:buFont typeface="Arial"/>
              <a:defRPr sz="1400" b="0" spc="-100">
                <a:solidFill>
                  <a:srgbClr val="424CB9"/>
                </a:solidFill>
              </a:defRPr>
            </a:pPr>
            <a:endParaRPr sz="1700" u="sng" spc="-121" dirty="0">
              <a:uFill>
                <a:solidFill>
                  <a:srgbClr val="0076CF"/>
                </a:solidFill>
              </a:uFill>
              <a:hlinkClick r:id="rId3"/>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 name="Content Placeholder 4"/>
          <p:cNvSpPr txBox="1">
            <a:spLocks noGrp="1"/>
          </p:cNvSpPr>
          <p:nvPr>
            <p:ph type="body" idx="1"/>
          </p:nvPr>
        </p:nvSpPr>
        <p:spPr>
          <a:xfrm>
            <a:off x="437178" y="1075705"/>
            <a:ext cx="10992985" cy="4623346"/>
          </a:xfrm>
          <a:prstGeom prst="rect">
            <a:avLst/>
          </a:prstGeom>
        </p:spPr>
        <p:txBody>
          <a:bodyPr>
            <a:noAutofit/>
          </a:bodyPr>
          <a:lstStyle/>
          <a:p>
            <a:pPr marL="228600" indent="-228600" defTabSz="1011911">
              <a:spcBef>
                <a:spcPts val="0"/>
              </a:spcBef>
              <a:spcAft>
                <a:spcPts val="600"/>
              </a:spcAft>
              <a:buClr>
                <a:schemeClr val="accent1"/>
              </a:buClr>
              <a:buFont typeface="+mj-lt"/>
              <a:buAutoNum type="arabicPeriod"/>
              <a:defRPr sz="996" spc="-83">
                <a:latin typeface="Calibri"/>
                <a:ea typeface="Calibri"/>
                <a:cs typeface="Calibri"/>
                <a:sym typeface="Calibri"/>
              </a:defRPr>
            </a:pPr>
            <a:r>
              <a:rPr lang="en-US" sz="1200" dirty="0" err="1">
                <a:solidFill>
                  <a:schemeClr val="tx1"/>
                </a:solidFill>
                <a:latin typeface="Century Gothic" panose="020B0502020202020204" pitchFamily="34" charset="0"/>
              </a:rPr>
              <a:t>Roehrborn</a:t>
            </a:r>
            <a:r>
              <a:rPr lang="en-US" sz="1200" dirty="0">
                <a:solidFill>
                  <a:schemeClr val="tx1"/>
                </a:solidFill>
                <a:latin typeface="Century Gothic" panose="020B0502020202020204" pitchFamily="34" charset="0"/>
              </a:rPr>
              <a:t>, CG, Rosen, RC. Medical therapy options for aging men with benign prostatic hyperplasia: focus on alfuzosin 10 mg once daily. Clinical Interventions in Aging 2008:3(3).</a:t>
            </a:r>
            <a:endParaRPr lang="en-US" sz="1200" spc="-33" dirty="0">
              <a:solidFill>
                <a:schemeClr val="tx1"/>
              </a:solidFill>
              <a:latin typeface="Century Gothic" panose="020B0502020202020204" pitchFamily="34" charset="0"/>
            </a:endParaRPr>
          </a:p>
          <a:p>
            <a:pPr marL="228600" indent="-228600" defTabSz="1011911">
              <a:spcBef>
                <a:spcPts val="0"/>
              </a:spcBef>
              <a:spcAft>
                <a:spcPts val="600"/>
              </a:spcAft>
              <a:buClr>
                <a:schemeClr val="accent1"/>
              </a:buClr>
              <a:buFont typeface="+mj-lt"/>
              <a:buAutoNum type="arabicPeriod"/>
              <a:defRPr sz="996" spc="-83">
                <a:latin typeface="Calibri"/>
                <a:ea typeface="Calibri"/>
                <a:cs typeface="Calibri"/>
                <a:sym typeface="Calibri"/>
              </a:defRPr>
            </a:pPr>
            <a:r>
              <a:rPr sz="1200" dirty="0">
                <a:solidFill>
                  <a:schemeClr val="tx1"/>
                </a:solidFill>
                <a:latin typeface="Century Gothic" panose="020B0502020202020204" pitchFamily="34" charset="0"/>
              </a:rPr>
              <a:t>Data on file at PROCEPT </a:t>
            </a:r>
            <a:r>
              <a:rPr sz="1200" dirty="0" err="1">
                <a:solidFill>
                  <a:schemeClr val="tx1"/>
                </a:solidFill>
                <a:latin typeface="Century Gothic" panose="020B0502020202020204" pitchFamily="34" charset="0"/>
              </a:rPr>
              <a:t>BioRobotics</a:t>
            </a:r>
            <a:r>
              <a:rPr sz="1200" dirty="0">
                <a:solidFill>
                  <a:schemeClr val="tx1"/>
                </a:solidFill>
                <a:latin typeface="Century Gothic" panose="020B0502020202020204" pitchFamily="34" charset="0"/>
              </a:rPr>
              <a:t>.</a:t>
            </a:r>
            <a:endParaRPr sz="1200" spc="-33" dirty="0">
              <a:solidFill>
                <a:schemeClr val="tx1"/>
              </a:solidFill>
              <a:latin typeface="Century Gothic" panose="020B0502020202020204" pitchFamily="34" charset="0"/>
            </a:endParaRPr>
          </a:p>
          <a:p>
            <a:pPr marL="228600" indent="-228600" defTabSz="1011911">
              <a:spcBef>
                <a:spcPts val="0"/>
              </a:spcBef>
              <a:spcAft>
                <a:spcPts val="600"/>
              </a:spcAft>
              <a:buClr>
                <a:schemeClr val="accent1"/>
              </a:buClr>
              <a:buFont typeface="+mj-lt"/>
              <a:buAutoNum type="arabicPeriod"/>
              <a:defRPr sz="996" spc="-83">
                <a:latin typeface="Calibri"/>
                <a:ea typeface="Calibri"/>
                <a:cs typeface="Calibri"/>
                <a:sym typeface="Calibri"/>
              </a:defRPr>
            </a:pPr>
            <a:r>
              <a:rPr sz="1200" dirty="0">
                <a:solidFill>
                  <a:schemeClr val="tx1"/>
                </a:solidFill>
                <a:latin typeface="Century Gothic" panose="020B0502020202020204" pitchFamily="34" charset="0"/>
              </a:rPr>
              <a:t>Kaplan, SA. Factors in Predicting Failure with Medical Therapy for BPH. Rev Urol. 2005;7 Suppl 7:S34-9.</a:t>
            </a:r>
            <a:endParaRPr sz="1200" spc="-33" dirty="0">
              <a:solidFill>
                <a:schemeClr val="tx1"/>
              </a:solidFill>
              <a:latin typeface="Century Gothic" panose="020B0502020202020204" pitchFamily="34" charset="0"/>
            </a:endParaRPr>
          </a:p>
          <a:p>
            <a:pPr marL="228600" indent="-228600" defTabSz="1011911">
              <a:spcBef>
                <a:spcPts val="0"/>
              </a:spcBef>
              <a:spcAft>
                <a:spcPts val="600"/>
              </a:spcAft>
              <a:buClr>
                <a:schemeClr val="accent1"/>
              </a:buClr>
              <a:buFont typeface="+mj-lt"/>
              <a:buAutoNum type="arabicPeriod"/>
              <a:defRPr sz="996" spc="-83">
                <a:latin typeface="Calibri"/>
                <a:ea typeface="Calibri"/>
                <a:cs typeface="Calibri"/>
                <a:sym typeface="Calibri"/>
              </a:defRPr>
            </a:pPr>
            <a:r>
              <a:rPr sz="1200" dirty="0">
                <a:solidFill>
                  <a:schemeClr val="tx1"/>
                </a:solidFill>
                <a:latin typeface="Century Gothic" panose="020B0502020202020204" pitchFamily="34" charset="0"/>
              </a:rPr>
              <a:t>Urology Care Foundation, The Official Foundation of the American Urological Association. Accessed Dec 2019. </a:t>
            </a:r>
            <a:r>
              <a:rPr sz="1200" u="sng" dirty="0">
                <a:solidFill>
                  <a:schemeClr val="tx1"/>
                </a:solidFill>
                <a:uFill>
                  <a:solidFill>
                    <a:srgbClr val="0076CF"/>
                  </a:solidFill>
                </a:uFill>
                <a:latin typeface="Century Gothic" panose="020B0502020202020204" pitchFamily="34" charset="0"/>
                <a:hlinkClick r:id="rId3">
                  <a:extLst>
                    <a:ext uri="{A12FA001-AC4F-418D-AE19-62706E023703}">
                      <ahyp:hlinkClr xmlns:ahyp="http://schemas.microsoft.com/office/drawing/2018/hyperlinkcolor" val="tx"/>
                    </a:ext>
                  </a:extLst>
                </a:hlinkClick>
              </a:rPr>
              <a:t>https://www.urologyhealth.org/urologic-conditions/benign-prostatic-hyperplasia-(bph)</a:t>
            </a:r>
            <a:endParaRPr sz="1200" spc="-33" dirty="0">
              <a:solidFill>
                <a:schemeClr val="tx1"/>
              </a:solidFill>
              <a:latin typeface="Century Gothic" panose="020B0502020202020204" pitchFamily="34" charset="0"/>
            </a:endParaRPr>
          </a:p>
          <a:p>
            <a:pPr marL="228600" indent="-228600" defTabSz="1011911">
              <a:spcBef>
                <a:spcPts val="0"/>
              </a:spcBef>
              <a:spcAft>
                <a:spcPts val="600"/>
              </a:spcAft>
              <a:buClr>
                <a:schemeClr val="accent1"/>
              </a:buClr>
              <a:buFont typeface="+mj-lt"/>
              <a:buAutoNum type="arabicPeriod"/>
              <a:defRPr sz="996" spc="-83">
                <a:latin typeface="Calibri"/>
                <a:ea typeface="Calibri"/>
                <a:cs typeface="Calibri"/>
                <a:sym typeface="Calibri"/>
              </a:defRPr>
            </a:pPr>
            <a:r>
              <a:rPr sz="1200" dirty="0">
                <a:solidFill>
                  <a:schemeClr val="tx1"/>
                </a:solidFill>
                <a:latin typeface="Century Gothic" panose="020B0502020202020204" pitchFamily="34" charset="0"/>
              </a:rPr>
              <a:t>Bachmann, A, et al. 180-W XPS </a:t>
            </a:r>
            <a:r>
              <a:rPr sz="1200" dirty="0" err="1">
                <a:solidFill>
                  <a:schemeClr val="tx1"/>
                </a:solidFill>
                <a:latin typeface="Century Gothic" panose="020B0502020202020204" pitchFamily="34" charset="0"/>
              </a:rPr>
              <a:t>GreenLight</a:t>
            </a:r>
            <a:r>
              <a:rPr sz="1200" dirty="0">
                <a:solidFill>
                  <a:schemeClr val="tx1"/>
                </a:solidFill>
                <a:latin typeface="Century Gothic" panose="020B0502020202020204" pitchFamily="34" charset="0"/>
              </a:rPr>
              <a:t> laser </a:t>
            </a:r>
            <a:r>
              <a:rPr sz="1200" dirty="0" err="1">
                <a:solidFill>
                  <a:schemeClr val="tx1"/>
                </a:solidFill>
                <a:latin typeface="Century Gothic" panose="020B0502020202020204" pitchFamily="34" charset="0"/>
              </a:rPr>
              <a:t>vaporisation</a:t>
            </a:r>
            <a:r>
              <a:rPr sz="1200" dirty="0">
                <a:solidFill>
                  <a:schemeClr val="tx1"/>
                </a:solidFill>
                <a:latin typeface="Century Gothic" panose="020B0502020202020204" pitchFamily="34" charset="0"/>
              </a:rPr>
              <a:t> versus transurethral resection of the prostate for the treatment of benign prostatic obstruction: 6-month safety and efficacy results of a European </a:t>
            </a:r>
            <a:r>
              <a:rPr sz="1200" dirty="0" err="1">
                <a:solidFill>
                  <a:schemeClr val="tx1"/>
                </a:solidFill>
                <a:latin typeface="Century Gothic" panose="020B0502020202020204" pitchFamily="34" charset="0"/>
              </a:rPr>
              <a:t>Multicentre</a:t>
            </a:r>
            <a:r>
              <a:rPr sz="1200" dirty="0">
                <a:solidFill>
                  <a:schemeClr val="tx1"/>
                </a:solidFill>
                <a:latin typeface="Century Gothic" panose="020B0502020202020204" pitchFamily="34" charset="0"/>
              </a:rPr>
              <a:t> </a:t>
            </a:r>
            <a:r>
              <a:rPr sz="1200" dirty="0" err="1">
                <a:solidFill>
                  <a:schemeClr val="tx1"/>
                </a:solidFill>
                <a:latin typeface="Century Gothic" panose="020B0502020202020204" pitchFamily="34" charset="0"/>
              </a:rPr>
              <a:t>Randomised</a:t>
            </a:r>
            <a:r>
              <a:rPr sz="1200" dirty="0">
                <a:solidFill>
                  <a:schemeClr val="tx1"/>
                </a:solidFill>
                <a:latin typeface="Century Gothic" panose="020B0502020202020204" pitchFamily="34" charset="0"/>
              </a:rPr>
              <a:t> Trial–the GOLIATH study. </a:t>
            </a:r>
            <a:r>
              <a:rPr sz="1200" dirty="0" err="1">
                <a:solidFill>
                  <a:schemeClr val="tx1"/>
                </a:solidFill>
                <a:latin typeface="Century Gothic" panose="020B0502020202020204" pitchFamily="34" charset="0"/>
              </a:rPr>
              <a:t>Eur</a:t>
            </a:r>
            <a:r>
              <a:rPr sz="1200" dirty="0">
                <a:solidFill>
                  <a:schemeClr val="tx1"/>
                </a:solidFill>
                <a:latin typeface="Century Gothic" panose="020B0502020202020204" pitchFamily="34" charset="0"/>
              </a:rPr>
              <a:t> Urol. 2014 May;65(5):931-42.</a:t>
            </a:r>
            <a:endParaRPr sz="1200" spc="-33" dirty="0">
              <a:solidFill>
                <a:schemeClr val="tx1"/>
              </a:solidFill>
              <a:latin typeface="Century Gothic" panose="020B0502020202020204" pitchFamily="34" charset="0"/>
            </a:endParaRPr>
          </a:p>
          <a:p>
            <a:pPr marL="228600" indent="-228600" defTabSz="1011911">
              <a:spcBef>
                <a:spcPts val="0"/>
              </a:spcBef>
              <a:spcAft>
                <a:spcPts val="600"/>
              </a:spcAft>
              <a:buClr>
                <a:schemeClr val="accent1"/>
              </a:buClr>
              <a:buFont typeface="+mj-lt"/>
              <a:buAutoNum type="arabicPeriod"/>
              <a:defRPr sz="996" spc="-83">
                <a:latin typeface="Calibri"/>
                <a:ea typeface="Calibri"/>
                <a:cs typeface="Calibri"/>
                <a:sym typeface="Calibri"/>
              </a:defRPr>
            </a:pPr>
            <a:r>
              <a:rPr sz="1200" dirty="0" err="1">
                <a:solidFill>
                  <a:schemeClr val="tx1"/>
                </a:solidFill>
                <a:latin typeface="Century Gothic" panose="020B0502020202020204" pitchFamily="34" charset="0"/>
              </a:rPr>
              <a:t>Sapetti</a:t>
            </a:r>
            <a:r>
              <a:rPr sz="1200" dirty="0">
                <a:solidFill>
                  <a:schemeClr val="tx1"/>
                </a:solidFill>
                <a:latin typeface="Century Gothic" panose="020B0502020202020204" pitchFamily="34" charset="0"/>
              </a:rPr>
              <a:t>, J, et al. Urinary incontinence after HOLEP: Incidence, evolution and predictive factors. Prog Urol. 2019 Feb;29(2):101-107.</a:t>
            </a:r>
            <a:endParaRPr sz="1200" spc="-33" dirty="0">
              <a:solidFill>
                <a:schemeClr val="tx1"/>
              </a:solidFill>
              <a:latin typeface="Century Gothic" panose="020B0502020202020204" pitchFamily="34" charset="0"/>
            </a:endParaRPr>
          </a:p>
          <a:p>
            <a:pPr marL="228600" indent="-228600" defTabSz="1011911">
              <a:spcBef>
                <a:spcPts val="0"/>
              </a:spcBef>
              <a:spcAft>
                <a:spcPts val="600"/>
              </a:spcAft>
              <a:buClr>
                <a:schemeClr val="accent1"/>
              </a:buClr>
              <a:buFont typeface="+mj-lt"/>
              <a:buAutoNum type="arabicPeriod"/>
              <a:defRPr sz="996" spc="-83">
                <a:latin typeface="Calibri"/>
                <a:ea typeface="Calibri"/>
                <a:cs typeface="Calibri"/>
                <a:sym typeface="Calibri"/>
              </a:defRPr>
            </a:pPr>
            <a:r>
              <a:rPr sz="1200" dirty="0">
                <a:solidFill>
                  <a:schemeClr val="tx1"/>
                </a:solidFill>
                <a:latin typeface="Century Gothic" panose="020B0502020202020204" pitchFamily="34" charset="0"/>
              </a:rPr>
              <a:t>Delay, KJ, et al. Ejaculatory dysfunction in the treatment of lower urinary tract symptoms. </a:t>
            </a:r>
            <a:r>
              <a:rPr sz="1200" dirty="0" err="1">
                <a:solidFill>
                  <a:schemeClr val="tx1"/>
                </a:solidFill>
                <a:latin typeface="Century Gothic" panose="020B0502020202020204" pitchFamily="34" charset="0"/>
              </a:rPr>
              <a:t>Transl</a:t>
            </a:r>
            <a:r>
              <a:rPr sz="1200" dirty="0">
                <a:solidFill>
                  <a:schemeClr val="tx1"/>
                </a:solidFill>
                <a:latin typeface="Century Gothic" panose="020B0502020202020204" pitchFamily="34" charset="0"/>
              </a:rPr>
              <a:t> </a:t>
            </a:r>
            <a:r>
              <a:rPr sz="1200" dirty="0" err="1">
                <a:solidFill>
                  <a:schemeClr val="tx1"/>
                </a:solidFill>
                <a:latin typeface="Century Gothic" panose="020B0502020202020204" pitchFamily="34" charset="0"/>
              </a:rPr>
              <a:t>Androl</a:t>
            </a:r>
            <a:r>
              <a:rPr sz="1200" dirty="0">
                <a:solidFill>
                  <a:schemeClr val="tx1"/>
                </a:solidFill>
                <a:latin typeface="Century Gothic" panose="020B0502020202020204" pitchFamily="34" charset="0"/>
              </a:rPr>
              <a:t> Urol. 2016 Aug; 5(4): 450–459.</a:t>
            </a:r>
            <a:endParaRPr sz="1200" spc="-33" dirty="0">
              <a:solidFill>
                <a:schemeClr val="tx1"/>
              </a:solidFill>
              <a:latin typeface="Century Gothic" panose="020B0502020202020204" pitchFamily="34" charset="0"/>
            </a:endParaRPr>
          </a:p>
          <a:p>
            <a:pPr marL="228600" indent="-228600" defTabSz="1011911">
              <a:spcBef>
                <a:spcPts val="0"/>
              </a:spcBef>
              <a:spcAft>
                <a:spcPts val="600"/>
              </a:spcAft>
              <a:buClr>
                <a:schemeClr val="accent1"/>
              </a:buClr>
              <a:buFont typeface="+mj-lt"/>
              <a:buAutoNum type="arabicPeriod"/>
              <a:defRPr sz="996" spc="-83">
                <a:latin typeface="Calibri"/>
                <a:ea typeface="Calibri"/>
                <a:cs typeface="Calibri"/>
                <a:sym typeface="Calibri"/>
              </a:defRPr>
            </a:pPr>
            <a:r>
              <a:rPr sz="1200" dirty="0">
                <a:solidFill>
                  <a:schemeClr val="tx1"/>
                </a:solidFill>
                <a:latin typeface="Century Gothic" panose="020B0502020202020204" pitchFamily="34" charset="0"/>
              </a:rPr>
              <a:t>Leong, JY. Minimizing Sexual Dysfunction in BPH Surgery. Curr Sex Health Rep. 2019 Sep; 11(3): 190–200.</a:t>
            </a:r>
            <a:endParaRPr sz="1200" spc="-33" dirty="0">
              <a:solidFill>
                <a:schemeClr val="tx1"/>
              </a:solidFill>
              <a:latin typeface="Century Gothic" panose="020B0502020202020204" pitchFamily="34" charset="0"/>
            </a:endParaRPr>
          </a:p>
          <a:p>
            <a:pPr marL="228600" indent="-228600" defTabSz="1011911">
              <a:spcBef>
                <a:spcPts val="0"/>
              </a:spcBef>
              <a:spcAft>
                <a:spcPts val="600"/>
              </a:spcAft>
              <a:buClr>
                <a:schemeClr val="accent1"/>
              </a:buClr>
              <a:buFont typeface="+mj-lt"/>
              <a:buAutoNum type="arabicPeriod"/>
              <a:defRPr sz="996" spc="-83">
                <a:latin typeface="Calibri"/>
                <a:ea typeface="Calibri"/>
                <a:cs typeface="Calibri"/>
                <a:sym typeface="Calibri"/>
              </a:defRPr>
            </a:pPr>
            <a:r>
              <a:rPr sz="1200" dirty="0">
                <a:solidFill>
                  <a:schemeClr val="tx1"/>
                </a:solidFill>
                <a:latin typeface="Century Gothic" panose="020B0502020202020204" pitchFamily="34" charset="0"/>
              </a:rPr>
              <a:t>Michalak, J, et al. </a:t>
            </a:r>
            <a:r>
              <a:rPr sz="1200" dirty="0" err="1">
                <a:solidFill>
                  <a:schemeClr val="tx1"/>
                </a:solidFill>
                <a:latin typeface="Century Gothic" panose="020B0502020202020204" pitchFamily="34" charset="0"/>
              </a:rPr>
              <a:t>HoLEP</a:t>
            </a:r>
            <a:r>
              <a:rPr sz="1200" dirty="0">
                <a:solidFill>
                  <a:schemeClr val="tx1"/>
                </a:solidFill>
                <a:latin typeface="Century Gothic" panose="020B0502020202020204" pitchFamily="34" charset="0"/>
              </a:rPr>
              <a:t>: the gold standard for the surgical management of BPH in the 21st century. Am J Clin Exp Urol. 2015; 3(1): 36-42.</a:t>
            </a:r>
            <a:endParaRPr sz="1200" spc="-33" dirty="0">
              <a:solidFill>
                <a:schemeClr val="tx1"/>
              </a:solidFill>
              <a:latin typeface="Century Gothic" panose="020B0502020202020204" pitchFamily="34" charset="0"/>
            </a:endParaRPr>
          </a:p>
          <a:p>
            <a:pPr marL="228600" indent="-228600" defTabSz="1011911">
              <a:spcBef>
                <a:spcPts val="0"/>
              </a:spcBef>
              <a:spcAft>
                <a:spcPts val="600"/>
              </a:spcAft>
              <a:buClr>
                <a:schemeClr val="accent1"/>
              </a:buClr>
              <a:buFont typeface="+mj-lt"/>
              <a:buAutoNum type="arabicPeriod"/>
              <a:defRPr sz="996" spc="-83">
                <a:latin typeface="Calibri"/>
                <a:ea typeface="Calibri"/>
                <a:cs typeface="Calibri"/>
                <a:sym typeface="Calibri"/>
              </a:defRPr>
            </a:pPr>
            <a:r>
              <a:rPr sz="1200" dirty="0">
                <a:solidFill>
                  <a:schemeClr val="tx1"/>
                </a:solidFill>
                <a:latin typeface="Century Gothic" panose="020B0502020202020204" pitchFamily="34" charset="0"/>
              </a:rPr>
              <a:t>Khera, M. Simple Prostatectomy. Medscape. 2018. https://</a:t>
            </a:r>
            <a:r>
              <a:rPr sz="1200" dirty="0" err="1">
                <a:solidFill>
                  <a:schemeClr val="tx1"/>
                </a:solidFill>
                <a:latin typeface="Century Gothic" panose="020B0502020202020204" pitchFamily="34" charset="0"/>
              </a:rPr>
              <a:t>emedicine.medscape.com</a:t>
            </a:r>
            <a:r>
              <a:rPr sz="1200" dirty="0">
                <a:solidFill>
                  <a:schemeClr val="tx1"/>
                </a:solidFill>
                <a:latin typeface="Century Gothic" panose="020B0502020202020204" pitchFamily="34" charset="0"/>
              </a:rPr>
              <a:t>/article/445996-print.</a:t>
            </a:r>
            <a:endParaRPr sz="1200" spc="-33" dirty="0">
              <a:solidFill>
                <a:schemeClr val="tx1"/>
              </a:solidFill>
              <a:latin typeface="Century Gothic" panose="020B0502020202020204" pitchFamily="34" charset="0"/>
            </a:endParaRPr>
          </a:p>
          <a:p>
            <a:pPr marL="228600" indent="-228600" defTabSz="1011911">
              <a:spcBef>
                <a:spcPts val="0"/>
              </a:spcBef>
              <a:spcAft>
                <a:spcPts val="600"/>
              </a:spcAft>
              <a:buClr>
                <a:schemeClr val="accent1"/>
              </a:buClr>
              <a:buFont typeface="+mj-lt"/>
              <a:buAutoNum type="arabicPeriod"/>
              <a:defRPr sz="996" spc="-83">
                <a:latin typeface="Calibri"/>
                <a:ea typeface="Calibri"/>
                <a:cs typeface="Calibri"/>
                <a:sym typeface="Calibri"/>
              </a:defRPr>
            </a:pPr>
            <a:r>
              <a:rPr sz="1200" dirty="0">
                <a:solidFill>
                  <a:schemeClr val="tx1"/>
                </a:solidFill>
                <a:latin typeface="Century Gothic" panose="020B0502020202020204" pitchFamily="34" charset="0"/>
              </a:rPr>
              <a:t>Gilling et al. Five-year outcomes for </a:t>
            </a:r>
            <a:r>
              <a:rPr sz="1200" dirty="0" err="1">
                <a:solidFill>
                  <a:schemeClr val="tx1"/>
                </a:solidFill>
                <a:latin typeface="Century Gothic" panose="020B0502020202020204" pitchFamily="34" charset="0"/>
              </a:rPr>
              <a:t>Aquablation</a:t>
            </a:r>
            <a:r>
              <a:rPr sz="1200" dirty="0">
                <a:solidFill>
                  <a:schemeClr val="tx1"/>
                </a:solidFill>
                <a:latin typeface="Century Gothic" panose="020B0502020202020204" pitchFamily="34" charset="0"/>
              </a:rPr>
              <a:t> therapy compared to TURP: a randomized controlled trial in men with LUTS due to BPH Can J </a:t>
            </a:r>
            <a:r>
              <a:rPr sz="1200" dirty="0" err="1">
                <a:solidFill>
                  <a:schemeClr val="tx1"/>
                </a:solidFill>
                <a:latin typeface="Century Gothic" panose="020B0502020202020204" pitchFamily="34" charset="0"/>
              </a:rPr>
              <a:t>Urol</a:t>
            </a:r>
            <a:r>
              <a:rPr sz="1200" dirty="0">
                <a:solidFill>
                  <a:schemeClr val="tx1"/>
                </a:solidFill>
                <a:latin typeface="Century Gothic" panose="020B0502020202020204" pitchFamily="34" charset="0"/>
              </a:rPr>
              <a:t> 2022; 29(1):10960-10968.</a:t>
            </a:r>
            <a:endParaRPr sz="1200" spc="-33" dirty="0">
              <a:solidFill>
                <a:schemeClr val="tx1"/>
              </a:solidFill>
              <a:latin typeface="Century Gothic" panose="020B0502020202020204" pitchFamily="34" charset="0"/>
            </a:endParaRPr>
          </a:p>
          <a:p>
            <a:pPr marL="228600" marR="0" lvl="0" indent="-228600">
              <a:spcBef>
                <a:spcPts val="0"/>
              </a:spcBef>
              <a:spcAft>
                <a:spcPts val="600"/>
              </a:spcAft>
              <a:buClr>
                <a:schemeClr val="accent1"/>
              </a:buClr>
              <a:buFont typeface="+mj-lt"/>
              <a:buAutoNum type="arabicPeriod"/>
            </a:pPr>
            <a:r>
              <a:rPr lang="en-US" sz="1200" dirty="0">
                <a:solidFill>
                  <a:schemeClr val="tx1"/>
                </a:solidFill>
                <a:effectLst/>
                <a:latin typeface="Century Gothic" panose="020B0502020202020204" pitchFamily="34" charset="0"/>
                <a:ea typeface="Calibri" panose="020F0502020204030204" pitchFamily="34" charset="0"/>
              </a:rPr>
              <a:t>Bhojani et al. Aquablation therapy in large prostates (80-150 mL) for lower urinary tract symptoms due to benign prostatic hyperplasia: final WATER II 5-Year clinical trial results. 2023 Journal of Urology.</a:t>
            </a:r>
          </a:p>
          <a:p>
            <a:pPr marL="228600" indent="-228600">
              <a:spcBef>
                <a:spcPts val="0"/>
              </a:spcBef>
              <a:spcAft>
                <a:spcPts val="600"/>
              </a:spcAft>
              <a:buClr>
                <a:schemeClr val="accent1"/>
              </a:buClr>
              <a:buFont typeface="+mj-lt"/>
              <a:buAutoNum type="arabicPeriod"/>
            </a:pPr>
            <a:r>
              <a:rPr lang="en-US" sz="1200" kern="100" dirty="0" err="1">
                <a:effectLst/>
                <a:latin typeface="Century Gothic" panose="020B0502020202020204" pitchFamily="34" charset="0"/>
                <a:ea typeface="Aptos" panose="020B0004020202020204" pitchFamily="34" charset="0"/>
                <a:cs typeface="Times New Roman (Body CS)"/>
              </a:rPr>
              <a:t>Elterman</a:t>
            </a:r>
            <a:r>
              <a:rPr lang="en-US" sz="1200" kern="100" dirty="0">
                <a:effectLst/>
                <a:latin typeface="Century Gothic" panose="020B0502020202020204" pitchFamily="34" charset="0"/>
                <a:ea typeface="Aptos" panose="020B0004020202020204" pitchFamily="34" charset="0"/>
                <a:cs typeface="Times New Roman (Body CS)"/>
              </a:rPr>
              <a:t> D et al. Meta-analysis with individual data of functional outcomes following Aquablation for lower urinary tract symptoms due to BPH in various prostate anatomies. BMJ Surg </a:t>
            </a:r>
            <a:r>
              <a:rPr lang="en-US" sz="1200" kern="100" dirty="0" err="1">
                <a:effectLst/>
                <a:latin typeface="Century Gothic" panose="020B0502020202020204" pitchFamily="34" charset="0"/>
                <a:ea typeface="Aptos" panose="020B0004020202020204" pitchFamily="34" charset="0"/>
                <a:cs typeface="Times New Roman (Body CS)"/>
              </a:rPr>
              <a:t>Interv</a:t>
            </a:r>
            <a:r>
              <a:rPr lang="en-US" sz="1200" kern="100" dirty="0">
                <a:effectLst/>
                <a:latin typeface="Century Gothic" panose="020B0502020202020204" pitchFamily="34" charset="0"/>
                <a:ea typeface="Aptos" panose="020B0004020202020204" pitchFamily="34" charset="0"/>
                <a:cs typeface="Times New Roman (Body CS)"/>
              </a:rPr>
              <a:t> Health Technologies. 2021Jun.</a:t>
            </a:r>
          </a:p>
        </p:txBody>
      </p:sp>
      <p:sp>
        <p:nvSpPr>
          <p:cNvPr id="659" name="CLICK TO EDIT MASTER TITLE STYLE"/>
          <p:cNvSpPr txBox="1">
            <a:spLocks noGrp="1"/>
          </p:cNvSpPr>
          <p:nvPr>
            <p:ph type="title"/>
          </p:nvPr>
        </p:nvSpPr>
        <p:spPr>
          <a:prstGeom prst="rect">
            <a:avLst/>
          </a:prstGeom>
        </p:spPr>
        <p:txBody>
          <a:bodyPr/>
          <a:lstStyle/>
          <a:p>
            <a:r>
              <a:rPr lang="en-US" b="1" dirty="0"/>
              <a:t>References</a:t>
            </a:r>
            <a:endParaRPr b="1" dirty="0"/>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084362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Content Placeholder 2"/>
          <p:cNvSpPr txBox="1">
            <a:spLocks noGrp="1"/>
          </p:cNvSpPr>
          <p:nvPr>
            <p:ph type="body" idx="1"/>
          </p:nvPr>
        </p:nvSpPr>
        <p:spPr>
          <a:prstGeom prst="rect">
            <a:avLst/>
          </a:prstGeom>
        </p:spPr>
        <p:txBody>
          <a:bodyPr/>
          <a:lstStyle/>
          <a:p>
            <a:r>
              <a:rPr lang="en-US" dirty="0"/>
              <a:t>Disclosures here (if applicable) </a:t>
            </a:r>
            <a:endParaRPr dirty="0"/>
          </a:p>
          <a:p>
            <a:r>
              <a:rPr dirty="0"/>
              <a:t>The views expressed in this presentation are those of the presenter and do not necessarily reflect the views or policies of PROCEPT </a:t>
            </a:r>
            <a:r>
              <a:rPr dirty="0" err="1"/>
              <a:t>BioRobotics</a:t>
            </a:r>
            <a:r>
              <a:rPr dirty="0"/>
              <a:t> or its subsidiaries. No official endorsement by PROCEPT </a:t>
            </a:r>
            <a:r>
              <a:rPr dirty="0" err="1"/>
              <a:t>BioRobotics</a:t>
            </a:r>
            <a:r>
              <a:rPr dirty="0"/>
              <a:t> or any of its subsidiaries of any vendor, products or services contained in this presentation is intended or should be inferred.</a:t>
            </a:r>
            <a:r>
              <a:rPr dirty="0">
                <a:solidFill>
                  <a:srgbClr val="FF0000"/>
                </a:solidFill>
              </a:rPr>
              <a:t> </a:t>
            </a:r>
          </a:p>
        </p:txBody>
      </p:sp>
      <p:sp>
        <p:nvSpPr>
          <p:cNvPr id="284" name="Title 1"/>
          <p:cNvSpPr txBox="1">
            <a:spLocks noGrp="1"/>
          </p:cNvSpPr>
          <p:nvPr>
            <p:ph type="title"/>
          </p:nvPr>
        </p:nvSpPr>
        <p:spPr>
          <a:prstGeom prst="rect">
            <a:avLst/>
          </a:prstGeom>
        </p:spPr>
        <p:txBody>
          <a:bodyPr/>
          <a:lstStyle>
            <a:lvl1pPr defTabSz="792460">
              <a:defRPr sz="2600"/>
            </a:lvl1pPr>
          </a:lstStyle>
          <a:p>
            <a:r>
              <a:rPr b="1" dirty="0"/>
              <a:t>Disclosures</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Content Placeholder 1"/>
          <p:cNvSpPr txBox="1">
            <a:spLocks noGrp="1"/>
          </p:cNvSpPr>
          <p:nvPr>
            <p:ph type="body" idx="1"/>
          </p:nvPr>
        </p:nvSpPr>
        <p:spPr>
          <a:xfrm>
            <a:off x="1588749" y="1753644"/>
            <a:ext cx="8990167" cy="3618671"/>
          </a:xfrm>
          <a:prstGeom prst="rect">
            <a:avLst/>
          </a:prstGeom>
        </p:spPr>
        <p:txBody>
          <a:bodyPr/>
          <a:lstStyle/>
          <a:p>
            <a:pPr marL="0" indent="0">
              <a:buSzTx/>
              <a:buNone/>
              <a:defRPr sz="2400" spc="-100"/>
            </a:pPr>
            <a:r>
              <a:rPr dirty="0"/>
              <a:t>What is Benign Prostatic Hyperplasia (BPH)?</a:t>
            </a:r>
          </a:p>
          <a:p>
            <a:pPr marL="0" indent="0">
              <a:buNone/>
              <a:defRPr sz="2400" spc="-40"/>
            </a:pPr>
            <a:endParaRPr dirty="0"/>
          </a:p>
          <a:p>
            <a:pPr marL="0" indent="0">
              <a:buNone/>
              <a:defRPr sz="2400" spc="-100"/>
            </a:pPr>
            <a:r>
              <a:rPr dirty="0"/>
              <a:t>What are my treatment options?</a:t>
            </a:r>
          </a:p>
          <a:p>
            <a:pPr marL="0" indent="0">
              <a:buNone/>
              <a:defRPr sz="2400" spc="-40"/>
            </a:pPr>
            <a:endParaRPr dirty="0"/>
          </a:p>
          <a:p>
            <a:pPr marL="0" indent="0">
              <a:buNone/>
              <a:defRPr sz="2400" spc="-100"/>
            </a:pPr>
            <a:r>
              <a:rPr dirty="0"/>
              <a:t>Why should I consider </a:t>
            </a:r>
            <a:r>
              <a:rPr dirty="0" err="1"/>
              <a:t>Aquablation</a:t>
            </a:r>
            <a:r>
              <a:rPr baseline="30000" dirty="0"/>
              <a:t>®</a:t>
            </a:r>
            <a:r>
              <a:rPr dirty="0"/>
              <a:t> Therapy?</a:t>
            </a:r>
            <a:endParaRPr lang="en-US" dirty="0"/>
          </a:p>
          <a:p>
            <a:pPr marL="0" indent="0">
              <a:buNone/>
              <a:defRPr sz="2400" spc="-100"/>
            </a:pPr>
            <a:endParaRPr lang="en-US" dirty="0"/>
          </a:p>
          <a:p>
            <a:pPr marL="0" indent="0">
              <a:buNone/>
              <a:defRPr sz="2400" spc="-100"/>
            </a:pPr>
            <a:r>
              <a:rPr lang="en-US" dirty="0"/>
              <a:t>Hear from real patient experiences.</a:t>
            </a:r>
            <a:endParaRPr dirty="0"/>
          </a:p>
        </p:txBody>
      </p:sp>
      <p:sp>
        <p:nvSpPr>
          <p:cNvPr id="288" name="Title 2"/>
          <p:cNvSpPr txBox="1">
            <a:spLocks noGrp="1"/>
          </p:cNvSpPr>
          <p:nvPr>
            <p:ph type="title"/>
          </p:nvPr>
        </p:nvSpPr>
        <p:spPr>
          <a:xfrm>
            <a:off x="609598" y="380608"/>
            <a:ext cx="9144001" cy="400382"/>
          </a:xfrm>
          <a:prstGeom prst="rect">
            <a:avLst/>
          </a:prstGeom>
        </p:spPr>
        <p:txBody>
          <a:bodyPr>
            <a:normAutofit/>
          </a:bodyPr>
          <a:lstStyle/>
          <a:p>
            <a:r>
              <a:rPr lang="en-US" b="1" dirty="0"/>
              <a:t>Today’s Presentation: Key Questions We’ll Address</a:t>
            </a:r>
            <a:endParaRPr b="1" dirty="0"/>
          </a:p>
        </p:txBody>
      </p:sp>
      <p:sp>
        <p:nvSpPr>
          <p:cNvPr id="289" name="Slide Number"/>
          <p:cNvSpPr txBox="1">
            <a:spLocks noGrp="1"/>
          </p:cNvSpPr>
          <p:nvPr>
            <p:ph type="sldNum" sz="quarter" idx="4294967295"/>
          </p:nvPr>
        </p:nvSpPr>
        <p:spPr>
          <a:xfrm>
            <a:off x="822650" y="5941680"/>
            <a:ext cx="127001" cy="13426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25000" lnSpcReduction="20000"/>
          </a:bodyPr>
          <a:lstStyle/>
          <a:p>
            <a:fld id="{86CB4B4D-7CA3-9044-876B-883B54F8677D}" type="slidenum">
              <a:rPr/>
              <a:t>4</a:t>
            </a:fld>
            <a:endParaRPr/>
          </a:p>
        </p:txBody>
      </p:sp>
      <p:grpSp>
        <p:nvGrpSpPr>
          <p:cNvPr id="12" name="Group 11">
            <a:extLst>
              <a:ext uri="{FF2B5EF4-FFF2-40B4-BE49-F238E27FC236}">
                <a16:creationId xmlns:a16="http://schemas.microsoft.com/office/drawing/2014/main" id="{C6FF96CA-BAFC-9875-D482-1E65BA04EC8C}"/>
              </a:ext>
            </a:extLst>
          </p:cNvPr>
          <p:cNvGrpSpPr/>
          <p:nvPr/>
        </p:nvGrpSpPr>
        <p:grpSpPr>
          <a:xfrm>
            <a:off x="606304" y="1492354"/>
            <a:ext cx="820714" cy="820714"/>
            <a:chOff x="606304" y="1893797"/>
            <a:chExt cx="820714" cy="820714"/>
          </a:xfrm>
        </p:grpSpPr>
        <p:sp>
          <p:nvSpPr>
            <p:cNvPr id="2" name="Oval 1">
              <a:extLst>
                <a:ext uri="{FF2B5EF4-FFF2-40B4-BE49-F238E27FC236}">
                  <a16:creationId xmlns:a16="http://schemas.microsoft.com/office/drawing/2014/main" id="{3E5F4BDC-02BA-6659-09C8-F22B64E6D00A}"/>
                </a:ext>
              </a:extLst>
            </p:cNvPr>
            <p:cNvSpPr/>
            <p:nvPr/>
          </p:nvSpPr>
          <p:spPr>
            <a:xfrm>
              <a:off x="606304" y="1893797"/>
              <a:ext cx="820714" cy="820714"/>
            </a:xfrm>
            <a:prstGeom prst="ellipse">
              <a:avLst/>
            </a:prstGeom>
            <a:solidFill>
              <a:srgbClr val="FFFFFF"/>
            </a:solidFill>
            <a:ln w="2540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dirty="0">
                <a:ln>
                  <a:noFill/>
                </a:ln>
                <a:solidFill>
                  <a:srgbClr val="53565A"/>
                </a:solidFill>
                <a:effectLst/>
                <a:uFillTx/>
                <a:latin typeface="Century Gothic"/>
                <a:ea typeface="Century Gothic"/>
                <a:cs typeface="Century Gothic"/>
                <a:sym typeface="Century Gothic"/>
              </a:endParaRPr>
            </a:p>
          </p:txBody>
        </p:sp>
        <p:sp>
          <p:nvSpPr>
            <p:cNvPr id="5" name="Rectangle 4">
              <a:extLst>
                <a:ext uri="{FF2B5EF4-FFF2-40B4-BE49-F238E27FC236}">
                  <a16:creationId xmlns:a16="http://schemas.microsoft.com/office/drawing/2014/main" id="{4C66906C-195B-1D12-7676-1AEEC18DC4BE}"/>
                </a:ext>
              </a:extLst>
            </p:cNvPr>
            <p:cNvSpPr/>
            <p:nvPr/>
          </p:nvSpPr>
          <p:spPr>
            <a:xfrm>
              <a:off x="768035" y="1919434"/>
              <a:ext cx="497252" cy="769441"/>
            </a:xfrm>
            <a:prstGeom prst="rect">
              <a:avLst/>
            </a:prstGeom>
            <a:noFill/>
          </p:spPr>
          <p:txBody>
            <a:bodyPr wrap="none" lIns="91440" tIns="45720" rIns="91440" bIns="45720">
              <a:spAutoFit/>
            </a:bodyPr>
            <a:lstStyle/>
            <a:p>
              <a:pPr algn="ctr"/>
              <a:r>
                <a:rPr lang="en-US" sz="4400" b="0" cap="none" spc="0" dirty="0">
                  <a:ln w="0"/>
                  <a:solidFill>
                    <a:schemeClr val="accent1"/>
                  </a:solidFill>
                  <a:effectLst>
                    <a:outerShdw blurRad="38100" dist="19050" dir="2700000" algn="tl" rotWithShape="0">
                      <a:schemeClr val="dk1">
                        <a:alpha val="40000"/>
                      </a:schemeClr>
                    </a:outerShdw>
                  </a:effectLst>
                </a:rPr>
                <a:t>1</a:t>
              </a:r>
            </a:p>
          </p:txBody>
        </p:sp>
      </p:grpSp>
      <p:grpSp>
        <p:nvGrpSpPr>
          <p:cNvPr id="13" name="Group 12">
            <a:extLst>
              <a:ext uri="{FF2B5EF4-FFF2-40B4-BE49-F238E27FC236}">
                <a16:creationId xmlns:a16="http://schemas.microsoft.com/office/drawing/2014/main" id="{9607D87B-C7A1-8C3E-269B-E7664B29FFDA}"/>
              </a:ext>
            </a:extLst>
          </p:cNvPr>
          <p:cNvGrpSpPr/>
          <p:nvPr/>
        </p:nvGrpSpPr>
        <p:grpSpPr>
          <a:xfrm>
            <a:off x="606304" y="2435812"/>
            <a:ext cx="820714" cy="820714"/>
            <a:chOff x="606304" y="2869816"/>
            <a:chExt cx="820714" cy="820714"/>
          </a:xfrm>
        </p:grpSpPr>
        <p:sp>
          <p:nvSpPr>
            <p:cNvPr id="3" name="Oval 2">
              <a:extLst>
                <a:ext uri="{FF2B5EF4-FFF2-40B4-BE49-F238E27FC236}">
                  <a16:creationId xmlns:a16="http://schemas.microsoft.com/office/drawing/2014/main" id="{F7FE4890-6A84-20D0-6B2B-1CFDBC4C6EB6}"/>
                </a:ext>
              </a:extLst>
            </p:cNvPr>
            <p:cNvSpPr/>
            <p:nvPr/>
          </p:nvSpPr>
          <p:spPr>
            <a:xfrm>
              <a:off x="606304" y="2869816"/>
              <a:ext cx="820714" cy="820714"/>
            </a:xfrm>
            <a:prstGeom prst="ellipse">
              <a:avLst/>
            </a:prstGeom>
            <a:solidFill>
              <a:srgbClr val="FFFFFF"/>
            </a:solidFill>
            <a:ln w="2540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dirty="0">
                <a:ln>
                  <a:noFill/>
                </a:ln>
                <a:solidFill>
                  <a:srgbClr val="53565A"/>
                </a:solidFill>
                <a:effectLst/>
                <a:uFillTx/>
                <a:latin typeface="Century Gothic"/>
                <a:ea typeface="Century Gothic"/>
                <a:cs typeface="Century Gothic"/>
                <a:sym typeface="Century Gothic"/>
              </a:endParaRPr>
            </a:p>
          </p:txBody>
        </p:sp>
        <p:sp>
          <p:nvSpPr>
            <p:cNvPr id="6" name="Rectangle 5">
              <a:extLst>
                <a:ext uri="{FF2B5EF4-FFF2-40B4-BE49-F238E27FC236}">
                  <a16:creationId xmlns:a16="http://schemas.microsoft.com/office/drawing/2014/main" id="{CE869757-3304-6A3D-D7B5-47143249B45C}"/>
                </a:ext>
              </a:extLst>
            </p:cNvPr>
            <p:cNvSpPr/>
            <p:nvPr/>
          </p:nvSpPr>
          <p:spPr>
            <a:xfrm>
              <a:off x="768035" y="2895453"/>
              <a:ext cx="497252" cy="769441"/>
            </a:xfrm>
            <a:prstGeom prst="rect">
              <a:avLst/>
            </a:prstGeom>
            <a:noFill/>
          </p:spPr>
          <p:txBody>
            <a:bodyPr wrap="none" lIns="91440" tIns="45720" rIns="91440" bIns="45720">
              <a:spAutoFit/>
            </a:bodyPr>
            <a:lstStyle/>
            <a:p>
              <a:pPr algn="ctr"/>
              <a:r>
                <a:rPr lang="en-US" sz="4400" b="0" cap="none" spc="0" dirty="0">
                  <a:ln w="0"/>
                  <a:solidFill>
                    <a:schemeClr val="accent1"/>
                  </a:solidFill>
                  <a:effectLst>
                    <a:outerShdw blurRad="38100" dist="19050" dir="2700000" algn="tl" rotWithShape="0">
                      <a:schemeClr val="dk1">
                        <a:alpha val="40000"/>
                      </a:schemeClr>
                    </a:outerShdw>
                  </a:effectLst>
                </a:rPr>
                <a:t>2</a:t>
              </a:r>
            </a:p>
          </p:txBody>
        </p:sp>
      </p:grpSp>
      <p:grpSp>
        <p:nvGrpSpPr>
          <p:cNvPr id="14" name="Group 13">
            <a:extLst>
              <a:ext uri="{FF2B5EF4-FFF2-40B4-BE49-F238E27FC236}">
                <a16:creationId xmlns:a16="http://schemas.microsoft.com/office/drawing/2014/main" id="{2212B319-5AD0-E101-4623-11DD044BD4AD}"/>
              </a:ext>
            </a:extLst>
          </p:cNvPr>
          <p:cNvGrpSpPr/>
          <p:nvPr/>
        </p:nvGrpSpPr>
        <p:grpSpPr>
          <a:xfrm>
            <a:off x="606304" y="3379270"/>
            <a:ext cx="820714" cy="820714"/>
            <a:chOff x="606304" y="3874012"/>
            <a:chExt cx="820714" cy="820714"/>
          </a:xfrm>
        </p:grpSpPr>
        <p:sp>
          <p:nvSpPr>
            <p:cNvPr id="4" name="Oval 3">
              <a:extLst>
                <a:ext uri="{FF2B5EF4-FFF2-40B4-BE49-F238E27FC236}">
                  <a16:creationId xmlns:a16="http://schemas.microsoft.com/office/drawing/2014/main" id="{506C6848-86A0-EC25-2178-770B6C165EFE}"/>
                </a:ext>
              </a:extLst>
            </p:cNvPr>
            <p:cNvSpPr/>
            <p:nvPr/>
          </p:nvSpPr>
          <p:spPr>
            <a:xfrm>
              <a:off x="606304" y="3874012"/>
              <a:ext cx="820714" cy="820714"/>
            </a:xfrm>
            <a:prstGeom prst="ellipse">
              <a:avLst/>
            </a:prstGeom>
            <a:solidFill>
              <a:srgbClr val="FFFFFF"/>
            </a:solidFill>
            <a:ln w="2540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dirty="0">
                <a:ln>
                  <a:noFill/>
                </a:ln>
                <a:solidFill>
                  <a:srgbClr val="53565A"/>
                </a:solidFill>
                <a:effectLst/>
                <a:uFillTx/>
                <a:latin typeface="Century Gothic"/>
                <a:ea typeface="Century Gothic"/>
                <a:cs typeface="Century Gothic"/>
                <a:sym typeface="Century Gothic"/>
              </a:endParaRPr>
            </a:p>
          </p:txBody>
        </p:sp>
        <p:sp>
          <p:nvSpPr>
            <p:cNvPr id="7" name="Rectangle 6">
              <a:extLst>
                <a:ext uri="{FF2B5EF4-FFF2-40B4-BE49-F238E27FC236}">
                  <a16:creationId xmlns:a16="http://schemas.microsoft.com/office/drawing/2014/main" id="{34A673EA-7082-9E4D-6767-690435E8EB0F}"/>
                </a:ext>
              </a:extLst>
            </p:cNvPr>
            <p:cNvSpPr/>
            <p:nvPr/>
          </p:nvSpPr>
          <p:spPr>
            <a:xfrm>
              <a:off x="768035" y="3899649"/>
              <a:ext cx="497252" cy="769441"/>
            </a:xfrm>
            <a:prstGeom prst="rect">
              <a:avLst/>
            </a:prstGeom>
            <a:noFill/>
          </p:spPr>
          <p:txBody>
            <a:bodyPr wrap="none" lIns="91440" tIns="45720" rIns="91440" bIns="45720">
              <a:spAutoFit/>
            </a:bodyPr>
            <a:lstStyle/>
            <a:p>
              <a:pPr algn="ctr"/>
              <a:r>
                <a:rPr lang="en-US" sz="4400" b="0" dirty="0">
                  <a:ln w="0"/>
                  <a:solidFill>
                    <a:schemeClr val="accent1"/>
                  </a:solidFill>
                  <a:effectLst>
                    <a:outerShdw blurRad="38100" dist="19050" dir="2700000" algn="tl" rotWithShape="0">
                      <a:schemeClr val="dk1">
                        <a:alpha val="40000"/>
                      </a:schemeClr>
                    </a:outerShdw>
                  </a:effectLst>
                </a:rPr>
                <a:t>3</a:t>
              </a:r>
              <a:endParaRPr lang="en-US" sz="4400" b="0" cap="none" spc="0" dirty="0">
                <a:ln w="0"/>
                <a:solidFill>
                  <a:schemeClr val="accent1"/>
                </a:solidFill>
                <a:effectLst>
                  <a:outerShdw blurRad="38100" dist="19050" dir="2700000" algn="tl" rotWithShape="0">
                    <a:schemeClr val="dk1">
                      <a:alpha val="40000"/>
                    </a:schemeClr>
                  </a:outerShdw>
                </a:effectLst>
              </a:endParaRPr>
            </a:p>
          </p:txBody>
        </p:sp>
      </p:grpSp>
      <p:grpSp>
        <p:nvGrpSpPr>
          <p:cNvPr id="15" name="Group 14">
            <a:extLst>
              <a:ext uri="{FF2B5EF4-FFF2-40B4-BE49-F238E27FC236}">
                <a16:creationId xmlns:a16="http://schemas.microsoft.com/office/drawing/2014/main" id="{F7F2BFB1-66AB-9861-16FE-40E025A9FADD}"/>
              </a:ext>
            </a:extLst>
          </p:cNvPr>
          <p:cNvGrpSpPr/>
          <p:nvPr/>
        </p:nvGrpSpPr>
        <p:grpSpPr>
          <a:xfrm>
            <a:off x="606304" y="4322729"/>
            <a:ext cx="820714" cy="820714"/>
            <a:chOff x="606304" y="4891438"/>
            <a:chExt cx="820714" cy="820714"/>
          </a:xfrm>
        </p:grpSpPr>
        <p:sp>
          <p:nvSpPr>
            <p:cNvPr id="8" name="Oval 7">
              <a:extLst>
                <a:ext uri="{FF2B5EF4-FFF2-40B4-BE49-F238E27FC236}">
                  <a16:creationId xmlns:a16="http://schemas.microsoft.com/office/drawing/2014/main" id="{C6907E93-FAAB-B9C3-0BFC-2CE352A8C8DC}"/>
                </a:ext>
              </a:extLst>
            </p:cNvPr>
            <p:cNvSpPr/>
            <p:nvPr/>
          </p:nvSpPr>
          <p:spPr>
            <a:xfrm>
              <a:off x="606304" y="4891438"/>
              <a:ext cx="820714" cy="820714"/>
            </a:xfrm>
            <a:prstGeom prst="ellipse">
              <a:avLst/>
            </a:prstGeom>
            <a:solidFill>
              <a:srgbClr val="FFFFFF"/>
            </a:solidFill>
            <a:ln w="2540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dirty="0">
                <a:ln>
                  <a:noFill/>
                </a:ln>
                <a:solidFill>
                  <a:srgbClr val="53565A"/>
                </a:solidFill>
                <a:effectLst/>
                <a:uFillTx/>
                <a:latin typeface="Century Gothic"/>
                <a:ea typeface="Century Gothic"/>
                <a:cs typeface="Century Gothic"/>
                <a:sym typeface="Century Gothic"/>
              </a:endParaRPr>
            </a:p>
          </p:txBody>
        </p:sp>
        <p:sp>
          <p:nvSpPr>
            <p:cNvPr id="11" name="Rectangle 10">
              <a:extLst>
                <a:ext uri="{FF2B5EF4-FFF2-40B4-BE49-F238E27FC236}">
                  <a16:creationId xmlns:a16="http://schemas.microsoft.com/office/drawing/2014/main" id="{F7BA8C75-BD9A-42DF-D0D4-614EC017F8EF}"/>
                </a:ext>
              </a:extLst>
            </p:cNvPr>
            <p:cNvSpPr/>
            <p:nvPr/>
          </p:nvSpPr>
          <p:spPr>
            <a:xfrm>
              <a:off x="768035" y="4917075"/>
              <a:ext cx="497252" cy="769441"/>
            </a:xfrm>
            <a:prstGeom prst="rect">
              <a:avLst/>
            </a:prstGeom>
            <a:noFill/>
          </p:spPr>
          <p:txBody>
            <a:bodyPr wrap="none" lIns="91440" tIns="45720" rIns="91440" bIns="45720">
              <a:spAutoFit/>
            </a:bodyPr>
            <a:lstStyle/>
            <a:p>
              <a:pPr algn="ctr"/>
              <a:r>
                <a:rPr lang="en-US" sz="4400" b="0" cap="none" spc="0" dirty="0">
                  <a:ln w="0"/>
                  <a:solidFill>
                    <a:schemeClr val="accent1"/>
                  </a:solidFill>
                  <a:effectLst>
                    <a:outerShdw blurRad="38100" dist="19050" dir="2700000" algn="tl" rotWithShape="0">
                      <a:schemeClr val="dk1">
                        <a:alpha val="40000"/>
                      </a:schemeClr>
                    </a:outerShdw>
                  </a:effectLst>
                </a:rPr>
                <a:t>4</a:t>
              </a:r>
            </a:p>
          </p:txBody>
        </p:sp>
      </p:gr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Title 1"/>
          <p:cNvSpPr txBox="1">
            <a:spLocks noGrp="1"/>
          </p:cNvSpPr>
          <p:nvPr>
            <p:ph type="title"/>
          </p:nvPr>
        </p:nvSpPr>
        <p:spPr>
          <a:prstGeom prst="rect">
            <a:avLst/>
          </a:prstGeom>
        </p:spPr>
        <p:txBody>
          <a:bodyPr/>
          <a:lstStyle/>
          <a:p>
            <a:r>
              <a:rPr b="1" dirty="0"/>
              <a:t>Understanding BPH</a:t>
            </a:r>
          </a:p>
        </p:txBody>
      </p:sp>
      <p:grpSp>
        <p:nvGrpSpPr>
          <p:cNvPr id="298" name="Group 5"/>
          <p:cNvGrpSpPr/>
          <p:nvPr/>
        </p:nvGrpSpPr>
        <p:grpSpPr>
          <a:xfrm>
            <a:off x="439139" y="1055739"/>
            <a:ext cx="11567943" cy="2158159"/>
            <a:chOff x="0" y="-1"/>
            <a:chExt cx="12192000" cy="2262188"/>
          </a:xfrm>
        </p:grpSpPr>
        <p:sp>
          <p:nvSpPr>
            <p:cNvPr id="294" name="Rectangle 6"/>
            <p:cNvSpPr/>
            <p:nvPr/>
          </p:nvSpPr>
          <p:spPr>
            <a:xfrm>
              <a:off x="0" y="-1"/>
              <a:ext cx="12192000" cy="2262188"/>
            </a:xfrm>
            <a:prstGeom prst="rect">
              <a:avLst/>
            </a:prstGeom>
            <a:solidFill>
              <a:srgbClr val="F2F2F2"/>
            </a:solidFill>
            <a:ln w="12700" cap="flat">
              <a:noFill/>
              <a:miter lim="400000"/>
            </a:ln>
            <a:effectLst/>
          </p:spPr>
          <p:txBody>
            <a:bodyPr wrap="square" lIns="45719" tIns="45719" rIns="45719" bIns="45719" numCol="1" anchor="ctr">
              <a:noAutofit/>
            </a:bodyPr>
            <a:lstStyle/>
            <a:p>
              <a:pPr algn="ctr">
                <a:defRPr sz="1800" b="0">
                  <a:solidFill>
                    <a:srgbClr val="FFFFFF"/>
                  </a:solidFill>
                  <a:latin typeface="Calibri"/>
                  <a:ea typeface="Calibri"/>
                  <a:cs typeface="Calibri"/>
                  <a:sym typeface="Calibri"/>
                </a:defRPr>
              </a:pPr>
              <a:endParaRPr/>
            </a:p>
          </p:txBody>
        </p:sp>
        <p:grpSp>
          <p:nvGrpSpPr>
            <p:cNvPr id="297" name="Group 10"/>
            <p:cNvGrpSpPr/>
            <p:nvPr/>
          </p:nvGrpSpPr>
          <p:grpSpPr>
            <a:xfrm>
              <a:off x="771583" y="248811"/>
              <a:ext cx="5812098" cy="1451428"/>
              <a:chOff x="0" y="-162206"/>
              <a:chExt cx="5812097" cy="1451427"/>
            </a:xfrm>
          </p:grpSpPr>
          <p:sp>
            <p:nvSpPr>
              <p:cNvPr id="295" name="TextBox 8"/>
              <p:cNvSpPr txBox="1"/>
              <p:nvPr/>
            </p:nvSpPr>
            <p:spPr>
              <a:xfrm>
                <a:off x="0" y="-162206"/>
                <a:ext cx="4735085" cy="4193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2000">
                    <a:latin typeface="Calibri"/>
                    <a:ea typeface="Calibri"/>
                    <a:cs typeface="Calibri"/>
                    <a:sym typeface="Calibri"/>
                  </a:defRPr>
                </a:lvl1pPr>
              </a:lstStyle>
              <a:p>
                <a:r>
                  <a:rPr dirty="0">
                    <a:latin typeface="Century Gothic" panose="020B0502020202020204" pitchFamily="34" charset="0"/>
                  </a:rPr>
                  <a:t>What is a Prostate?</a:t>
                </a:r>
              </a:p>
            </p:txBody>
          </p:sp>
          <p:sp>
            <p:nvSpPr>
              <p:cNvPr id="296" name="TextBox 9"/>
              <p:cNvSpPr txBox="1"/>
              <p:nvPr/>
            </p:nvSpPr>
            <p:spPr>
              <a:xfrm>
                <a:off x="0" y="321387"/>
                <a:ext cx="5812097" cy="9678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1800" b="0">
                    <a:latin typeface="Calibri Light"/>
                    <a:ea typeface="Calibri Light"/>
                    <a:cs typeface="Calibri Light"/>
                    <a:sym typeface="Calibri Light"/>
                  </a:defRPr>
                </a:lvl1pPr>
              </a:lstStyle>
              <a:p>
                <a:r>
                  <a:rPr dirty="0">
                    <a:latin typeface="Century Gothic" panose="020B0502020202020204" pitchFamily="34" charset="0"/>
                  </a:rPr>
                  <a:t>The </a:t>
                </a:r>
                <a:r>
                  <a:rPr dirty="0">
                    <a:solidFill>
                      <a:schemeClr val="tx1"/>
                    </a:solidFill>
                    <a:latin typeface="Century Gothic" panose="020B0502020202020204" pitchFamily="34" charset="0"/>
                  </a:rPr>
                  <a:t>prostate</a:t>
                </a:r>
                <a:r>
                  <a:rPr dirty="0">
                    <a:latin typeface="Century Gothic" panose="020B0502020202020204" pitchFamily="34" charset="0"/>
                  </a:rPr>
                  <a:t> is a gland that plays an important role in male sexual function. During a man’s life, the prostate will grow slowly. </a:t>
                </a:r>
              </a:p>
            </p:txBody>
          </p:sp>
        </p:grpSp>
      </p:grpSp>
      <p:grpSp>
        <p:nvGrpSpPr>
          <p:cNvPr id="303" name="Group 4"/>
          <p:cNvGrpSpPr/>
          <p:nvPr/>
        </p:nvGrpSpPr>
        <p:grpSpPr>
          <a:xfrm>
            <a:off x="439139" y="3294274"/>
            <a:ext cx="11567943" cy="2745168"/>
            <a:chOff x="0" y="-238080"/>
            <a:chExt cx="12192000" cy="2877491"/>
          </a:xfrm>
        </p:grpSpPr>
        <p:sp>
          <p:nvSpPr>
            <p:cNvPr id="299" name="Rectangle 7"/>
            <p:cNvSpPr/>
            <p:nvPr/>
          </p:nvSpPr>
          <p:spPr>
            <a:xfrm>
              <a:off x="0" y="-238080"/>
              <a:ext cx="12192000" cy="2877491"/>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sz="1800" b="0">
                  <a:solidFill>
                    <a:srgbClr val="FFFFFF"/>
                  </a:solidFill>
                  <a:latin typeface="Calibri"/>
                  <a:ea typeface="Calibri"/>
                  <a:cs typeface="Calibri"/>
                  <a:sym typeface="Calibri"/>
                </a:defRPr>
              </a:pPr>
              <a:endParaRPr dirty="0"/>
            </a:p>
          </p:txBody>
        </p:sp>
        <p:grpSp>
          <p:nvGrpSpPr>
            <p:cNvPr id="302" name="Group 3"/>
            <p:cNvGrpSpPr/>
            <p:nvPr/>
          </p:nvGrpSpPr>
          <p:grpSpPr>
            <a:xfrm>
              <a:off x="771582" y="-115750"/>
              <a:ext cx="5812099" cy="2304196"/>
              <a:chOff x="-1" y="-397412"/>
              <a:chExt cx="5812097" cy="2304195"/>
            </a:xfrm>
          </p:grpSpPr>
          <p:sp>
            <p:nvSpPr>
              <p:cNvPr id="300" name="TextBox 12"/>
              <p:cNvSpPr txBox="1"/>
              <p:nvPr/>
            </p:nvSpPr>
            <p:spPr>
              <a:xfrm>
                <a:off x="0" y="-397412"/>
                <a:ext cx="5812096" cy="4193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2000">
                    <a:solidFill>
                      <a:srgbClr val="FFFFFF"/>
                    </a:solidFill>
                    <a:latin typeface="Calibri"/>
                    <a:ea typeface="Calibri"/>
                    <a:cs typeface="Calibri"/>
                    <a:sym typeface="Calibri"/>
                  </a:defRPr>
                </a:lvl1pPr>
              </a:lstStyle>
              <a:p>
                <a:r>
                  <a:rPr lang="en-US" dirty="0">
                    <a:latin typeface="Century Gothic" panose="020B0502020202020204" pitchFamily="34" charset="0"/>
                  </a:rPr>
                  <a:t>What is </a:t>
                </a:r>
                <a:r>
                  <a:rPr dirty="0">
                    <a:latin typeface="Century Gothic" panose="020B0502020202020204" pitchFamily="34" charset="0"/>
                  </a:rPr>
                  <a:t>Benign Prostatic Hyperplasia (BPH)</a:t>
                </a:r>
              </a:p>
            </p:txBody>
          </p:sp>
          <p:sp>
            <p:nvSpPr>
              <p:cNvPr id="301" name="TextBox 13"/>
              <p:cNvSpPr txBox="1"/>
              <p:nvPr/>
            </p:nvSpPr>
            <p:spPr>
              <a:xfrm>
                <a:off x="-1" y="67898"/>
                <a:ext cx="5523443" cy="183888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1800" b="0">
                    <a:solidFill>
                      <a:srgbClr val="FFFFFF"/>
                    </a:solidFill>
                    <a:latin typeface="Calibri Light"/>
                    <a:ea typeface="Calibri Light"/>
                    <a:cs typeface="Calibri Light"/>
                    <a:sym typeface="Calibri Light"/>
                  </a:defRPr>
                </a:pPr>
                <a:r>
                  <a:rPr lang="en-US" dirty="0">
                    <a:solidFill>
                      <a:schemeClr val="bg1"/>
                    </a:solidFill>
                    <a:latin typeface="Century Gothic" panose="020B0502020202020204" pitchFamily="34" charset="0"/>
                  </a:rPr>
                  <a:t>BPH is a</a:t>
                </a:r>
                <a:r>
                  <a:rPr dirty="0">
                    <a:solidFill>
                      <a:schemeClr val="bg1"/>
                    </a:solidFill>
                    <a:latin typeface="Century Gothic" panose="020B0502020202020204" pitchFamily="34" charset="0"/>
                  </a:rPr>
                  <a:t> prostate that has grown to be larger than normal. </a:t>
                </a:r>
                <a:r>
                  <a:rPr lang="en-US" dirty="0">
                    <a:solidFill>
                      <a:schemeClr val="bg1"/>
                    </a:solidFill>
                    <a:latin typeface="Century Gothic" panose="020B0502020202020204" pitchFamily="34" charset="0"/>
                  </a:rPr>
                  <a:t>The prostate continues to grow due to testosterone, as it continues to grow it can cause lower urinary tract symptoms. </a:t>
                </a:r>
              </a:p>
              <a:p>
                <a:pPr>
                  <a:defRPr sz="1800" b="0">
                    <a:solidFill>
                      <a:srgbClr val="FFFFFF"/>
                    </a:solidFill>
                    <a:latin typeface="Calibri Light"/>
                    <a:ea typeface="Calibri Light"/>
                    <a:cs typeface="Calibri Light"/>
                    <a:sym typeface="Calibri Light"/>
                  </a:defRPr>
                </a:pPr>
                <a:endParaRPr dirty="0">
                  <a:latin typeface="Century Gothic" panose="020B0502020202020204" pitchFamily="34" charset="0"/>
                </a:endParaRPr>
              </a:p>
              <a:p>
                <a:pPr>
                  <a:defRPr sz="1800" b="0">
                    <a:solidFill>
                      <a:srgbClr val="FFFFFF"/>
                    </a:solidFill>
                    <a:latin typeface="Calibri Light"/>
                    <a:ea typeface="Calibri Light"/>
                    <a:cs typeface="Calibri Light"/>
                    <a:sym typeface="Calibri Light"/>
                  </a:defRPr>
                </a:pPr>
                <a:r>
                  <a:rPr dirty="0">
                    <a:latin typeface="Century Gothic" panose="020B0502020202020204" pitchFamily="34" charset="0"/>
                  </a:rPr>
                  <a:t>BPH is </a:t>
                </a:r>
                <a:r>
                  <a:rPr u="sng" dirty="0">
                    <a:latin typeface="Century Gothic" panose="020B0502020202020204" pitchFamily="34" charset="0"/>
                  </a:rPr>
                  <a:t>NOT</a:t>
                </a:r>
                <a:r>
                  <a:rPr dirty="0">
                    <a:latin typeface="Century Gothic" panose="020B0502020202020204" pitchFamily="34" charset="0"/>
                  </a:rPr>
                  <a:t> prostate cancer.</a:t>
                </a:r>
              </a:p>
            </p:txBody>
          </p:sp>
        </p:grpSp>
      </p:grpSp>
      <p:grpSp>
        <p:nvGrpSpPr>
          <p:cNvPr id="309" name="Group 2"/>
          <p:cNvGrpSpPr/>
          <p:nvPr/>
        </p:nvGrpSpPr>
        <p:grpSpPr>
          <a:xfrm>
            <a:off x="7218907" y="787647"/>
            <a:ext cx="3747657" cy="4983701"/>
            <a:chOff x="0" y="0"/>
            <a:chExt cx="3949830" cy="5223929"/>
          </a:xfrm>
        </p:grpSpPr>
        <p:sp>
          <p:nvSpPr>
            <p:cNvPr id="304" name="Rectangle 19"/>
            <p:cNvSpPr/>
            <p:nvPr/>
          </p:nvSpPr>
          <p:spPr>
            <a:xfrm>
              <a:off x="-1" y="-1"/>
              <a:ext cx="3949832" cy="5223931"/>
            </a:xfrm>
            <a:prstGeom prst="rect">
              <a:avLst/>
            </a:prstGeom>
            <a:solidFill>
              <a:srgbClr val="FFFFFF"/>
            </a:solidFill>
            <a:ln w="28575" cap="flat">
              <a:solidFill>
                <a:srgbClr val="53565A"/>
              </a:solidFill>
              <a:prstDash val="solid"/>
              <a:miter lim="800000"/>
            </a:ln>
            <a:effectLst/>
          </p:spPr>
          <p:txBody>
            <a:bodyPr wrap="square" lIns="45719" tIns="45719" rIns="45719" bIns="45719" numCol="1" anchor="ctr">
              <a:noAutofit/>
            </a:bodyPr>
            <a:lstStyle/>
            <a:p>
              <a:pPr algn="ctr">
                <a:defRPr sz="1800" b="0">
                  <a:solidFill>
                    <a:srgbClr val="FFFFFF"/>
                  </a:solidFill>
                  <a:latin typeface="Calibri"/>
                  <a:ea typeface="Calibri"/>
                  <a:cs typeface="Calibri"/>
                  <a:sym typeface="Calibri"/>
                </a:defRPr>
              </a:pPr>
              <a:endParaRPr/>
            </a:p>
          </p:txBody>
        </p:sp>
        <p:pic>
          <p:nvPicPr>
            <p:cNvPr id="305" name="Picture 21" descr="Picture 2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7762" y="3284194"/>
              <a:ext cx="3214307" cy="1834298"/>
            </a:xfrm>
            <a:prstGeom prst="rect">
              <a:avLst/>
            </a:prstGeom>
            <a:ln w="12700" cap="flat">
              <a:noFill/>
              <a:miter lim="400000"/>
            </a:ln>
            <a:effectLst/>
          </p:spPr>
        </p:pic>
        <p:pic>
          <p:nvPicPr>
            <p:cNvPr id="306" name="Picture 22" descr="Picture 2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7762" y="904359"/>
              <a:ext cx="3214307" cy="2160015"/>
            </a:xfrm>
            <a:prstGeom prst="rect">
              <a:avLst/>
            </a:prstGeom>
            <a:ln w="12700" cap="flat">
              <a:noFill/>
              <a:miter lim="400000"/>
            </a:ln>
            <a:effectLst/>
          </p:spPr>
        </p:pic>
        <p:sp>
          <p:nvSpPr>
            <p:cNvPr id="307" name="TextBox 23"/>
            <p:cNvSpPr txBox="1"/>
            <p:nvPr/>
          </p:nvSpPr>
          <p:spPr>
            <a:xfrm>
              <a:off x="474576" y="507814"/>
              <a:ext cx="3000678" cy="33308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800" spc="200">
                  <a:solidFill>
                    <a:srgbClr val="00A2D0"/>
                  </a:solidFill>
                  <a:latin typeface="Calibri"/>
                  <a:ea typeface="Calibri"/>
                  <a:cs typeface="Calibri"/>
                  <a:sym typeface="Calibri"/>
                </a:defRPr>
              </a:lvl1pPr>
            </a:lstStyle>
            <a:p>
              <a:r>
                <a:t>NORMAL PROSTATE</a:t>
              </a:r>
            </a:p>
          </p:txBody>
        </p:sp>
        <p:sp>
          <p:nvSpPr>
            <p:cNvPr id="308" name="TextBox 24"/>
            <p:cNvSpPr txBox="1"/>
            <p:nvPr/>
          </p:nvSpPr>
          <p:spPr>
            <a:xfrm>
              <a:off x="474576" y="2921843"/>
              <a:ext cx="3000678" cy="33308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800" spc="200">
                  <a:solidFill>
                    <a:srgbClr val="00A2D0"/>
                  </a:solidFill>
                  <a:latin typeface="Calibri"/>
                  <a:ea typeface="Calibri"/>
                  <a:cs typeface="Calibri"/>
                  <a:sym typeface="Calibri"/>
                </a:defRPr>
              </a:lvl1pPr>
            </a:lstStyle>
            <a:p>
              <a:r>
                <a:t>ENLARGED PROSTATE</a:t>
              </a:r>
            </a:p>
          </p:txBody>
        </p:sp>
      </p:grpSp>
      <p:sp>
        <p:nvSpPr>
          <p:cNvPr id="311" name="Rectangle: Diagonal Corners Rounded 26"/>
          <p:cNvSpPr/>
          <p:nvPr/>
        </p:nvSpPr>
        <p:spPr>
          <a:xfrm>
            <a:off x="7427607" y="385204"/>
            <a:ext cx="3409716" cy="707889"/>
          </a:xfrm>
          <a:custGeom>
            <a:avLst/>
            <a:gdLst/>
            <a:ahLst/>
            <a:cxnLst>
              <a:cxn ang="0">
                <a:pos x="wd2" y="hd2"/>
              </a:cxn>
              <a:cxn ang="5400000">
                <a:pos x="wd2" y="hd2"/>
              </a:cxn>
              <a:cxn ang="10800000">
                <a:pos x="wd2" y="hd2"/>
              </a:cxn>
              <a:cxn ang="16200000">
                <a:pos x="wd2" y="hd2"/>
              </a:cxn>
            </a:cxnLst>
            <a:rect l="0" t="0" r="r" b="b"/>
            <a:pathLst>
              <a:path w="21600" h="21600" extrusionOk="0">
                <a:moveTo>
                  <a:pt x="747" y="0"/>
                </a:moveTo>
                <a:lnTo>
                  <a:pt x="21600" y="0"/>
                </a:lnTo>
                <a:lnTo>
                  <a:pt x="21600" y="18000"/>
                </a:lnTo>
                <a:cubicBezTo>
                  <a:pt x="21600" y="19988"/>
                  <a:pt x="21265" y="21600"/>
                  <a:pt x="20853" y="21600"/>
                </a:cubicBezTo>
                <a:lnTo>
                  <a:pt x="0" y="21600"/>
                </a:lnTo>
                <a:lnTo>
                  <a:pt x="0" y="3600"/>
                </a:lnTo>
                <a:cubicBezTo>
                  <a:pt x="0" y="1612"/>
                  <a:pt x="335" y="0"/>
                  <a:pt x="747" y="0"/>
                </a:cubicBezTo>
                <a:close/>
              </a:path>
            </a:pathLst>
          </a:custGeom>
          <a:solidFill>
            <a:srgbClr val="53565A"/>
          </a:solidFill>
          <a:ln w="12700" cap="flat">
            <a:noFill/>
            <a:miter lim="400000"/>
          </a:ln>
          <a:effectLst/>
        </p:spPr>
        <p:txBody>
          <a:bodyPr wrap="square" lIns="45719" tIns="45719" rIns="45719" bIns="45719" numCol="1" anchor="ctr">
            <a:noAutofit/>
          </a:bodyPr>
          <a:lstStyle/>
          <a:p>
            <a:pPr algn="ctr">
              <a:defRPr sz="1600">
                <a:solidFill>
                  <a:srgbClr val="FFFFFF"/>
                </a:solidFill>
                <a:latin typeface="Calibri"/>
                <a:ea typeface="Calibri"/>
                <a:cs typeface="Calibri"/>
                <a:sym typeface="Calibri"/>
              </a:defRPr>
            </a:pPr>
            <a:endParaRPr/>
          </a:p>
        </p:txBody>
      </p:sp>
      <p:grpSp>
        <p:nvGrpSpPr>
          <p:cNvPr id="314" name="Group 20"/>
          <p:cNvGrpSpPr/>
          <p:nvPr/>
        </p:nvGrpSpPr>
        <p:grpSpPr>
          <a:xfrm>
            <a:off x="7473326" y="450183"/>
            <a:ext cx="3409715" cy="525180"/>
            <a:chOff x="0" y="0"/>
            <a:chExt cx="3409711" cy="525177"/>
          </a:xfrm>
        </p:grpSpPr>
        <p:sp>
          <p:nvSpPr>
            <p:cNvPr id="312" name="TextBox 27"/>
            <p:cNvSpPr txBox="1"/>
            <p:nvPr/>
          </p:nvSpPr>
          <p:spPr>
            <a:xfrm>
              <a:off x="0" y="0"/>
              <a:ext cx="1006174" cy="52321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3200">
                  <a:solidFill>
                    <a:srgbClr val="FFFFFF"/>
                  </a:solidFill>
                  <a:latin typeface="Calibri"/>
                  <a:ea typeface="Calibri"/>
                  <a:cs typeface="Calibri"/>
                  <a:sym typeface="Calibri"/>
                </a:defRPr>
              </a:lvl1pPr>
            </a:lstStyle>
            <a:p>
              <a:r>
                <a:rPr sz="2800" dirty="0">
                  <a:latin typeface="Century Gothic" panose="020B0502020202020204" pitchFamily="34" charset="0"/>
                </a:rPr>
                <a:t>1 in 2</a:t>
              </a:r>
            </a:p>
          </p:txBody>
        </p:sp>
        <p:sp>
          <p:nvSpPr>
            <p:cNvPr id="313" name="TextBox 28"/>
            <p:cNvSpPr txBox="1"/>
            <p:nvPr/>
          </p:nvSpPr>
          <p:spPr>
            <a:xfrm>
              <a:off x="1023693" y="1962"/>
              <a:ext cx="2386018" cy="52321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spcBef>
                  <a:spcPts val="600"/>
                </a:spcBef>
                <a:defRPr sz="1600" b="0">
                  <a:solidFill>
                    <a:srgbClr val="FFFFFF"/>
                  </a:solidFill>
                  <a:latin typeface="Calibri Light"/>
                  <a:ea typeface="Calibri Light"/>
                  <a:cs typeface="Calibri Light"/>
                  <a:sym typeface="Calibri Light"/>
                </a:defRPr>
              </a:pPr>
              <a:r>
                <a:rPr sz="1400" dirty="0">
                  <a:latin typeface="Century Gothic" panose="020B0502020202020204" pitchFamily="34" charset="0"/>
                </a:rPr>
                <a:t>men ages 51-60 have BPH</a:t>
              </a:r>
              <a:r>
                <a:rPr lang="en-US" sz="1400" dirty="0">
                  <a:latin typeface="Century Gothic" panose="020B0502020202020204" pitchFamily="34" charset="0"/>
                </a:rPr>
                <a:t> </a:t>
              </a:r>
              <a:r>
                <a:rPr sz="1400" dirty="0">
                  <a:latin typeface="Century Gothic" panose="020B0502020202020204" pitchFamily="34" charset="0"/>
                </a:rPr>
                <a:t>&amp; rates ↑ EVERY DECADE</a:t>
              </a:r>
              <a:r>
                <a:rPr lang="en-US" sz="1400" baseline="30000" dirty="0">
                  <a:latin typeface="Century Gothic" panose="020B0502020202020204" pitchFamily="34" charset="0"/>
                </a:rPr>
                <a:t>1</a:t>
              </a:r>
              <a:endParaRPr sz="1400" baseline="30000" dirty="0">
                <a:latin typeface="Century Gothic" panose="020B0502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6">
            <a:extLst>
              <a:ext uri="{FF2B5EF4-FFF2-40B4-BE49-F238E27FC236}">
                <a16:creationId xmlns:a16="http://schemas.microsoft.com/office/drawing/2014/main" id="{48DCC39F-63E6-5C53-1CA9-BD47CC61C84F}"/>
              </a:ext>
            </a:extLst>
          </p:cNvPr>
          <p:cNvSpPr/>
          <p:nvPr/>
        </p:nvSpPr>
        <p:spPr>
          <a:xfrm>
            <a:off x="4464138" y="1831297"/>
            <a:ext cx="7281540" cy="3424318"/>
          </a:xfrm>
          <a:prstGeom prst="rect">
            <a:avLst/>
          </a:prstGeom>
          <a:noFill/>
          <a:ln w="28575" cap="flat">
            <a:solidFill>
              <a:schemeClr val="accent5"/>
            </a:solidFill>
            <a:miter lim="400000"/>
          </a:ln>
          <a:effectLst/>
        </p:spPr>
        <p:txBody>
          <a:bodyPr wrap="square" lIns="45719" tIns="45719" rIns="45719" bIns="45719" numCol="1" anchor="ctr">
            <a:noAutofit/>
          </a:bodyPr>
          <a:lstStyle/>
          <a:p>
            <a:pPr algn="ctr">
              <a:defRPr sz="1800" b="0">
                <a:solidFill>
                  <a:srgbClr val="FFFFFF"/>
                </a:solidFill>
                <a:latin typeface="Calibri"/>
                <a:ea typeface="Calibri"/>
                <a:cs typeface="Calibri"/>
                <a:sym typeface="Calibri"/>
              </a:defRPr>
            </a:pPr>
            <a:endParaRPr/>
          </a:p>
        </p:txBody>
      </p:sp>
      <p:sp>
        <p:nvSpPr>
          <p:cNvPr id="2" name="Text Placeholder 1">
            <a:extLst>
              <a:ext uri="{FF2B5EF4-FFF2-40B4-BE49-F238E27FC236}">
                <a16:creationId xmlns:a16="http://schemas.microsoft.com/office/drawing/2014/main" id="{3E7B8B50-F417-9E23-F52B-F436E2535F98}"/>
              </a:ext>
            </a:extLst>
          </p:cNvPr>
          <p:cNvSpPr>
            <a:spLocks noGrp="1"/>
          </p:cNvSpPr>
          <p:nvPr>
            <p:ph type="body" idx="1"/>
          </p:nvPr>
        </p:nvSpPr>
        <p:spPr>
          <a:xfrm>
            <a:off x="446322" y="1947043"/>
            <a:ext cx="3663263" cy="3424318"/>
          </a:xfrm>
        </p:spPr>
        <p:txBody>
          <a:bodyPr>
            <a:noAutofit/>
          </a:bodyPr>
          <a:lstStyle/>
          <a:p>
            <a:r>
              <a:rPr lang="en-US" sz="2000" dirty="0">
                <a:solidFill>
                  <a:schemeClr val="tx1"/>
                </a:solidFill>
              </a:rPr>
              <a:t>Transition zone enlargement obstructs flow of urine from the bladder</a:t>
            </a:r>
          </a:p>
          <a:p>
            <a:r>
              <a:rPr lang="en-US" sz="2000" dirty="0">
                <a:solidFill>
                  <a:schemeClr val="tx1"/>
                </a:solidFill>
              </a:rPr>
              <a:t>BPH is an anatomical disease that requires an anatomical treatment</a:t>
            </a:r>
          </a:p>
          <a:p>
            <a:r>
              <a:rPr lang="en-US" sz="2000" b="1" dirty="0">
                <a:solidFill>
                  <a:schemeClr val="tx1"/>
                </a:solidFill>
              </a:rPr>
              <a:t>Goal is to treat the obstruction but maintain function of the prostate</a:t>
            </a:r>
          </a:p>
        </p:txBody>
      </p:sp>
      <p:sp>
        <p:nvSpPr>
          <p:cNvPr id="3" name="Title 2">
            <a:extLst>
              <a:ext uri="{FF2B5EF4-FFF2-40B4-BE49-F238E27FC236}">
                <a16:creationId xmlns:a16="http://schemas.microsoft.com/office/drawing/2014/main" id="{B5D8B81F-EB79-6232-BB45-B97F5AC8BC8D}"/>
              </a:ext>
            </a:extLst>
          </p:cNvPr>
          <p:cNvSpPr>
            <a:spLocks noGrp="1"/>
          </p:cNvSpPr>
          <p:nvPr>
            <p:ph type="title"/>
          </p:nvPr>
        </p:nvSpPr>
        <p:spPr/>
        <p:txBody>
          <a:bodyPr/>
          <a:lstStyle/>
          <a:p>
            <a:r>
              <a:rPr lang="en-US" b="1" dirty="0"/>
              <a:t>BPH is Enlargement of the Transition Zone in the Prostate</a:t>
            </a:r>
          </a:p>
        </p:txBody>
      </p:sp>
      <p:pic>
        <p:nvPicPr>
          <p:cNvPr id="6" name="Picture 5" descr="A diagram of a structure&#10;&#10;Description automatically generated">
            <a:extLst>
              <a:ext uri="{FF2B5EF4-FFF2-40B4-BE49-F238E27FC236}">
                <a16:creationId xmlns:a16="http://schemas.microsoft.com/office/drawing/2014/main" id="{E2CB480F-1D32-4343-64E6-181B1E2FB7B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90974" y="2218782"/>
            <a:ext cx="6898597" cy="2708219"/>
          </a:xfrm>
          <a:prstGeom prst="rect">
            <a:avLst/>
          </a:prstGeom>
        </p:spPr>
      </p:pic>
    </p:spTree>
    <p:extLst>
      <p:ext uri="{BB962C8B-B14F-4D97-AF65-F5344CB8AC3E}">
        <p14:creationId xmlns:p14="http://schemas.microsoft.com/office/powerpoint/2010/main" val="2969753116"/>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28222D-B683-C3F4-177D-59772199FEBF}"/>
              </a:ext>
            </a:extLst>
          </p:cNvPr>
          <p:cNvPicPr>
            <a:picLocks noChangeAspect="1"/>
          </p:cNvPicPr>
          <p:nvPr/>
        </p:nvPicPr>
        <p:blipFill>
          <a:blip r:embed="rId2"/>
          <a:srcRect/>
          <a:stretch/>
        </p:blipFill>
        <p:spPr>
          <a:xfrm>
            <a:off x="34243" y="1416497"/>
            <a:ext cx="5643938" cy="3187646"/>
          </a:xfrm>
          <a:prstGeom prst="rect">
            <a:avLst/>
          </a:prstGeom>
        </p:spPr>
      </p:pic>
      <p:sp>
        <p:nvSpPr>
          <p:cNvPr id="5" name="Title 1">
            <a:extLst>
              <a:ext uri="{FF2B5EF4-FFF2-40B4-BE49-F238E27FC236}">
                <a16:creationId xmlns:a16="http://schemas.microsoft.com/office/drawing/2014/main" id="{F86D5994-2B61-B51D-B176-A297A8DF5608}"/>
              </a:ext>
            </a:extLst>
          </p:cNvPr>
          <p:cNvSpPr txBox="1">
            <a:spLocks/>
          </p:cNvSpPr>
          <p:nvPr/>
        </p:nvSpPr>
        <p:spPr>
          <a:xfrm>
            <a:off x="386289" y="286046"/>
            <a:ext cx="11452802" cy="4807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t">
            <a:normAutofit fontScale="90000" lnSpcReduction="20000"/>
          </a:bodyPr>
          <a:lstStyle>
            <a:lvl1pPr marL="0" marR="0" indent="0" algn="l" defTabSz="1219169" rtl="0" latinLnBrk="0">
              <a:lnSpc>
                <a:spcPct val="90000"/>
              </a:lnSpc>
              <a:spcBef>
                <a:spcPts val="0"/>
              </a:spcBef>
              <a:spcAft>
                <a:spcPts val="0"/>
              </a:spcAft>
              <a:buClrTx/>
              <a:buSzTx/>
              <a:buFontTx/>
              <a:buNone/>
              <a:tabLst/>
              <a:defRPr sz="5800" b="0" i="0" u="none" strike="noStrike" cap="none" spc="0" baseline="0">
                <a:solidFill>
                  <a:srgbClr val="53565A"/>
                </a:solidFill>
                <a:uFillTx/>
                <a:latin typeface="Century Gothic"/>
                <a:ea typeface="Century Gothic"/>
                <a:cs typeface="Century Gothic"/>
                <a:sym typeface="Century Gothic"/>
              </a:defRPr>
            </a:lvl1pPr>
            <a:lvl2pPr marL="0" marR="0" indent="0" algn="l" defTabSz="1219169" rtl="0" latinLnBrk="0">
              <a:lnSpc>
                <a:spcPct val="90000"/>
              </a:lnSpc>
              <a:spcBef>
                <a:spcPts val="0"/>
              </a:spcBef>
              <a:spcAft>
                <a:spcPts val="0"/>
              </a:spcAft>
              <a:buClrTx/>
              <a:buSzTx/>
              <a:buFontTx/>
              <a:buNone/>
              <a:tabLst/>
              <a:defRPr sz="5800" b="0" i="0" u="none" strike="noStrike" cap="none" spc="0" baseline="0">
                <a:solidFill>
                  <a:srgbClr val="53565A"/>
                </a:solidFill>
                <a:uFillTx/>
                <a:latin typeface="Century Gothic"/>
                <a:ea typeface="Century Gothic"/>
                <a:cs typeface="Century Gothic"/>
                <a:sym typeface="Century Gothic"/>
              </a:defRPr>
            </a:lvl2pPr>
            <a:lvl3pPr marL="0" marR="0" indent="0" algn="l" defTabSz="1219169" rtl="0" latinLnBrk="0">
              <a:lnSpc>
                <a:spcPct val="90000"/>
              </a:lnSpc>
              <a:spcBef>
                <a:spcPts val="0"/>
              </a:spcBef>
              <a:spcAft>
                <a:spcPts val="0"/>
              </a:spcAft>
              <a:buClrTx/>
              <a:buSzTx/>
              <a:buFontTx/>
              <a:buNone/>
              <a:tabLst/>
              <a:defRPr sz="5800" b="0" i="0" u="none" strike="noStrike" cap="none" spc="0" baseline="0">
                <a:solidFill>
                  <a:srgbClr val="53565A"/>
                </a:solidFill>
                <a:uFillTx/>
                <a:latin typeface="Century Gothic"/>
                <a:ea typeface="Century Gothic"/>
                <a:cs typeface="Century Gothic"/>
                <a:sym typeface="Century Gothic"/>
              </a:defRPr>
            </a:lvl3pPr>
            <a:lvl4pPr marL="0" marR="0" indent="0" algn="l" defTabSz="1219169" rtl="0" latinLnBrk="0">
              <a:lnSpc>
                <a:spcPct val="90000"/>
              </a:lnSpc>
              <a:spcBef>
                <a:spcPts val="0"/>
              </a:spcBef>
              <a:spcAft>
                <a:spcPts val="0"/>
              </a:spcAft>
              <a:buClrTx/>
              <a:buSzTx/>
              <a:buFontTx/>
              <a:buNone/>
              <a:tabLst/>
              <a:defRPr sz="5800" b="0" i="0" u="none" strike="noStrike" cap="none" spc="0" baseline="0">
                <a:solidFill>
                  <a:srgbClr val="53565A"/>
                </a:solidFill>
                <a:uFillTx/>
                <a:latin typeface="Century Gothic"/>
                <a:ea typeface="Century Gothic"/>
                <a:cs typeface="Century Gothic"/>
                <a:sym typeface="Century Gothic"/>
              </a:defRPr>
            </a:lvl4pPr>
            <a:lvl5pPr marL="0" marR="0" indent="0" algn="l" defTabSz="1219169" rtl="0" latinLnBrk="0">
              <a:lnSpc>
                <a:spcPct val="90000"/>
              </a:lnSpc>
              <a:spcBef>
                <a:spcPts val="0"/>
              </a:spcBef>
              <a:spcAft>
                <a:spcPts val="0"/>
              </a:spcAft>
              <a:buClrTx/>
              <a:buSzTx/>
              <a:buFontTx/>
              <a:buNone/>
              <a:tabLst/>
              <a:defRPr sz="5800" b="0" i="0" u="none" strike="noStrike" cap="none" spc="0" baseline="0">
                <a:solidFill>
                  <a:srgbClr val="53565A"/>
                </a:solidFill>
                <a:uFillTx/>
                <a:latin typeface="Century Gothic"/>
                <a:ea typeface="Century Gothic"/>
                <a:cs typeface="Century Gothic"/>
                <a:sym typeface="Century Gothic"/>
              </a:defRPr>
            </a:lvl5pPr>
            <a:lvl6pPr marL="0" marR="0" indent="0" algn="l" defTabSz="1219169" rtl="0" latinLnBrk="0">
              <a:lnSpc>
                <a:spcPct val="90000"/>
              </a:lnSpc>
              <a:spcBef>
                <a:spcPts val="0"/>
              </a:spcBef>
              <a:spcAft>
                <a:spcPts val="0"/>
              </a:spcAft>
              <a:buClrTx/>
              <a:buSzTx/>
              <a:buFontTx/>
              <a:buNone/>
              <a:tabLst/>
              <a:defRPr sz="5800" b="0" i="0" u="none" strike="noStrike" cap="none" spc="0" baseline="0">
                <a:solidFill>
                  <a:srgbClr val="53565A"/>
                </a:solidFill>
                <a:uFillTx/>
                <a:latin typeface="Century Gothic"/>
                <a:ea typeface="Century Gothic"/>
                <a:cs typeface="Century Gothic"/>
                <a:sym typeface="Century Gothic"/>
              </a:defRPr>
            </a:lvl6pPr>
            <a:lvl7pPr marL="0" marR="0" indent="0" algn="l" defTabSz="1219169" rtl="0" latinLnBrk="0">
              <a:lnSpc>
                <a:spcPct val="90000"/>
              </a:lnSpc>
              <a:spcBef>
                <a:spcPts val="0"/>
              </a:spcBef>
              <a:spcAft>
                <a:spcPts val="0"/>
              </a:spcAft>
              <a:buClrTx/>
              <a:buSzTx/>
              <a:buFontTx/>
              <a:buNone/>
              <a:tabLst/>
              <a:defRPr sz="5800" b="0" i="0" u="none" strike="noStrike" cap="none" spc="0" baseline="0">
                <a:solidFill>
                  <a:srgbClr val="53565A"/>
                </a:solidFill>
                <a:uFillTx/>
                <a:latin typeface="Century Gothic"/>
                <a:ea typeface="Century Gothic"/>
                <a:cs typeface="Century Gothic"/>
                <a:sym typeface="Century Gothic"/>
              </a:defRPr>
            </a:lvl7pPr>
            <a:lvl8pPr marL="0" marR="0" indent="0" algn="l" defTabSz="1219169" rtl="0" latinLnBrk="0">
              <a:lnSpc>
                <a:spcPct val="90000"/>
              </a:lnSpc>
              <a:spcBef>
                <a:spcPts val="0"/>
              </a:spcBef>
              <a:spcAft>
                <a:spcPts val="0"/>
              </a:spcAft>
              <a:buClrTx/>
              <a:buSzTx/>
              <a:buFontTx/>
              <a:buNone/>
              <a:tabLst/>
              <a:defRPr sz="5800" b="0" i="0" u="none" strike="noStrike" cap="none" spc="0" baseline="0">
                <a:solidFill>
                  <a:srgbClr val="53565A"/>
                </a:solidFill>
                <a:uFillTx/>
                <a:latin typeface="Century Gothic"/>
                <a:ea typeface="Century Gothic"/>
                <a:cs typeface="Century Gothic"/>
                <a:sym typeface="Century Gothic"/>
              </a:defRPr>
            </a:lvl8pPr>
            <a:lvl9pPr marL="0" marR="0" indent="0" algn="l" defTabSz="1219169" rtl="0" latinLnBrk="0">
              <a:lnSpc>
                <a:spcPct val="90000"/>
              </a:lnSpc>
              <a:spcBef>
                <a:spcPts val="0"/>
              </a:spcBef>
              <a:spcAft>
                <a:spcPts val="0"/>
              </a:spcAft>
              <a:buClrTx/>
              <a:buSzTx/>
              <a:buFontTx/>
              <a:buNone/>
              <a:tabLst/>
              <a:defRPr sz="5800" b="0" i="0" u="none" strike="noStrike" cap="none" spc="0" baseline="0">
                <a:solidFill>
                  <a:srgbClr val="53565A"/>
                </a:solidFill>
                <a:uFillTx/>
                <a:latin typeface="Century Gothic"/>
                <a:ea typeface="Century Gothic"/>
                <a:cs typeface="Century Gothic"/>
                <a:sym typeface="Century Gothic"/>
              </a:defRPr>
            </a:lvl9pPr>
          </a:lstStyle>
          <a:p>
            <a:pPr hangingPunct="1"/>
            <a:r>
              <a:rPr lang="en-US" sz="2800" b="1" dirty="0">
                <a:solidFill>
                  <a:srgbClr val="2B286F"/>
                </a:solidFill>
              </a:rPr>
              <a:t>Many Men Go Untreated Due to Unwanted Side Effects</a:t>
            </a:r>
            <a:endParaRPr lang="en-US" sz="2800" b="1" dirty="0">
              <a:solidFill>
                <a:srgbClr val="0094D9"/>
              </a:solidFill>
            </a:endParaRPr>
          </a:p>
        </p:txBody>
      </p:sp>
      <p:grpSp>
        <p:nvGrpSpPr>
          <p:cNvPr id="11" name="Group 10">
            <a:extLst>
              <a:ext uri="{FF2B5EF4-FFF2-40B4-BE49-F238E27FC236}">
                <a16:creationId xmlns:a16="http://schemas.microsoft.com/office/drawing/2014/main" id="{A382D588-3A28-3FBF-18AC-BFA225BA2A6E}"/>
              </a:ext>
            </a:extLst>
          </p:cNvPr>
          <p:cNvGrpSpPr/>
          <p:nvPr/>
        </p:nvGrpSpPr>
        <p:grpSpPr>
          <a:xfrm>
            <a:off x="5527144" y="2158810"/>
            <a:ext cx="5987522" cy="576287"/>
            <a:chOff x="5377133" y="2160097"/>
            <a:chExt cx="5987522" cy="576287"/>
          </a:xfrm>
        </p:grpSpPr>
        <p:sp>
          <p:nvSpPr>
            <p:cNvPr id="12" name="Rectangle 11">
              <a:extLst>
                <a:ext uri="{FF2B5EF4-FFF2-40B4-BE49-F238E27FC236}">
                  <a16:creationId xmlns:a16="http://schemas.microsoft.com/office/drawing/2014/main" id="{62BDBE8E-91EB-E7A2-3601-72F1B2AF080A}"/>
                </a:ext>
              </a:extLst>
            </p:cNvPr>
            <p:cNvSpPr/>
            <p:nvPr/>
          </p:nvSpPr>
          <p:spPr>
            <a:xfrm>
              <a:off x="5377133" y="2160097"/>
              <a:ext cx="5987522" cy="576287"/>
            </a:xfrm>
            <a:prstGeom prst="rect">
              <a:avLst/>
            </a:prstGeom>
            <a:solidFill>
              <a:srgbClr val="0070C0">
                <a:alpha val="20101"/>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04684CC3-370C-8069-05F1-907B4E765E21}"/>
                </a:ext>
              </a:extLst>
            </p:cNvPr>
            <p:cNvSpPr txBox="1"/>
            <p:nvPr/>
          </p:nvSpPr>
          <p:spPr>
            <a:xfrm>
              <a:off x="5467740" y="2167895"/>
              <a:ext cx="147768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94D9"/>
                  </a:solidFill>
                  <a:effectLst/>
                  <a:uLnTx/>
                  <a:uFillTx/>
                  <a:latin typeface="+mj-lt"/>
                  <a:ea typeface="Source Sans Pro" panose="020B0503030403020204" pitchFamily="34" charset="0"/>
                  <a:cs typeface="+mn-cs"/>
                </a:rPr>
                <a:t>6.7M</a:t>
              </a:r>
            </a:p>
          </p:txBody>
        </p:sp>
        <p:sp>
          <p:nvSpPr>
            <p:cNvPr id="14" name="TextBox 13">
              <a:extLst>
                <a:ext uri="{FF2B5EF4-FFF2-40B4-BE49-F238E27FC236}">
                  <a16:creationId xmlns:a16="http://schemas.microsoft.com/office/drawing/2014/main" id="{29551667-5F95-06FD-A117-03CB799CAB55}"/>
                </a:ext>
              </a:extLst>
            </p:cNvPr>
            <p:cNvSpPr txBox="1"/>
            <p:nvPr/>
          </p:nvSpPr>
          <p:spPr>
            <a:xfrm>
              <a:off x="6720390" y="2179821"/>
              <a:ext cx="4265049" cy="5565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450"/>
                </a:spcAft>
                <a:buClr>
                  <a:srgbClr val="00879B"/>
                </a:buClr>
                <a:buSzPct val="70000"/>
                <a:buFontTx/>
                <a:buNone/>
                <a:tabLst/>
                <a:defRPr/>
              </a:pPr>
              <a:r>
                <a:rPr kumimoji="0" lang="en-US" sz="1400" b="1" i="0" u="none" strike="noStrike" kern="1200" cap="none" spc="0" normalizeH="0" baseline="0" noProof="0" dirty="0">
                  <a:ln>
                    <a:noFill/>
                  </a:ln>
                  <a:solidFill>
                    <a:srgbClr val="53565A"/>
                  </a:solidFill>
                  <a:effectLst/>
                  <a:uLnTx/>
                  <a:uFillTx/>
                  <a:ea typeface="Source Sans Pro" panose="020B0503030403020204" pitchFamily="34" charset="0"/>
                  <a:cs typeface="+mn-cs"/>
                </a:rPr>
                <a:t>PHARMACEUTICALS/MEDICATIONS</a:t>
              </a:r>
            </a:p>
            <a:p>
              <a:pPr marL="214313" marR="0" lvl="0" indent="-214313" algn="l" defTabSz="914400" rtl="0" eaLnBrk="1" fontAlgn="auto" latinLnBrk="0" hangingPunct="1">
                <a:lnSpc>
                  <a:spcPct val="100000"/>
                </a:lnSpc>
                <a:spcBef>
                  <a:spcPts val="0"/>
                </a:spcBef>
                <a:spcAft>
                  <a:spcPts val="0"/>
                </a:spcAft>
                <a:buClr>
                  <a:srgbClr val="0076CF"/>
                </a:buClr>
                <a:buSzPct val="70000"/>
                <a:buFont typeface="Arial" panose="020B0604020202020204" pitchFamily="34" charset="0"/>
                <a:buChar char="►"/>
                <a:tabLst/>
                <a:defRPr/>
              </a:pPr>
              <a:r>
                <a:rPr kumimoji="0" lang="en-US" b="0" i="0" u="none" strike="noStrike" kern="1200" cap="none" spc="0" normalizeH="0" baseline="0" noProof="0" dirty="0">
                  <a:ln>
                    <a:noFill/>
                  </a:ln>
                  <a:solidFill>
                    <a:srgbClr val="53565A"/>
                  </a:solidFill>
                  <a:effectLst/>
                  <a:uLnTx/>
                  <a:uFillTx/>
                  <a:ea typeface="Source Sans Pro" panose="020B0503030403020204" pitchFamily="34" charset="0"/>
                  <a:cs typeface="+mn-cs"/>
                </a:rPr>
                <a:t>Suffer dosing adjustments and side effects</a:t>
              </a:r>
            </a:p>
          </p:txBody>
        </p:sp>
      </p:grpSp>
      <p:grpSp>
        <p:nvGrpSpPr>
          <p:cNvPr id="15" name="Group 14">
            <a:extLst>
              <a:ext uri="{FF2B5EF4-FFF2-40B4-BE49-F238E27FC236}">
                <a16:creationId xmlns:a16="http://schemas.microsoft.com/office/drawing/2014/main" id="{5702B394-21E9-017B-9C78-E45C60E58C4A}"/>
              </a:ext>
            </a:extLst>
          </p:cNvPr>
          <p:cNvGrpSpPr/>
          <p:nvPr/>
        </p:nvGrpSpPr>
        <p:grpSpPr>
          <a:xfrm>
            <a:off x="5527144" y="2800785"/>
            <a:ext cx="5987522" cy="621060"/>
            <a:chOff x="5377133" y="2836797"/>
            <a:chExt cx="5987522" cy="621060"/>
          </a:xfrm>
        </p:grpSpPr>
        <p:sp>
          <p:nvSpPr>
            <p:cNvPr id="16" name="Rectangle 15">
              <a:extLst>
                <a:ext uri="{FF2B5EF4-FFF2-40B4-BE49-F238E27FC236}">
                  <a16:creationId xmlns:a16="http://schemas.microsoft.com/office/drawing/2014/main" id="{6A936E0B-1418-53A4-D2A5-749F083A72DE}"/>
                </a:ext>
              </a:extLst>
            </p:cNvPr>
            <p:cNvSpPr/>
            <p:nvPr/>
          </p:nvSpPr>
          <p:spPr>
            <a:xfrm>
              <a:off x="5377133" y="2836797"/>
              <a:ext cx="5987522" cy="621060"/>
            </a:xfrm>
            <a:prstGeom prst="rect">
              <a:avLst/>
            </a:prstGeom>
            <a:solidFill>
              <a:srgbClr val="0070C0">
                <a:alpha val="20101"/>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8708BBD2-742E-7E9D-39F4-7D0796C6A14D}"/>
                </a:ext>
              </a:extLst>
            </p:cNvPr>
            <p:cNvSpPr txBox="1"/>
            <p:nvPr/>
          </p:nvSpPr>
          <p:spPr>
            <a:xfrm>
              <a:off x="5466289" y="2838407"/>
              <a:ext cx="140433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b="1" dirty="0">
                  <a:solidFill>
                    <a:srgbClr val="0094D9"/>
                  </a:solidFill>
                  <a:latin typeface="+mj-lt"/>
                  <a:ea typeface="Source Sans Pro" panose="020B0503030403020204" pitchFamily="34" charset="0"/>
                </a:rPr>
                <a:t>1.1M</a:t>
              </a:r>
              <a:endParaRPr kumimoji="0" lang="en-US" sz="3000" b="1" i="0" u="none" strike="noStrike" kern="1200" cap="none" spc="0" normalizeH="0" baseline="0" noProof="0" dirty="0">
                <a:ln>
                  <a:noFill/>
                </a:ln>
                <a:solidFill>
                  <a:srgbClr val="0094D9"/>
                </a:solidFill>
                <a:effectLst/>
                <a:uLnTx/>
                <a:uFillTx/>
                <a:latin typeface="+mj-lt"/>
                <a:ea typeface="Source Sans Pro" panose="020B0503030403020204" pitchFamily="34" charset="0"/>
                <a:cs typeface="+mn-cs"/>
              </a:endParaRPr>
            </a:p>
          </p:txBody>
        </p:sp>
        <p:sp>
          <p:nvSpPr>
            <p:cNvPr id="18" name="TextBox 17">
              <a:extLst>
                <a:ext uri="{FF2B5EF4-FFF2-40B4-BE49-F238E27FC236}">
                  <a16:creationId xmlns:a16="http://schemas.microsoft.com/office/drawing/2014/main" id="{55695BF9-DB35-D896-8758-633E2E440BF5}"/>
                </a:ext>
              </a:extLst>
            </p:cNvPr>
            <p:cNvSpPr txBox="1"/>
            <p:nvPr/>
          </p:nvSpPr>
          <p:spPr>
            <a:xfrm>
              <a:off x="6720390" y="2901293"/>
              <a:ext cx="3749239" cy="5565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450"/>
                </a:spcAft>
                <a:buClr>
                  <a:srgbClr val="00879B"/>
                </a:buClr>
                <a:buSzPct val="70000"/>
                <a:buFontTx/>
                <a:buNone/>
                <a:tabLst/>
                <a:defRPr/>
              </a:pPr>
              <a:r>
                <a:rPr kumimoji="0" lang="en-US" sz="1400" b="1" i="0" u="none" strike="noStrike" kern="1200" cap="none" spc="0" normalizeH="0" baseline="0" noProof="0" dirty="0">
                  <a:ln>
                    <a:noFill/>
                  </a:ln>
                  <a:solidFill>
                    <a:srgbClr val="53565A"/>
                  </a:solidFill>
                  <a:effectLst/>
                  <a:uLnTx/>
                  <a:uFillTx/>
                  <a:ea typeface="Source Sans Pro" panose="020B0503030403020204" pitchFamily="34" charset="0"/>
                  <a:cs typeface="+mn-cs"/>
                </a:rPr>
                <a:t>PHARMACEUTICAL FALLOUT</a:t>
              </a:r>
            </a:p>
            <a:p>
              <a:pPr marL="214313" marR="0" lvl="0" indent="-214313" algn="l" defTabSz="914400" rtl="0" eaLnBrk="1" fontAlgn="auto" latinLnBrk="0" hangingPunct="1">
                <a:lnSpc>
                  <a:spcPct val="100000"/>
                </a:lnSpc>
                <a:spcBef>
                  <a:spcPts val="0"/>
                </a:spcBef>
                <a:spcAft>
                  <a:spcPts val="0"/>
                </a:spcAft>
                <a:buClr>
                  <a:srgbClr val="0076CF"/>
                </a:buClr>
                <a:buSzPct val="70000"/>
                <a:buFont typeface="Arial" panose="020B0604020202020204" pitchFamily="34" charset="0"/>
                <a:buChar char="►"/>
                <a:tabLst/>
                <a:defRPr/>
              </a:pPr>
              <a:r>
                <a:rPr kumimoji="0" lang="en-US" b="0" i="0" u="none" strike="noStrike" kern="1200" cap="none" spc="0" normalizeH="0" baseline="0" noProof="0" dirty="0">
                  <a:ln>
                    <a:noFill/>
                  </a:ln>
                  <a:solidFill>
                    <a:srgbClr val="53565A"/>
                  </a:solidFill>
                  <a:effectLst/>
                  <a:uLnTx/>
                  <a:uFillTx/>
                  <a:ea typeface="Source Sans Pro" panose="020B0503030403020204" pitchFamily="34" charset="0"/>
                  <a:cs typeface="+mn-cs"/>
                </a:rPr>
                <a:t>Delay surgery despite medication failure</a:t>
              </a:r>
            </a:p>
          </p:txBody>
        </p:sp>
      </p:grpSp>
      <p:grpSp>
        <p:nvGrpSpPr>
          <p:cNvPr id="19" name="Group 18">
            <a:extLst>
              <a:ext uri="{FF2B5EF4-FFF2-40B4-BE49-F238E27FC236}">
                <a16:creationId xmlns:a16="http://schemas.microsoft.com/office/drawing/2014/main" id="{26202431-FFC9-D2B0-F772-0778AA8FA467}"/>
              </a:ext>
            </a:extLst>
          </p:cNvPr>
          <p:cNvGrpSpPr/>
          <p:nvPr/>
        </p:nvGrpSpPr>
        <p:grpSpPr>
          <a:xfrm>
            <a:off x="5527144" y="3494530"/>
            <a:ext cx="6311947" cy="590499"/>
            <a:chOff x="5377133" y="3553692"/>
            <a:chExt cx="6311947" cy="590499"/>
          </a:xfrm>
        </p:grpSpPr>
        <p:sp>
          <p:nvSpPr>
            <p:cNvPr id="20" name="Rectangle 19">
              <a:extLst>
                <a:ext uri="{FF2B5EF4-FFF2-40B4-BE49-F238E27FC236}">
                  <a16:creationId xmlns:a16="http://schemas.microsoft.com/office/drawing/2014/main" id="{896E50B0-2955-3187-9788-89B1D76D9DD6}"/>
                </a:ext>
              </a:extLst>
            </p:cNvPr>
            <p:cNvSpPr/>
            <p:nvPr/>
          </p:nvSpPr>
          <p:spPr>
            <a:xfrm>
              <a:off x="5377133" y="3558269"/>
              <a:ext cx="5987522" cy="585922"/>
            </a:xfrm>
            <a:prstGeom prst="rect">
              <a:avLst/>
            </a:prstGeom>
            <a:solidFill>
              <a:srgbClr val="0070C0">
                <a:alpha val="20101"/>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80D3B632-CC26-5BC1-7213-3C208C68B9DB}"/>
                </a:ext>
              </a:extLst>
            </p:cNvPr>
            <p:cNvSpPr txBox="1"/>
            <p:nvPr/>
          </p:nvSpPr>
          <p:spPr>
            <a:xfrm>
              <a:off x="5466402" y="3553692"/>
              <a:ext cx="149532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b="1" dirty="0">
                  <a:solidFill>
                    <a:srgbClr val="0094D9"/>
                  </a:solidFill>
                  <a:latin typeface="+mj-lt"/>
                  <a:ea typeface="Source Sans Pro" panose="020B0503030403020204" pitchFamily="34" charset="0"/>
                </a:rPr>
                <a:t>400K</a:t>
              </a:r>
            </a:p>
          </p:txBody>
        </p:sp>
        <p:sp>
          <p:nvSpPr>
            <p:cNvPr id="22" name="TextBox 21">
              <a:extLst>
                <a:ext uri="{FF2B5EF4-FFF2-40B4-BE49-F238E27FC236}">
                  <a16:creationId xmlns:a16="http://schemas.microsoft.com/office/drawing/2014/main" id="{F45E3BC8-FED1-4A2A-EFA3-AA226B337844}"/>
                </a:ext>
              </a:extLst>
            </p:cNvPr>
            <p:cNvSpPr txBox="1"/>
            <p:nvPr/>
          </p:nvSpPr>
          <p:spPr>
            <a:xfrm>
              <a:off x="6720390" y="3587627"/>
              <a:ext cx="4968690" cy="5565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450"/>
                </a:spcAft>
                <a:buClr>
                  <a:srgbClr val="00879B"/>
                </a:buClr>
                <a:buSzPct val="70000"/>
                <a:buFontTx/>
                <a:buNone/>
                <a:tabLst/>
                <a:defRPr/>
              </a:pPr>
              <a:r>
                <a:rPr kumimoji="0" lang="en-US" sz="1400" b="1" i="0" u="none" strike="noStrike" kern="1200" cap="none" spc="0" normalizeH="0" baseline="0" noProof="0" dirty="0">
                  <a:ln>
                    <a:noFill/>
                  </a:ln>
                  <a:solidFill>
                    <a:srgbClr val="53565A"/>
                  </a:solidFill>
                  <a:effectLst/>
                  <a:uLnTx/>
                  <a:uFillTx/>
                  <a:ea typeface="Source Sans Pro" panose="020B0503030403020204" pitchFamily="34" charset="0"/>
                  <a:cs typeface="+mn-cs"/>
                </a:rPr>
                <a:t>SURGERIES PER YEAR</a:t>
              </a:r>
            </a:p>
            <a:p>
              <a:pPr marL="214313" marR="0" lvl="0" indent="-214313" algn="l" defTabSz="914400" rtl="0" eaLnBrk="1" fontAlgn="auto" latinLnBrk="0" hangingPunct="1">
                <a:lnSpc>
                  <a:spcPct val="100000"/>
                </a:lnSpc>
                <a:spcBef>
                  <a:spcPts val="0"/>
                </a:spcBef>
                <a:spcAft>
                  <a:spcPts val="0"/>
                </a:spcAft>
                <a:buClr>
                  <a:srgbClr val="0076CF"/>
                </a:buClr>
                <a:buSzPct val="70000"/>
                <a:buFont typeface="Arial" panose="020B0604020202020204" pitchFamily="34" charset="0"/>
                <a:buChar char="►"/>
                <a:tabLst/>
                <a:defRPr/>
              </a:pPr>
              <a:r>
                <a:rPr kumimoji="0" lang="en-US" b="0" i="0" u="none" strike="noStrike" kern="1200" cap="none" spc="0" normalizeH="0" baseline="0" noProof="0" dirty="0">
                  <a:ln>
                    <a:noFill/>
                  </a:ln>
                  <a:solidFill>
                    <a:srgbClr val="53565A"/>
                  </a:solidFill>
                  <a:effectLst/>
                  <a:uLnTx/>
                  <a:uFillTx/>
                  <a:ea typeface="Source Sans Pro" panose="020B0503030403020204" pitchFamily="34" charset="0"/>
                  <a:cs typeface="+mn-cs"/>
                </a:rPr>
                <a:t>May compromise between safety and efficacy outcomes</a:t>
              </a:r>
            </a:p>
          </p:txBody>
        </p:sp>
      </p:grpSp>
      <p:pic>
        <p:nvPicPr>
          <p:cNvPr id="3" name="Picture 2" descr="A blue rectangle on a black background&#10;&#10;Description automatically generated">
            <a:extLst>
              <a:ext uri="{FF2B5EF4-FFF2-40B4-BE49-F238E27FC236}">
                <a16:creationId xmlns:a16="http://schemas.microsoft.com/office/drawing/2014/main" id="{FC607E8E-AECC-032D-81B2-44C866BD5ECF}"/>
              </a:ext>
            </a:extLst>
          </p:cNvPr>
          <p:cNvPicPr>
            <a:picLocks noChangeAspect="1"/>
          </p:cNvPicPr>
          <p:nvPr/>
        </p:nvPicPr>
        <p:blipFill>
          <a:blip r:embed="rId3"/>
          <a:stretch>
            <a:fillRect/>
          </a:stretch>
        </p:blipFill>
        <p:spPr>
          <a:xfrm>
            <a:off x="-309341" y="1556474"/>
            <a:ext cx="4153149" cy="2232617"/>
          </a:xfrm>
          <a:prstGeom prst="rect">
            <a:avLst/>
          </a:prstGeom>
        </p:spPr>
      </p:pic>
      <p:grpSp>
        <p:nvGrpSpPr>
          <p:cNvPr id="25" name="Group 24">
            <a:extLst>
              <a:ext uri="{FF2B5EF4-FFF2-40B4-BE49-F238E27FC236}">
                <a16:creationId xmlns:a16="http://schemas.microsoft.com/office/drawing/2014/main" id="{1D2C49B6-C819-0A6C-0BB0-FD6999E7208F}"/>
              </a:ext>
            </a:extLst>
          </p:cNvPr>
          <p:cNvGrpSpPr/>
          <p:nvPr/>
        </p:nvGrpSpPr>
        <p:grpSpPr>
          <a:xfrm>
            <a:off x="0" y="4735243"/>
            <a:ext cx="12192000" cy="1048831"/>
            <a:chOff x="0" y="4722318"/>
            <a:chExt cx="12192000" cy="1048831"/>
          </a:xfrm>
        </p:grpSpPr>
        <p:sp>
          <p:nvSpPr>
            <p:cNvPr id="2" name="Rectangle 1">
              <a:extLst>
                <a:ext uri="{FF2B5EF4-FFF2-40B4-BE49-F238E27FC236}">
                  <a16:creationId xmlns:a16="http://schemas.microsoft.com/office/drawing/2014/main" id="{0E410615-8F2A-C1FC-B8EF-6DAFA11AFC4F}"/>
                </a:ext>
              </a:extLst>
            </p:cNvPr>
            <p:cNvSpPr/>
            <p:nvPr/>
          </p:nvSpPr>
          <p:spPr>
            <a:xfrm>
              <a:off x="0" y="4784598"/>
              <a:ext cx="12192000" cy="986551"/>
            </a:xfrm>
            <a:prstGeom prst="rect">
              <a:avLst/>
            </a:prstGeom>
            <a:solidFill>
              <a:srgbClr val="663997"/>
            </a:solidFill>
            <a:ln w="349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93F8D0FA-E637-372C-E4E0-C824799C2A89}"/>
                </a:ext>
              </a:extLst>
            </p:cNvPr>
            <p:cNvSpPr txBox="1"/>
            <p:nvPr/>
          </p:nvSpPr>
          <p:spPr>
            <a:xfrm>
              <a:off x="1275921" y="4722318"/>
              <a:ext cx="178027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b="1" kern="1200" dirty="0">
                  <a:solidFill>
                    <a:schemeClr val="bg1"/>
                  </a:solidFill>
                  <a:latin typeface="+mj-lt"/>
                  <a:ea typeface="Source Sans Pro" panose="020B0503030403020204" pitchFamily="34" charset="0"/>
                  <a:cs typeface="+mn-cs"/>
                </a:rPr>
                <a:t>83% </a:t>
              </a:r>
              <a:endParaRPr kumimoji="0" lang="en-US" sz="6000" b="1" i="0" u="none" strike="noStrike" kern="1200" cap="none" spc="0" normalizeH="0" baseline="0" noProof="0" dirty="0">
                <a:ln>
                  <a:noFill/>
                </a:ln>
                <a:solidFill>
                  <a:schemeClr val="bg1"/>
                </a:solidFill>
                <a:effectLst/>
                <a:uLnTx/>
                <a:uFillTx/>
                <a:latin typeface="+mj-lt"/>
                <a:ea typeface="Source Sans Pro" panose="020B0503030403020204" pitchFamily="34" charset="0"/>
                <a:cs typeface="+mn-cs"/>
              </a:endParaRPr>
            </a:p>
          </p:txBody>
        </p:sp>
        <p:sp>
          <p:nvSpPr>
            <p:cNvPr id="60" name="TextBox 59">
              <a:extLst>
                <a:ext uri="{FF2B5EF4-FFF2-40B4-BE49-F238E27FC236}">
                  <a16:creationId xmlns:a16="http://schemas.microsoft.com/office/drawing/2014/main" id="{B0B95AE0-0DB8-F54E-D238-639EDA3A4DB2}"/>
                </a:ext>
              </a:extLst>
            </p:cNvPr>
            <p:cNvSpPr txBox="1"/>
            <p:nvPr/>
          </p:nvSpPr>
          <p:spPr>
            <a:xfrm>
              <a:off x="3056199" y="4814651"/>
              <a:ext cx="8661163" cy="892552"/>
            </a:xfrm>
            <a:prstGeom prst="rect">
              <a:avLst/>
            </a:prstGeom>
            <a:noFill/>
          </p:spPr>
          <p:txBody>
            <a:bodyPr wrap="square" rtlCol="0" anchor="ctr">
              <a:spAutoFit/>
            </a:bodyPr>
            <a:lstStyle/>
            <a:p>
              <a:pPr marL="0" marR="0" lvl="0" indent="0" defTabSz="914400" rtl="0" eaLnBrk="1" fontAlgn="auto" latinLnBrk="0" hangingPunct="1">
                <a:lnSpc>
                  <a:spcPct val="100000"/>
                </a:lnSpc>
                <a:spcBef>
                  <a:spcPts val="0"/>
                </a:spcBef>
                <a:spcAft>
                  <a:spcPts val="450"/>
                </a:spcAft>
                <a:buClr>
                  <a:srgbClr val="00879B"/>
                </a:buClr>
                <a:buSzPct val="70000"/>
                <a:buFontTx/>
                <a:buNone/>
                <a:tabLst/>
                <a:defRPr/>
              </a:pPr>
              <a:r>
                <a:rPr kumimoji="0" lang="en-US" sz="2600" b="1" i="0" u="none" strike="noStrike" kern="1200" cap="none" spc="0" normalizeH="0" baseline="0" noProof="0" dirty="0">
                  <a:ln>
                    <a:noFill/>
                  </a:ln>
                  <a:solidFill>
                    <a:schemeClr val="bg1"/>
                  </a:solidFill>
                  <a:effectLst/>
                  <a:uLnTx/>
                  <a:uFillTx/>
                  <a:ea typeface="Source Sans Pro" panose="020B0503030403020204" pitchFamily="34" charset="0"/>
                  <a:cs typeface="+mn-cs"/>
                </a:rPr>
                <a:t>OF MEN ARE NOT WILLING TO SACRIFICE SEXUAL FUNCTION FOR SYMPTOM RELIEF</a:t>
              </a:r>
              <a:r>
                <a:rPr kumimoji="0" lang="en-US" sz="2600" b="0" i="0" u="none" strike="noStrike" kern="1200" cap="none" spc="0" normalizeH="0" baseline="30000" noProof="0" dirty="0">
                  <a:ln>
                    <a:noFill/>
                  </a:ln>
                  <a:solidFill>
                    <a:schemeClr val="bg1"/>
                  </a:solidFill>
                  <a:effectLst/>
                  <a:uLnTx/>
                  <a:uFillTx/>
                  <a:ea typeface="Source Sans Pro" panose="020B0503030403020204" pitchFamily="34" charset="0"/>
                  <a:cs typeface="+mn-cs"/>
                </a:rPr>
                <a:t>2</a:t>
              </a:r>
            </a:p>
          </p:txBody>
        </p:sp>
      </p:grpSp>
      <p:sp>
        <p:nvSpPr>
          <p:cNvPr id="24" name="TextBox 23">
            <a:extLst>
              <a:ext uri="{FF2B5EF4-FFF2-40B4-BE49-F238E27FC236}">
                <a16:creationId xmlns:a16="http://schemas.microsoft.com/office/drawing/2014/main" id="{C6AFE894-BC4C-A9F5-908E-548FF306A957}"/>
              </a:ext>
            </a:extLst>
          </p:cNvPr>
          <p:cNvSpPr txBox="1"/>
          <p:nvPr/>
        </p:nvSpPr>
        <p:spPr>
          <a:xfrm>
            <a:off x="801283" y="2113373"/>
            <a:ext cx="2724825" cy="1015663"/>
          </a:xfrm>
          <a:prstGeom prst="rect">
            <a:avLst/>
          </a:prstGeom>
          <a:noFill/>
        </p:spPr>
        <p:txBody>
          <a:bodyPr wrap="square" rtlCol="0" anchor="ctr">
            <a:spAutoFit/>
          </a:bodyPr>
          <a:lstStyle/>
          <a:p>
            <a:pPr marL="0" marR="0" lvl="0" indent="0" defTabSz="914400" rtl="0" eaLnBrk="1" fontAlgn="auto" latinLnBrk="0" hangingPunct="1">
              <a:spcBef>
                <a:spcPts val="0"/>
              </a:spcBef>
              <a:spcAft>
                <a:spcPts val="0"/>
              </a:spcAft>
              <a:buClrTx/>
              <a:buSzTx/>
              <a:buFontTx/>
              <a:buNone/>
              <a:tabLst/>
              <a:defRPr/>
            </a:pPr>
            <a:r>
              <a:rPr lang="en-US" sz="2000" b="1" i="0" dirty="0">
                <a:solidFill>
                  <a:srgbClr val="F4F6FA"/>
                </a:solidFill>
                <a:effectLst/>
                <a:latin typeface="Century Gothic" panose="020B0502020202020204" pitchFamily="34" charset="0"/>
              </a:rPr>
              <a:t>12M+ US MEN </a:t>
            </a:r>
            <a:r>
              <a:rPr lang="en-US" sz="2000" b="0" i="0" dirty="0">
                <a:solidFill>
                  <a:srgbClr val="F4F6FA"/>
                </a:solidFill>
                <a:effectLst/>
                <a:latin typeface="Century Gothic" panose="020B0502020202020204" pitchFamily="34" charset="0"/>
              </a:rPr>
              <a:t>actively managed </a:t>
            </a:r>
            <a:br>
              <a:rPr lang="en-US" sz="2000" b="0" i="0" dirty="0">
                <a:solidFill>
                  <a:srgbClr val="F4F6FA"/>
                </a:solidFill>
                <a:effectLst/>
                <a:latin typeface="Century Gothic" panose="020B0502020202020204" pitchFamily="34" charset="0"/>
              </a:rPr>
            </a:br>
            <a:r>
              <a:rPr lang="en-US" sz="2000" b="0" i="0" dirty="0">
                <a:solidFill>
                  <a:srgbClr val="F4F6FA"/>
                </a:solidFill>
                <a:effectLst/>
                <a:latin typeface="Century Gothic" panose="020B0502020202020204" pitchFamily="34" charset="0"/>
              </a:rPr>
              <a:t>for BPH each year</a:t>
            </a:r>
            <a:endParaRPr kumimoji="0" lang="en-US" sz="2000" b="0" i="0" u="none" strike="noStrike" kern="1200" cap="none" spc="0" normalizeH="0" baseline="0" noProof="0" dirty="0">
              <a:ln>
                <a:noFill/>
              </a:ln>
              <a:solidFill>
                <a:schemeClr val="bg1"/>
              </a:solidFill>
              <a:effectLst/>
              <a:uLnTx/>
              <a:uFillTx/>
              <a:latin typeface="Century Gothic" panose="020B0502020202020204" pitchFamily="34" charset="0"/>
              <a:ea typeface="Source Sans Pro" panose="020B0503030403020204" pitchFamily="34" charset="0"/>
              <a:cs typeface="+mn-cs"/>
            </a:endParaRPr>
          </a:p>
        </p:txBody>
      </p:sp>
      <p:grpSp>
        <p:nvGrpSpPr>
          <p:cNvPr id="27" name="Group 26">
            <a:extLst>
              <a:ext uri="{FF2B5EF4-FFF2-40B4-BE49-F238E27FC236}">
                <a16:creationId xmlns:a16="http://schemas.microsoft.com/office/drawing/2014/main" id="{5C3541A6-3A9F-8891-3384-22462C9A021C}"/>
              </a:ext>
            </a:extLst>
          </p:cNvPr>
          <p:cNvGrpSpPr/>
          <p:nvPr/>
        </p:nvGrpSpPr>
        <p:grpSpPr>
          <a:xfrm>
            <a:off x="5527144" y="1530313"/>
            <a:ext cx="5987522" cy="582577"/>
            <a:chOff x="5377133" y="1477108"/>
            <a:chExt cx="5987522" cy="582577"/>
          </a:xfrm>
        </p:grpSpPr>
        <p:sp>
          <p:nvSpPr>
            <p:cNvPr id="28" name="Rectangle 27">
              <a:extLst>
                <a:ext uri="{FF2B5EF4-FFF2-40B4-BE49-F238E27FC236}">
                  <a16:creationId xmlns:a16="http://schemas.microsoft.com/office/drawing/2014/main" id="{E17D1D2A-8E06-5296-958D-149C5B7D063E}"/>
                </a:ext>
              </a:extLst>
            </p:cNvPr>
            <p:cNvSpPr/>
            <p:nvPr/>
          </p:nvSpPr>
          <p:spPr>
            <a:xfrm>
              <a:off x="5377133" y="1477108"/>
              <a:ext cx="5987522" cy="567983"/>
            </a:xfrm>
            <a:prstGeom prst="rect">
              <a:avLst/>
            </a:prstGeom>
            <a:solidFill>
              <a:srgbClr val="0070C0">
                <a:alpha val="20101"/>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F7D7E579-AFF1-7722-9B54-A97953FCC966}"/>
                </a:ext>
              </a:extLst>
            </p:cNvPr>
            <p:cNvSpPr txBox="1"/>
            <p:nvPr/>
          </p:nvSpPr>
          <p:spPr>
            <a:xfrm>
              <a:off x="5466403" y="1491093"/>
              <a:ext cx="162952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94D9"/>
                  </a:solidFill>
                  <a:effectLst/>
                  <a:uLnTx/>
                  <a:uFillTx/>
                  <a:latin typeface="+mj-lt"/>
                  <a:ea typeface="Source Sans Pro" panose="020B0503030403020204" pitchFamily="34" charset="0"/>
                  <a:cs typeface="+mn-cs"/>
                </a:rPr>
                <a:t>40M</a:t>
              </a:r>
            </a:p>
          </p:txBody>
        </p:sp>
        <p:sp>
          <p:nvSpPr>
            <p:cNvPr id="30" name="TextBox 29">
              <a:extLst>
                <a:ext uri="{FF2B5EF4-FFF2-40B4-BE49-F238E27FC236}">
                  <a16:creationId xmlns:a16="http://schemas.microsoft.com/office/drawing/2014/main" id="{03F0D9BA-A901-A467-420A-52E6AACA96DC}"/>
                </a:ext>
              </a:extLst>
            </p:cNvPr>
            <p:cNvSpPr txBox="1"/>
            <p:nvPr/>
          </p:nvSpPr>
          <p:spPr>
            <a:xfrm>
              <a:off x="6720848" y="1503122"/>
              <a:ext cx="4264132" cy="556563"/>
            </a:xfrm>
            <a:prstGeom prst="rect">
              <a:avLst/>
            </a:prstGeom>
            <a:noFill/>
          </p:spPr>
          <p:txBody>
            <a:bodyPr wrap="square" rtlCol="0">
              <a:spAutoFit/>
            </a:bodyPr>
            <a:lstStyle/>
            <a:p>
              <a:pPr marL="0" marR="0" lvl="0" indent="0" algn="l" defTabSz="914400" rtl="0" eaLnBrk="1" fontAlgn="auto" latinLnBrk="0" hangingPunct="1">
                <a:spcBef>
                  <a:spcPts val="0"/>
                </a:spcBef>
                <a:spcAft>
                  <a:spcPts val="450"/>
                </a:spcAft>
                <a:buClr>
                  <a:srgbClr val="00879B"/>
                </a:buClr>
                <a:buSzPct val="70000"/>
                <a:buFontTx/>
                <a:buNone/>
                <a:tabLst/>
                <a:defRPr/>
              </a:pPr>
              <a:r>
                <a:rPr kumimoji="0" lang="en-US" sz="1400" b="1" i="0" u="none" strike="noStrike" kern="1200" cap="none" spc="0" normalizeH="0" baseline="0" noProof="0" dirty="0">
                  <a:ln>
                    <a:noFill/>
                  </a:ln>
                  <a:solidFill>
                    <a:srgbClr val="53565A"/>
                  </a:solidFill>
                  <a:effectLst/>
                  <a:uLnTx/>
                  <a:uFillTx/>
                  <a:ea typeface="Source Sans Pro" panose="020B0503030403020204" pitchFamily="34" charset="0"/>
                  <a:cs typeface="+mn-cs"/>
                </a:rPr>
                <a:t>MEN</a:t>
              </a:r>
            </a:p>
            <a:p>
              <a:pPr marL="214313" marR="0" lvl="0" indent="-214313" algn="l" defTabSz="914400" rtl="0" eaLnBrk="1" fontAlgn="auto" latinLnBrk="0" hangingPunct="1">
                <a:spcBef>
                  <a:spcPts val="0"/>
                </a:spcBef>
                <a:spcAft>
                  <a:spcPts val="0"/>
                </a:spcAft>
                <a:buClr>
                  <a:srgbClr val="0076CF"/>
                </a:buClr>
                <a:buSzPct val="70000"/>
                <a:buFont typeface="Arial" panose="020B0604020202020204" pitchFamily="34" charset="0"/>
                <a:buChar char="►"/>
                <a:tabLst/>
                <a:defRPr/>
              </a:pPr>
              <a:r>
                <a:rPr kumimoji="0" lang="en-US" b="0" i="0" u="none" strike="noStrike" kern="1200" cap="none" spc="0" normalizeH="0" baseline="0" noProof="0" dirty="0">
                  <a:ln>
                    <a:noFill/>
                  </a:ln>
                  <a:solidFill>
                    <a:srgbClr val="53565A"/>
                  </a:solidFill>
                  <a:effectLst/>
                  <a:uLnTx/>
                  <a:uFillTx/>
                  <a:ea typeface="Source Sans Pro" panose="020B0503030403020204" pitchFamily="34" charset="0"/>
                  <a:cs typeface="+mn-cs"/>
                </a:rPr>
                <a:t>In the US have BPH</a:t>
              </a:r>
            </a:p>
          </p:txBody>
        </p:sp>
      </p:grpSp>
      <p:sp>
        <p:nvSpPr>
          <p:cNvPr id="6" name="TextBox 5">
            <a:extLst>
              <a:ext uri="{FF2B5EF4-FFF2-40B4-BE49-F238E27FC236}">
                <a16:creationId xmlns:a16="http://schemas.microsoft.com/office/drawing/2014/main" id="{7CC07407-5371-4299-4230-190E24594B6C}"/>
              </a:ext>
            </a:extLst>
          </p:cNvPr>
          <p:cNvSpPr txBox="1"/>
          <p:nvPr/>
        </p:nvSpPr>
        <p:spPr>
          <a:xfrm>
            <a:off x="2347472" y="5986546"/>
            <a:ext cx="70072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chemeClr val="bg2">
                    <a:lumMod val="50000"/>
                  </a:schemeClr>
                </a:solidFill>
                <a:effectLst/>
                <a:uLnTx/>
                <a:uFillTx/>
                <a:ea typeface="+mn-ea"/>
                <a:cs typeface="+mn-cs"/>
              </a:rPr>
              <a:t>Vuichoud</a:t>
            </a:r>
            <a:r>
              <a:rPr kumimoji="0" lang="en-US" sz="800" b="0" i="0" u="none" strike="noStrike" kern="1200" cap="none" spc="0" normalizeH="0" baseline="0" noProof="0" dirty="0">
                <a:ln>
                  <a:noFill/>
                </a:ln>
                <a:solidFill>
                  <a:schemeClr val="bg2">
                    <a:lumMod val="50000"/>
                  </a:schemeClr>
                </a:solidFill>
                <a:effectLst/>
                <a:uLnTx/>
                <a:uFillTx/>
                <a:ea typeface="+mn-ea"/>
                <a:cs typeface="+mn-cs"/>
              </a:rPr>
              <a:t> C, Loughlin KR. Benign prostatic hyperplasia: epidemiology, economics and evaluation. </a:t>
            </a:r>
            <a:r>
              <a:rPr kumimoji="0" lang="en-US" sz="800" b="0" i="1" u="none" strike="noStrike" kern="1200" cap="none" spc="0" normalizeH="0" baseline="0" noProof="0" dirty="0">
                <a:ln>
                  <a:noFill/>
                </a:ln>
                <a:solidFill>
                  <a:schemeClr val="bg2">
                    <a:lumMod val="50000"/>
                  </a:schemeClr>
                </a:solidFill>
                <a:effectLst/>
                <a:uLnTx/>
                <a:uFillTx/>
                <a:ea typeface="+mn-ea"/>
                <a:cs typeface="+mn-cs"/>
              </a:rPr>
              <a:t>Can J Urol</a:t>
            </a:r>
            <a:r>
              <a:rPr kumimoji="0" lang="en-US" sz="800" b="0" i="0" u="none" strike="noStrike" kern="1200" cap="none" spc="0" normalizeH="0" baseline="0" noProof="0" dirty="0">
                <a:ln>
                  <a:noFill/>
                </a:ln>
                <a:solidFill>
                  <a:schemeClr val="bg2">
                    <a:lumMod val="50000"/>
                  </a:schemeClr>
                </a:solidFill>
                <a:effectLst/>
                <a:uLnTx/>
                <a:uFillTx/>
                <a:ea typeface="+mn-ea"/>
                <a:cs typeface="+mn-cs"/>
              </a:rPr>
              <a:t>. </a:t>
            </a:r>
            <a:r>
              <a:rPr lang="en-US" sz="800" b="0" i="0" dirty="0">
                <a:solidFill>
                  <a:schemeClr val="bg2">
                    <a:lumMod val="50000"/>
                  </a:schemeClr>
                </a:solidFill>
                <a:effectLst/>
              </a:rPr>
              <a:t>2015;22(suppl1):1-6.</a:t>
            </a:r>
            <a:r>
              <a:rPr lang="en-US" sz="800" dirty="0">
                <a:solidFill>
                  <a:schemeClr val="bg2">
                    <a:lumMod val="50000"/>
                  </a:schemeClr>
                </a:solidFill>
              </a:rPr>
              <a:t> </a:t>
            </a:r>
            <a:br>
              <a:rPr lang="en-US" sz="800" dirty="0">
                <a:solidFill>
                  <a:schemeClr val="bg2">
                    <a:lumMod val="50000"/>
                  </a:schemeClr>
                </a:solidFill>
              </a:rPr>
            </a:br>
            <a:r>
              <a:rPr lang="en-US" sz="800" b="0" i="0" dirty="0" err="1">
                <a:solidFill>
                  <a:schemeClr val="bg2">
                    <a:lumMod val="50000"/>
                  </a:schemeClr>
                </a:solidFill>
                <a:effectLst/>
              </a:rPr>
              <a:t>Emberton</a:t>
            </a:r>
            <a:r>
              <a:rPr lang="en-US" sz="800" b="0" i="0" dirty="0">
                <a:solidFill>
                  <a:schemeClr val="bg2">
                    <a:lumMod val="50000"/>
                  </a:schemeClr>
                </a:solidFill>
                <a:effectLst/>
              </a:rPr>
              <a:t> M, </a:t>
            </a:r>
            <a:r>
              <a:rPr lang="en-US" sz="800" b="0" i="0" dirty="0" err="1">
                <a:solidFill>
                  <a:schemeClr val="bg2">
                    <a:lumMod val="50000"/>
                  </a:schemeClr>
                </a:solidFill>
                <a:effectLst/>
              </a:rPr>
              <a:t>Marberger</a:t>
            </a:r>
            <a:r>
              <a:rPr lang="en-US" sz="800" b="0" i="0" dirty="0">
                <a:solidFill>
                  <a:schemeClr val="bg2">
                    <a:lumMod val="50000"/>
                  </a:schemeClr>
                </a:solidFill>
                <a:effectLst/>
              </a:rPr>
              <a:t> M, de la Rosette J. </a:t>
            </a:r>
            <a:r>
              <a:rPr kumimoji="0" lang="en-US" sz="800" b="0" i="0" u="none" strike="noStrike" kern="1200" cap="none" spc="0" normalizeH="0" baseline="0" noProof="0" dirty="0">
                <a:ln>
                  <a:noFill/>
                </a:ln>
                <a:solidFill>
                  <a:schemeClr val="bg2">
                    <a:lumMod val="50000"/>
                  </a:schemeClr>
                </a:solidFill>
                <a:effectLst/>
                <a:uLnTx/>
                <a:uFillTx/>
                <a:ea typeface="+mn-ea"/>
                <a:cs typeface="+mn-cs"/>
              </a:rPr>
              <a:t>Understanding patient and physician perceptions of benign prostatic hyperplasia in Europe: the Prostate Research on </a:t>
            </a:r>
            <a:r>
              <a:rPr kumimoji="0" lang="en-US" sz="800" b="0" i="0" u="none" strike="noStrike" kern="1200" cap="none" spc="0" normalizeH="0" baseline="0" noProof="0" dirty="0" err="1">
                <a:ln>
                  <a:noFill/>
                </a:ln>
                <a:solidFill>
                  <a:schemeClr val="bg2">
                    <a:lumMod val="50000"/>
                  </a:schemeClr>
                </a:solidFill>
                <a:effectLst/>
                <a:uLnTx/>
                <a:uFillTx/>
                <a:ea typeface="+mn-ea"/>
                <a:cs typeface="+mn-cs"/>
              </a:rPr>
              <a:t>Behaviour</a:t>
            </a:r>
            <a:r>
              <a:rPr kumimoji="0" lang="en-US" sz="800" b="0" i="0" u="none" strike="noStrike" kern="1200" cap="none" spc="0" normalizeH="0" baseline="0" noProof="0" dirty="0">
                <a:ln>
                  <a:noFill/>
                </a:ln>
                <a:solidFill>
                  <a:schemeClr val="bg2">
                    <a:lumMod val="50000"/>
                  </a:schemeClr>
                </a:solidFill>
                <a:effectLst/>
                <a:uLnTx/>
                <a:uFillTx/>
                <a:ea typeface="+mn-ea"/>
                <a:cs typeface="+mn-cs"/>
              </a:rPr>
              <a:t> and Education (PROBE) Survey. </a:t>
            </a:r>
            <a:r>
              <a:rPr kumimoji="0" lang="en-US" sz="800" b="0" i="1" u="none" strike="noStrike" kern="1200" cap="none" spc="0" normalizeH="0" baseline="0" noProof="0" dirty="0">
                <a:ln>
                  <a:noFill/>
                </a:ln>
                <a:solidFill>
                  <a:schemeClr val="bg2">
                    <a:lumMod val="50000"/>
                  </a:schemeClr>
                </a:solidFill>
                <a:effectLst/>
                <a:uLnTx/>
                <a:uFillTx/>
                <a:ea typeface="+mn-ea"/>
                <a:cs typeface="+mn-cs"/>
              </a:rPr>
              <a:t>Int J Clin </a:t>
            </a:r>
            <a:r>
              <a:rPr kumimoji="0" lang="en-US" sz="800" b="0" i="1" u="none" strike="noStrike" kern="1200" cap="none" spc="0" normalizeH="0" baseline="0" noProof="0" dirty="0" err="1">
                <a:ln>
                  <a:noFill/>
                </a:ln>
                <a:solidFill>
                  <a:schemeClr val="bg2">
                    <a:lumMod val="50000"/>
                  </a:schemeClr>
                </a:solidFill>
                <a:effectLst/>
                <a:uLnTx/>
                <a:uFillTx/>
                <a:ea typeface="+mn-ea"/>
                <a:cs typeface="+mn-cs"/>
              </a:rPr>
              <a:t>Pract</a:t>
            </a:r>
            <a:r>
              <a:rPr lang="en-US" sz="800" i="1" dirty="0">
                <a:solidFill>
                  <a:schemeClr val="bg2">
                    <a:lumMod val="50000"/>
                  </a:schemeClr>
                </a:solidFill>
              </a:rPr>
              <a:t>.</a:t>
            </a:r>
            <a:r>
              <a:rPr kumimoji="0" lang="en-US" sz="800" b="0" i="1" u="none" strike="noStrike" kern="1200" cap="none" spc="0" normalizeH="0" baseline="0" noProof="0" dirty="0">
                <a:ln>
                  <a:noFill/>
                </a:ln>
                <a:solidFill>
                  <a:schemeClr val="bg2">
                    <a:lumMod val="50000"/>
                  </a:schemeClr>
                </a:solidFill>
                <a:effectLst/>
                <a:uLnTx/>
                <a:uFillTx/>
                <a:ea typeface="+mn-ea"/>
                <a:cs typeface="+mn-cs"/>
              </a:rPr>
              <a:t> </a:t>
            </a:r>
            <a:r>
              <a:rPr lang="en-US" sz="800" b="0" i="0" dirty="0">
                <a:solidFill>
                  <a:schemeClr val="bg2">
                    <a:lumMod val="50000"/>
                  </a:schemeClr>
                </a:solidFill>
                <a:effectLst/>
              </a:rPr>
              <a:t>2008;62(1):18-26</a:t>
            </a:r>
            <a:r>
              <a:rPr kumimoji="0" lang="en-US" sz="800" b="0" i="0" u="none" strike="noStrike" kern="1200" cap="none" spc="0" normalizeH="0" baseline="0" noProof="0" dirty="0">
                <a:ln>
                  <a:noFill/>
                </a:ln>
                <a:solidFill>
                  <a:schemeClr val="bg2">
                    <a:lumMod val="50000"/>
                  </a:schemeClr>
                </a:solidFill>
                <a:effectLst/>
                <a:uLnTx/>
                <a:uFillTx/>
                <a:ea typeface="+mn-ea"/>
                <a:cs typeface="+mn-cs"/>
              </a:rPr>
              <a:t>. 3. </a:t>
            </a:r>
            <a:br>
              <a:rPr kumimoji="0" lang="en-US" sz="800" b="0" i="0" u="none" strike="noStrike" kern="1200" cap="none" spc="0" normalizeH="0" baseline="0" noProof="0" dirty="0">
                <a:ln>
                  <a:noFill/>
                </a:ln>
                <a:solidFill>
                  <a:schemeClr val="bg2">
                    <a:lumMod val="50000"/>
                  </a:schemeClr>
                </a:solidFill>
                <a:effectLst/>
                <a:uLnTx/>
                <a:uFillTx/>
                <a:ea typeface="+mn-ea"/>
                <a:cs typeface="+mn-cs"/>
              </a:rPr>
            </a:br>
            <a:r>
              <a:rPr kumimoji="0" lang="en-US" sz="800" b="0" i="0" u="none" strike="noStrike" kern="1200" cap="none" spc="0" normalizeH="0" baseline="0" noProof="0" dirty="0">
                <a:ln>
                  <a:noFill/>
                </a:ln>
                <a:solidFill>
                  <a:schemeClr val="bg2">
                    <a:lumMod val="50000"/>
                  </a:schemeClr>
                </a:solidFill>
                <a:effectLst/>
                <a:uLnTx/>
                <a:uFillTx/>
                <a:ea typeface="+mn-ea"/>
                <a:cs typeface="+mn-cs"/>
              </a:rPr>
              <a:t>Kaplan SA. Factors in predicting </a:t>
            </a:r>
            <a:r>
              <a:rPr lang="en-US" sz="800" b="0" dirty="0">
                <a:solidFill>
                  <a:schemeClr val="bg2">
                    <a:lumMod val="50000"/>
                  </a:schemeClr>
                </a:solidFill>
              </a:rPr>
              <a:t>f</a:t>
            </a:r>
            <a:r>
              <a:rPr kumimoji="0" lang="en-US" sz="800" b="0" i="0" u="none" strike="noStrike" kern="1200" cap="none" spc="0" normalizeH="0" baseline="0" noProof="0" dirty="0" err="1">
                <a:ln>
                  <a:noFill/>
                </a:ln>
                <a:solidFill>
                  <a:schemeClr val="bg2">
                    <a:lumMod val="50000"/>
                  </a:schemeClr>
                </a:solidFill>
                <a:effectLst/>
                <a:uLnTx/>
                <a:uFillTx/>
                <a:ea typeface="+mn-ea"/>
                <a:cs typeface="+mn-cs"/>
              </a:rPr>
              <a:t>ailure</a:t>
            </a:r>
            <a:r>
              <a:rPr kumimoji="0" lang="en-US" sz="800" b="0" i="0" u="none" strike="noStrike" kern="1200" cap="none" spc="0" normalizeH="0" baseline="0" noProof="0" dirty="0">
                <a:ln>
                  <a:noFill/>
                </a:ln>
                <a:solidFill>
                  <a:schemeClr val="bg2">
                    <a:lumMod val="50000"/>
                  </a:schemeClr>
                </a:solidFill>
                <a:effectLst/>
                <a:uLnTx/>
                <a:uFillTx/>
                <a:ea typeface="+mn-ea"/>
                <a:cs typeface="+mn-cs"/>
              </a:rPr>
              <a:t> with medical </a:t>
            </a:r>
            <a:r>
              <a:rPr lang="en-US" sz="800" b="0" dirty="0">
                <a:solidFill>
                  <a:schemeClr val="bg2">
                    <a:lumMod val="50000"/>
                  </a:schemeClr>
                </a:solidFill>
              </a:rPr>
              <a:t>t</a:t>
            </a:r>
            <a:r>
              <a:rPr kumimoji="0" lang="en-US" sz="800" b="0" i="0" u="none" strike="noStrike" kern="1200" cap="none" spc="0" normalizeH="0" baseline="0" noProof="0" dirty="0" err="1">
                <a:ln>
                  <a:noFill/>
                </a:ln>
                <a:solidFill>
                  <a:schemeClr val="bg2">
                    <a:lumMod val="50000"/>
                  </a:schemeClr>
                </a:solidFill>
                <a:effectLst/>
                <a:uLnTx/>
                <a:uFillTx/>
                <a:ea typeface="+mn-ea"/>
                <a:cs typeface="+mn-cs"/>
              </a:rPr>
              <a:t>herapy</a:t>
            </a:r>
            <a:r>
              <a:rPr kumimoji="0" lang="en-US" sz="800" b="0" i="0" u="none" strike="noStrike" kern="1200" cap="none" spc="0" normalizeH="0" baseline="0" noProof="0" dirty="0">
                <a:ln>
                  <a:noFill/>
                </a:ln>
                <a:solidFill>
                  <a:schemeClr val="bg2">
                    <a:lumMod val="50000"/>
                  </a:schemeClr>
                </a:solidFill>
                <a:effectLst/>
                <a:uLnTx/>
                <a:uFillTx/>
                <a:ea typeface="+mn-ea"/>
                <a:cs typeface="+mn-cs"/>
              </a:rPr>
              <a:t> for BPH. </a:t>
            </a:r>
            <a:r>
              <a:rPr kumimoji="0" lang="en-US" sz="800" b="0" i="1" u="none" strike="noStrike" kern="1200" cap="none" spc="0" normalizeH="0" baseline="0" noProof="0" dirty="0">
                <a:ln>
                  <a:noFill/>
                </a:ln>
                <a:solidFill>
                  <a:schemeClr val="bg2">
                    <a:lumMod val="50000"/>
                  </a:schemeClr>
                </a:solidFill>
                <a:effectLst/>
                <a:uLnTx/>
                <a:uFillTx/>
                <a:ea typeface="+mn-ea"/>
                <a:cs typeface="+mn-cs"/>
              </a:rPr>
              <a:t>Rev Urol</a:t>
            </a:r>
            <a:r>
              <a:rPr kumimoji="0" lang="en-US" sz="800" b="0" i="0" u="none" strike="noStrike" kern="1200" cap="none" spc="0" normalizeH="0" baseline="0" noProof="0" dirty="0">
                <a:ln>
                  <a:noFill/>
                </a:ln>
                <a:solidFill>
                  <a:schemeClr val="bg2">
                    <a:lumMod val="50000"/>
                  </a:schemeClr>
                </a:solidFill>
                <a:effectLst/>
                <a:uLnTx/>
                <a:uFillTx/>
                <a:ea typeface="+mn-ea"/>
                <a:cs typeface="+mn-cs"/>
              </a:rPr>
              <a:t>. 2005; </a:t>
            </a:r>
            <a:r>
              <a:rPr lang="en-US" sz="800" b="0" i="0" dirty="0">
                <a:solidFill>
                  <a:schemeClr val="bg2">
                    <a:lumMod val="50000"/>
                  </a:schemeClr>
                </a:solidFill>
                <a:effectLst/>
              </a:rPr>
              <a:t>7(suppl 7)</a:t>
            </a:r>
            <a:r>
              <a:rPr kumimoji="0" lang="en-US" sz="800" b="0" i="0" u="none" strike="noStrike" kern="1200" cap="none" spc="0" normalizeH="0" baseline="0" noProof="0" dirty="0">
                <a:ln>
                  <a:noFill/>
                </a:ln>
                <a:solidFill>
                  <a:schemeClr val="bg2">
                    <a:lumMod val="50000"/>
                  </a:schemeClr>
                </a:solidFill>
                <a:effectLst/>
                <a:uLnTx/>
                <a:uFillTx/>
                <a:ea typeface="+mn-ea"/>
                <a:cs typeface="+mn-cs"/>
              </a:rPr>
              <a:t>:S34-S39.</a:t>
            </a:r>
          </a:p>
        </p:txBody>
      </p:sp>
    </p:spTree>
    <p:extLst>
      <p:ext uri="{BB962C8B-B14F-4D97-AF65-F5344CB8AC3E}">
        <p14:creationId xmlns:p14="http://schemas.microsoft.com/office/powerpoint/2010/main" val="264848757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5">
            <a:extLst>
              <a:ext uri="{FF2B5EF4-FFF2-40B4-BE49-F238E27FC236}">
                <a16:creationId xmlns:a16="http://schemas.microsoft.com/office/drawing/2014/main" id="{CB54C1DF-5727-554F-F1D3-0B35D899FDBC}"/>
              </a:ext>
            </a:extLst>
          </p:cNvPr>
          <p:cNvSpPr/>
          <p:nvPr/>
        </p:nvSpPr>
        <p:spPr>
          <a:xfrm>
            <a:off x="4188133" y="1990169"/>
            <a:ext cx="3685337" cy="3974533"/>
          </a:xfrm>
          <a:prstGeom prst="rect">
            <a:avLst/>
          </a:prstGeom>
          <a:solidFill>
            <a:srgbClr val="F2F2F2"/>
          </a:solidFill>
          <a:ln w="12700" cap="flat">
            <a:noFill/>
            <a:miter lim="400000"/>
          </a:ln>
          <a:effectLst/>
        </p:spPr>
        <p:txBody>
          <a:bodyPr wrap="square" lIns="45719" tIns="45719" rIns="45719" bIns="45719" numCol="1" anchor="ctr">
            <a:noAutofit/>
          </a:bodyPr>
          <a:lstStyle/>
          <a:p>
            <a:pPr algn="ctr">
              <a:defRPr sz="1600">
                <a:solidFill>
                  <a:srgbClr val="FFFFFF"/>
                </a:solidFill>
                <a:latin typeface="Calibri"/>
                <a:ea typeface="Calibri"/>
                <a:cs typeface="Calibri"/>
                <a:sym typeface="Calibri"/>
              </a:defRPr>
            </a:pPr>
            <a:endParaRPr/>
          </a:p>
        </p:txBody>
      </p:sp>
      <p:sp>
        <p:nvSpPr>
          <p:cNvPr id="382" name="Rectangle 15"/>
          <p:cNvSpPr/>
          <p:nvPr/>
        </p:nvSpPr>
        <p:spPr>
          <a:xfrm>
            <a:off x="415347" y="1980931"/>
            <a:ext cx="3532637" cy="3983771"/>
          </a:xfrm>
          <a:prstGeom prst="rect">
            <a:avLst/>
          </a:prstGeom>
          <a:solidFill>
            <a:srgbClr val="F2F2F2"/>
          </a:solidFill>
          <a:ln w="12700" cap="flat">
            <a:noFill/>
            <a:miter lim="400000"/>
          </a:ln>
          <a:effectLst/>
        </p:spPr>
        <p:txBody>
          <a:bodyPr wrap="square" lIns="45719" tIns="45719" rIns="45719" bIns="45719" numCol="1" anchor="ctr">
            <a:noAutofit/>
          </a:bodyPr>
          <a:lstStyle/>
          <a:p>
            <a:pPr algn="ctr">
              <a:defRPr sz="1600">
                <a:solidFill>
                  <a:srgbClr val="FFFFFF"/>
                </a:solidFill>
                <a:latin typeface="Calibri"/>
                <a:ea typeface="Calibri"/>
                <a:cs typeface="Calibri"/>
                <a:sym typeface="Calibri"/>
              </a:defRPr>
            </a:pPr>
            <a:endParaRPr/>
          </a:p>
        </p:txBody>
      </p:sp>
      <p:grpSp>
        <p:nvGrpSpPr>
          <p:cNvPr id="386" name="Rectangle 9"/>
          <p:cNvGrpSpPr/>
          <p:nvPr/>
        </p:nvGrpSpPr>
        <p:grpSpPr>
          <a:xfrm>
            <a:off x="415348" y="1410376"/>
            <a:ext cx="3532636" cy="678960"/>
            <a:chOff x="-1" y="-1"/>
            <a:chExt cx="5516091" cy="678957"/>
          </a:xfrm>
        </p:grpSpPr>
        <p:sp>
          <p:nvSpPr>
            <p:cNvPr id="384" name="Rectangle"/>
            <p:cNvSpPr/>
            <p:nvPr/>
          </p:nvSpPr>
          <p:spPr>
            <a:xfrm>
              <a:off x="-1" y="-1"/>
              <a:ext cx="5516091" cy="678957"/>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sz="1800" b="0">
                  <a:solidFill>
                    <a:srgbClr val="FFFFFF"/>
                  </a:solidFill>
                  <a:latin typeface="Calibri"/>
                  <a:ea typeface="Calibri"/>
                  <a:cs typeface="Calibri"/>
                  <a:sym typeface="Calibri"/>
                </a:defRPr>
              </a:pPr>
              <a:endParaRPr dirty="0"/>
            </a:p>
          </p:txBody>
        </p:sp>
        <p:sp>
          <p:nvSpPr>
            <p:cNvPr id="385" name="ABILITY TO HOLD URINE"/>
            <p:cNvSpPr txBox="1"/>
            <p:nvPr/>
          </p:nvSpPr>
          <p:spPr>
            <a:xfrm>
              <a:off x="417882" y="185590"/>
              <a:ext cx="4856091" cy="30777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2000">
                  <a:solidFill>
                    <a:srgbClr val="FFFFFF"/>
                  </a:solidFill>
                  <a:latin typeface="Calibri"/>
                  <a:ea typeface="Calibri"/>
                  <a:cs typeface="Calibri"/>
                  <a:sym typeface="Calibri"/>
                </a:defRPr>
              </a:lvl1pPr>
            </a:lstStyle>
            <a:p>
              <a:r>
                <a:rPr sz="1400" dirty="0">
                  <a:latin typeface="Century Gothic" panose="020B0502020202020204" pitchFamily="34" charset="0"/>
                </a:rPr>
                <a:t>ABILITY TO HOLD URINE</a:t>
              </a:r>
            </a:p>
          </p:txBody>
        </p:sp>
      </p:grpSp>
      <p:sp>
        <p:nvSpPr>
          <p:cNvPr id="387" name="Circle"/>
          <p:cNvSpPr/>
          <p:nvPr/>
        </p:nvSpPr>
        <p:spPr>
          <a:xfrm>
            <a:off x="186916" y="1303294"/>
            <a:ext cx="731524" cy="731525"/>
          </a:xfrm>
          <a:prstGeom prst="ellipse">
            <a:avLst/>
          </a:prstGeom>
          <a:solidFill>
            <a:schemeClr val="accent1"/>
          </a:solidFill>
          <a:ln w="28575" cap="flat">
            <a:solidFill>
              <a:srgbClr val="FFFFFF"/>
            </a:solidFill>
            <a:prstDash val="solid"/>
            <a:miter lim="800000"/>
          </a:ln>
          <a:effectLst/>
        </p:spPr>
        <p:txBody>
          <a:bodyPr wrap="square" lIns="45719" tIns="45719" rIns="45719" bIns="45719" numCol="1" anchor="ctr">
            <a:noAutofit/>
          </a:bodyPr>
          <a:lstStyle/>
          <a:p>
            <a:pPr algn="ctr">
              <a:defRPr sz="1800" b="0">
                <a:solidFill>
                  <a:srgbClr val="FFFFFF"/>
                </a:solidFill>
                <a:latin typeface="Calibri"/>
                <a:ea typeface="Calibri"/>
                <a:cs typeface="Calibri"/>
                <a:sym typeface="Calibri"/>
              </a:defRPr>
            </a:pPr>
            <a:r>
              <a:rPr lang="en-US" sz="2400" dirty="0">
                <a:latin typeface="Century Gothic" panose="020B0502020202020204" pitchFamily="34" charset="0"/>
              </a:rPr>
              <a:t>1</a:t>
            </a:r>
            <a:endParaRPr sz="2400" dirty="0">
              <a:latin typeface="Century Gothic" panose="020B0502020202020204" pitchFamily="34" charset="0"/>
            </a:endParaRPr>
          </a:p>
        </p:txBody>
      </p:sp>
      <p:sp>
        <p:nvSpPr>
          <p:cNvPr id="393" name="Rectangle"/>
          <p:cNvSpPr/>
          <p:nvPr/>
        </p:nvSpPr>
        <p:spPr>
          <a:xfrm>
            <a:off x="4214022" y="1410377"/>
            <a:ext cx="3659448" cy="678959"/>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sz="1800" b="0">
                <a:solidFill>
                  <a:srgbClr val="FFFFFF"/>
                </a:solidFill>
                <a:latin typeface="Calibri"/>
                <a:ea typeface="Calibri"/>
                <a:cs typeface="Calibri"/>
                <a:sym typeface="Calibri"/>
              </a:defRPr>
            </a:pPr>
            <a:endParaRPr dirty="0"/>
          </a:p>
        </p:txBody>
      </p:sp>
      <p:sp>
        <p:nvSpPr>
          <p:cNvPr id="394" name="EMPTYING THE BLADDER"/>
          <p:cNvSpPr txBox="1"/>
          <p:nvPr/>
        </p:nvSpPr>
        <p:spPr>
          <a:xfrm>
            <a:off x="4994344" y="1595968"/>
            <a:ext cx="2254048" cy="3077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2000">
                <a:solidFill>
                  <a:srgbClr val="FFFFFF"/>
                </a:solidFill>
                <a:latin typeface="Calibri"/>
                <a:ea typeface="Calibri"/>
                <a:cs typeface="Calibri"/>
                <a:sym typeface="Calibri"/>
              </a:defRPr>
            </a:lvl1pPr>
          </a:lstStyle>
          <a:p>
            <a:pPr algn="l"/>
            <a:r>
              <a:rPr sz="1400" dirty="0">
                <a:latin typeface="Century Gothic" panose="020B0502020202020204" pitchFamily="34" charset="0"/>
              </a:rPr>
              <a:t>EMPTYING THE BLADDER</a:t>
            </a:r>
          </a:p>
        </p:txBody>
      </p:sp>
      <p:sp>
        <p:nvSpPr>
          <p:cNvPr id="396" name="Circle"/>
          <p:cNvSpPr/>
          <p:nvPr/>
        </p:nvSpPr>
        <p:spPr>
          <a:xfrm>
            <a:off x="4030194" y="1303296"/>
            <a:ext cx="731523" cy="731523"/>
          </a:xfrm>
          <a:prstGeom prst="ellipse">
            <a:avLst/>
          </a:prstGeom>
          <a:solidFill>
            <a:schemeClr val="accent1"/>
          </a:solidFill>
          <a:ln w="28575" cap="flat">
            <a:solidFill>
              <a:srgbClr val="FFFFFF"/>
            </a:solidFill>
            <a:prstDash val="solid"/>
            <a:miter lim="800000"/>
          </a:ln>
          <a:effectLst/>
        </p:spPr>
        <p:txBody>
          <a:bodyPr wrap="square" lIns="45719" tIns="45719" rIns="45719" bIns="45719" numCol="1" anchor="ctr">
            <a:noAutofit/>
          </a:bodyPr>
          <a:lstStyle/>
          <a:p>
            <a:pPr algn="ctr">
              <a:defRPr sz="1800" b="0">
                <a:solidFill>
                  <a:srgbClr val="FFFFFF"/>
                </a:solidFill>
                <a:latin typeface="Calibri"/>
                <a:ea typeface="Calibri"/>
                <a:cs typeface="Calibri"/>
                <a:sym typeface="Calibri"/>
              </a:defRPr>
            </a:pPr>
            <a:r>
              <a:rPr lang="en-US" sz="2400" dirty="0">
                <a:latin typeface="Century Gothic" panose="020B0502020202020204" pitchFamily="34" charset="0"/>
              </a:rPr>
              <a:t>2</a:t>
            </a:r>
            <a:endParaRPr sz="2400" dirty="0">
              <a:latin typeface="Century Gothic" panose="020B0502020202020204" pitchFamily="34" charset="0"/>
            </a:endParaRPr>
          </a:p>
        </p:txBody>
      </p:sp>
      <p:sp>
        <p:nvSpPr>
          <p:cNvPr id="3" name="Title 2">
            <a:extLst>
              <a:ext uri="{FF2B5EF4-FFF2-40B4-BE49-F238E27FC236}">
                <a16:creationId xmlns:a16="http://schemas.microsoft.com/office/drawing/2014/main" id="{0E4935B0-EA3A-3F24-82AC-203C56972516}"/>
              </a:ext>
            </a:extLst>
          </p:cNvPr>
          <p:cNvSpPr>
            <a:spLocks noGrp="1"/>
          </p:cNvSpPr>
          <p:nvPr>
            <p:ph type="title"/>
          </p:nvPr>
        </p:nvSpPr>
        <p:spPr>
          <a:xfrm>
            <a:off x="648219" y="523629"/>
            <a:ext cx="9144001" cy="400382"/>
          </a:xfrm>
        </p:spPr>
        <p:txBody>
          <a:bodyPr>
            <a:normAutofit/>
          </a:bodyPr>
          <a:lstStyle/>
          <a:p>
            <a:r>
              <a:rPr lang="en-US" b="1" dirty="0"/>
              <a:t>Lower Urinary Tract Symptoms Due to BPH</a:t>
            </a:r>
          </a:p>
        </p:txBody>
      </p:sp>
      <p:grpSp>
        <p:nvGrpSpPr>
          <p:cNvPr id="6" name="Group 5">
            <a:extLst>
              <a:ext uri="{FF2B5EF4-FFF2-40B4-BE49-F238E27FC236}">
                <a16:creationId xmlns:a16="http://schemas.microsoft.com/office/drawing/2014/main" id="{C36E7A05-E175-4779-DA39-B70186D18F2F}"/>
              </a:ext>
            </a:extLst>
          </p:cNvPr>
          <p:cNvGrpSpPr/>
          <p:nvPr/>
        </p:nvGrpSpPr>
        <p:grpSpPr>
          <a:xfrm>
            <a:off x="7960691" y="1410377"/>
            <a:ext cx="4001719" cy="4554325"/>
            <a:chOff x="7474825" y="1410377"/>
            <a:chExt cx="4001719" cy="4554325"/>
          </a:xfrm>
        </p:grpSpPr>
        <p:sp>
          <p:nvSpPr>
            <p:cNvPr id="14" name="Rectangle 15">
              <a:extLst>
                <a:ext uri="{FF2B5EF4-FFF2-40B4-BE49-F238E27FC236}">
                  <a16:creationId xmlns:a16="http://schemas.microsoft.com/office/drawing/2014/main" id="{4BDB4057-6E3A-6672-0994-6588752731AE}"/>
                </a:ext>
              </a:extLst>
            </p:cNvPr>
            <p:cNvSpPr/>
            <p:nvPr/>
          </p:nvSpPr>
          <p:spPr>
            <a:xfrm>
              <a:off x="7474825" y="5027336"/>
              <a:ext cx="4001719" cy="937366"/>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sz="1600">
                  <a:solidFill>
                    <a:srgbClr val="FFFFFF"/>
                  </a:solidFill>
                  <a:latin typeface="Calibri"/>
                  <a:ea typeface="Calibri"/>
                  <a:cs typeface="Calibri"/>
                  <a:sym typeface="Calibri"/>
                </a:defRPr>
              </a:pPr>
              <a:endParaRPr/>
            </a:p>
          </p:txBody>
        </p:sp>
        <p:sp>
          <p:nvSpPr>
            <p:cNvPr id="10" name="Rectangle 9">
              <a:extLst>
                <a:ext uri="{FF2B5EF4-FFF2-40B4-BE49-F238E27FC236}">
                  <a16:creationId xmlns:a16="http://schemas.microsoft.com/office/drawing/2014/main" id="{BD6888E5-2D82-4000-CACB-88C34A61F8DF}"/>
                </a:ext>
              </a:extLst>
            </p:cNvPr>
            <p:cNvSpPr/>
            <p:nvPr/>
          </p:nvSpPr>
          <p:spPr>
            <a:xfrm>
              <a:off x="7479223" y="1410377"/>
              <a:ext cx="3997321" cy="680332"/>
            </a:xfrm>
            <a:prstGeom prst="rect">
              <a:avLst/>
            </a:prstGeom>
            <a:solidFill>
              <a:schemeClr val="accent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lgn="ctr" fontAlgn="auto">
                <a:lnSpc>
                  <a:spcPct val="90000"/>
                </a:lnSpc>
                <a:spcBef>
                  <a:spcPts val="0"/>
                </a:spcBef>
                <a:spcAft>
                  <a:spcPts val="0"/>
                </a:spcAft>
                <a:defRPr/>
              </a:pPr>
              <a:r>
                <a:rPr lang="en-US" sz="1600" dirty="0">
                  <a:solidFill>
                    <a:srgbClr val="FFFFFF"/>
                  </a:solidFill>
                  <a:latin typeface="Century Gothic" panose="020B0502020202020204" pitchFamily="34" charset="0"/>
                </a:rPr>
                <a:t>Men say BPH impacts their </a:t>
              </a:r>
              <a:br>
                <a:rPr lang="en-US" sz="1600" dirty="0">
                  <a:solidFill>
                    <a:srgbClr val="FFFFFF"/>
                  </a:solidFill>
                  <a:latin typeface="Century Gothic" panose="020B0502020202020204" pitchFamily="34" charset="0"/>
                </a:rPr>
              </a:br>
              <a:r>
                <a:rPr lang="en-US" sz="1600" dirty="0">
                  <a:solidFill>
                    <a:srgbClr val="FFFFFF"/>
                  </a:solidFill>
                  <a:latin typeface="Century Gothic" panose="020B0502020202020204" pitchFamily="34" charset="0"/>
                </a:rPr>
                <a:t>quality of lifef</a:t>
              </a:r>
              <a:r>
                <a:rPr lang="en-US" sz="1600" b="0" baseline="30000" dirty="0">
                  <a:solidFill>
                    <a:srgbClr val="FFFFFF"/>
                  </a:solidFill>
                  <a:latin typeface="Century Gothic" panose="020B0502020202020204" pitchFamily="34" charset="0"/>
                </a:rPr>
                <a:t>2</a:t>
              </a:r>
              <a:r>
                <a:rPr lang="en-US" sz="1600" dirty="0">
                  <a:solidFill>
                    <a:schemeClr val="bg1"/>
                  </a:solidFill>
                </a:rPr>
                <a:t> </a:t>
              </a:r>
            </a:p>
          </p:txBody>
        </p:sp>
        <p:sp>
          <p:nvSpPr>
            <p:cNvPr id="12" name="TextBox 18">
              <a:extLst>
                <a:ext uri="{FF2B5EF4-FFF2-40B4-BE49-F238E27FC236}">
                  <a16:creationId xmlns:a16="http://schemas.microsoft.com/office/drawing/2014/main" id="{F89B3147-7EC6-12DD-E54A-87CA98211A77}"/>
                </a:ext>
              </a:extLst>
            </p:cNvPr>
            <p:cNvSpPr txBox="1"/>
            <p:nvPr/>
          </p:nvSpPr>
          <p:spPr>
            <a:xfrm>
              <a:off x="7902085" y="5173186"/>
              <a:ext cx="3114553" cy="6109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a:lnSpc>
                  <a:spcPct val="110000"/>
                </a:lnSpc>
                <a:spcBef>
                  <a:spcPts val="600"/>
                </a:spcBef>
                <a:defRPr sz="1800">
                  <a:solidFill>
                    <a:srgbClr val="FFFFFF"/>
                  </a:solidFill>
                  <a:latin typeface="Calibri"/>
                  <a:ea typeface="Calibri"/>
                  <a:cs typeface="Calibri"/>
                  <a:sym typeface="Calibri"/>
                </a:defRPr>
              </a:pPr>
              <a:r>
                <a:rPr sz="1600" dirty="0">
                  <a:solidFill>
                    <a:schemeClr val="bg1"/>
                  </a:solidFill>
                  <a:latin typeface="Century Gothic" panose="020B0502020202020204" pitchFamily="34" charset="0"/>
                </a:rPr>
                <a:t>Disrupted Sleep</a:t>
              </a:r>
              <a:r>
                <a:rPr lang="en-US" sz="1600" dirty="0">
                  <a:solidFill>
                    <a:schemeClr val="bg1"/>
                  </a:solidFill>
                  <a:latin typeface="Century Gothic" panose="020B0502020202020204" pitchFamily="34" charset="0"/>
                </a:rPr>
                <a:t>, </a:t>
              </a:r>
              <a:r>
                <a:rPr sz="1600" dirty="0">
                  <a:solidFill>
                    <a:schemeClr val="bg1"/>
                  </a:solidFill>
                  <a:latin typeface="Century Gothic" panose="020B0502020202020204" pitchFamily="34" charset="0"/>
                </a:rPr>
                <a:t>Limited Activities</a:t>
              </a:r>
              <a:r>
                <a:rPr lang="en-US" sz="1600" dirty="0">
                  <a:solidFill>
                    <a:schemeClr val="bg1"/>
                  </a:solidFill>
                  <a:latin typeface="Century Gothic" panose="020B0502020202020204" pitchFamily="34" charset="0"/>
                </a:rPr>
                <a:t>, </a:t>
              </a:r>
              <a:r>
                <a:rPr sz="1600" dirty="0">
                  <a:solidFill>
                    <a:schemeClr val="bg1"/>
                  </a:solidFill>
                  <a:latin typeface="Century Gothic" panose="020B0502020202020204" pitchFamily="34" charset="0"/>
                </a:rPr>
                <a:t>Sexual Dysfunction</a:t>
              </a:r>
            </a:p>
          </p:txBody>
        </p:sp>
        <p:pic>
          <p:nvPicPr>
            <p:cNvPr id="4" name="Picture 3" descr="A person holding his head&#10;&#10;Description automatically generated">
              <a:extLst>
                <a:ext uri="{FF2B5EF4-FFF2-40B4-BE49-F238E27FC236}">
                  <a16:creationId xmlns:a16="http://schemas.microsoft.com/office/drawing/2014/main" id="{3E47C518-A8AC-A432-4890-653D36C6C85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79223" y="2089336"/>
              <a:ext cx="3990241" cy="2933273"/>
            </a:xfrm>
            <a:prstGeom prst="rect">
              <a:avLst/>
            </a:prstGeom>
          </p:spPr>
        </p:pic>
      </p:grpSp>
      <p:grpSp>
        <p:nvGrpSpPr>
          <p:cNvPr id="34" name="Group 33">
            <a:extLst>
              <a:ext uri="{FF2B5EF4-FFF2-40B4-BE49-F238E27FC236}">
                <a16:creationId xmlns:a16="http://schemas.microsoft.com/office/drawing/2014/main" id="{D846972B-4C25-714A-A0D0-3EA29C3CC667}"/>
              </a:ext>
            </a:extLst>
          </p:cNvPr>
          <p:cNvGrpSpPr/>
          <p:nvPr/>
        </p:nvGrpSpPr>
        <p:grpSpPr>
          <a:xfrm>
            <a:off x="528050" y="2433234"/>
            <a:ext cx="3369249" cy="3280191"/>
            <a:chOff x="643800" y="2167013"/>
            <a:chExt cx="3369249" cy="3280191"/>
          </a:xfrm>
        </p:grpSpPr>
        <p:sp>
          <p:nvSpPr>
            <p:cNvPr id="383" name="TextBox 19"/>
            <p:cNvSpPr txBox="1"/>
            <p:nvPr/>
          </p:nvSpPr>
          <p:spPr>
            <a:xfrm>
              <a:off x="1115215" y="2167013"/>
              <a:ext cx="2897834" cy="328019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nSpc>
                  <a:spcPct val="110000"/>
                </a:lnSpc>
                <a:spcAft>
                  <a:spcPts val="600"/>
                </a:spcAft>
                <a:defRPr sz="1600">
                  <a:latin typeface="Calibri"/>
                  <a:ea typeface="Calibri"/>
                  <a:cs typeface="Calibri"/>
                  <a:sym typeface="Calibri"/>
                </a:defRPr>
              </a:pPr>
              <a:r>
                <a:rPr lang="en-US" dirty="0">
                  <a:solidFill>
                    <a:schemeClr val="tx1">
                      <a:lumMod val="50000"/>
                    </a:schemeClr>
                  </a:solidFill>
                  <a:latin typeface="Century Gothic" panose="020B0502020202020204" pitchFamily="34" charset="0"/>
                </a:rPr>
                <a:t>Nocturia:</a:t>
              </a:r>
              <a:r>
                <a:rPr lang="en-US" b="0" dirty="0">
                  <a:solidFill>
                    <a:schemeClr val="tx1">
                      <a:lumMod val="50000"/>
                    </a:schemeClr>
                  </a:solidFill>
                  <a:latin typeface="Century Gothic" panose="020B0502020202020204" pitchFamily="34" charset="0"/>
                </a:rPr>
                <a:t> the need to urinate frequently while sleeping</a:t>
              </a:r>
            </a:p>
            <a:p>
              <a:pPr>
                <a:lnSpc>
                  <a:spcPct val="110000"/>
                </a:lnSpc>
                <a:spcAft>
                  <a:spcPts val="600"/>
                </a:spcAft>
                <a:defRPr sz="1600">
                  <a:latin typeface="Calibri"/>
                  <a:ea typeface="Calibri"/>
                  <a:cs typeface="Calibri"/>
                  <a:sym typeface="Calibri"/>
                </a:defRPr>
              </a:pPr>
              <a:r>
                <a:rPr lang="en-US" dirty="0">
                  <a:solidFill>
                    <a:schemeClr val="tx1">
                      <a:lumMod val="50000"/>
                    </a:schemeClr>
                  </a:solidFill>
                  <a:latin typeface="Century Gothic" panose="020B0502020202020204" pitchFamily="34" charset="0"/>
                </a:rPr>
                <a:t>Frequency:</a:t>
              </a:r>
              <a:r>
                <a:rPr lang="en-US" b="0" dirty="0">
                  <a:solidFill>
                    <a:schemeClr val="tx1">
                      <a:lumMod val="50000"/>
                    </a:schemeClr>
                  </a:solidFill>
                  <a:latin typeface="Century Gothic" panose="020B0502020202020204" pitchFamily="34" charset="0"/>
                </a:rPr>
                <a:t> the need to urinate more often than normal</a:t>
              </a:r>
            </a:p>
            <a:p>
              <a:pPr>
                <a:lnSpc>
                  <a:spcPct val="110000"/>
                </a:lnSpc>
                <a:spcAft>
                  <a:spcPts val="600"/>
                </a:spcAft>
                <a:defRPr sz="1600">
                  <a:latin typeface="Calibri"/>
                  <a:ea typeface="Calibri"/>
                  <a:cs typeface="Calibri"/>
                  <a:sym typeface="Calibri"/>
                </a:defRPr>
              </a:pPr>
              <a:r>
                <a:rPr dirty="0">
                  <a:solidFill>
                    <a:schemeClr val="tx1">
                      <a:lumMod val="50000"/>
                    </a:schemeClr>
                  </a:solidFill>
                  <a:latin typeface="Century Gothic" panose="020B0502020202020204" pitchFamily="34" charset="0"/>
                </a:rPr>
                <a:t>Urgency:</a:t>
              </a:r>
              <a:r>
                <a:rPr b="0" dirty="0">
                  <a:solidFill>
                    <a:schemeClr val="tx1">
                      <a:lumMod val="50000"/>
                    </a:schemeClr>
                  </a:solidFill>
                  <a:latin typeface="Century Gothic" panose="020B0502020202020204" pitchFamily="34" charset="0"/>
                </a:rPr>
                <a:t> the need to urinate immediately or urgently</a:t>
              </a:r>
            </a:p>
            <a:p>
              <a:pPr>
                <a:lnSpc>
                  <a:spcPct val="110000"/>
                </a:lnSpc>
                <a:spcAft>
                  <a:spcPts val="600"/>
                </a:spcAft>
                <a:defRPr sz="1600">
                  <a:latin typeface="Calibri"/>
                  <a:ea typeface="Calibri"/>
                  <a:cs typeface="Calibri"/>
                  <a:sym typeface="Calibri"/>
                </a:defRPr>
              </a:pPr>
              <a:r>
                <a:rPr dirty="0">
                  <a:solidFill>
                    <a:schemeClr val="tx1">
                      <a:lumMod val="50000"/>
                    </a:schemeClr>
                  </a:solidFill>
                  <a:latin typeface="Century Gothic" panose="020B0502020202020204" pitchFamily="34" charset="0"/>
                </a:rPr>
                <a:t>Incontinence:</a:t>
              </a:r>
              <a:r>
                <a:rPr b="0" dirty="0">
                  <a:solidFill>
                    <a:schemeClr val="tx1">
                      <a:lumMod val="50000"/>
                    </a:schemeClr>
                  </a:solidFill>
                  <a:latin typeface="Century Gothic" panose="020B0502020202020204" pitchFamily="34" charset="0"/>
                </a:rPr>
                <a:t> complete loss of the ability to hold urine</a:t>
              </a:r>
            </a:p>
          </p:txBody>
        </p:sp>
        <p:pic>
          <p:nvPicPr>
            <p:cNvPr id="5" name="Picture 4" descr="A blue moon and arrow&#10;&#10;Description automatically generated">
              <a:extLst>
                <a:ext uri="{FF2B5EF4-FFF2-40B4-BE49-F238E27FC236}">
                  <a16:creationId xmlns:a16="http://schemas.microsoft.com/office/drawing/2014/main" id="{246042C2-FE42-29A2-0836-1A602198EA3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3800" y="2238441"/>
              <a:ext cx="309841" cy="309841"/>
            </a:xfrm>
            <a:prstGeom prst="rect">
              <a:avLst/>
            </a:prstGeom>
          </p:spPr>
        </p:pic>
        <p:pic>
          <p:nvPicPr>
            <p:cNvPr id="8" name="Picture 7" descr="A blue hourglass on a black background&#10;&#10;Description automatically generated">
              <a:extLst>
                <a:ext uri="{FF2B5EF4-FFF2-40B4-BE49-F238E27FC236}">
                  <a16:creationId xmlns:a16="http://schemas.microsoft.com/office/drawing/2014/main" id="{5E018571-3B78-A5EB-0467-845D052F100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3800" y="3163941"/>
              <a:ext cx="309841" cy="345251"/>
            </a:xfrm>
            <a:prstGeom prst="rect">
              <a:avLst/>
            </a:prstGeom>
          </p:spPr>
        </p:pic>
        <p:pic>
          <p:nvPicPr>
            <p:cNvPr id="11" name="Picture 10" descr="A blue exclamation mark in a circle&#10;&#10;Description automatically generated">
              <a:extLst>
                <a:ext uri="{FF2B5EF4-FFF2-40B4-BE49-F238E27FC236}">
                  <a16:creationId xmlns:a16="http://schemas.microsoft.com/office/drawing/2014/main" id="{88233D00-A1C5-D009-F8DB-F2867C5745B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57079" y="3983209"/>
              <a:ext cx="283283" cy="283283"/>
            </a:xfrm>
            <a:prstGeom prst="rect">
              <a:avLst/>
            </a:prstGeom>
          </p:spPr>
        </p:pic>
        <p:pic>
          <p:nvPicPr>
            <p:cNvPr id="15" name="Picture 14" descr="A logo of a diaper&#10;&#10;Description automatically generated">
              <a:extLst>
                <a:ext uri="{FF2B5EF4-FFF2-40B4-BE49-F238E27FC236}">
                  <a16:creationId xmlns:a16="http://schemas.microsoft.com/office/drawing/2014/main" id="{2DED58E4-D0A3-5B46-AD45-609643FBEB0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43800" y="4943420"/>
              <a:ext cx="309841" cy="309841"/>
            </a:xfrm>
            <a:prstGeom prst="rect">
              <a:avLst/>
            </a:prstGeom>
          </p:spPr>
        </p:pic>
      </p:grpSp>
      <p:grpSp>
        <p:nvGrpSpPr>
          <p:cNvPr id="33" name="Group 32">
            <a:extLst>
              <a:ext uri="{FF2B5EF4-FFF2-40B4-BE49-F238E27FC236}">
                <a16:creationId xmlns:a16="http://schemas.microsoft.com/office/drawing/2014/main" id="{E5FAE5B1-8EC0-159D-9158-5B242514C205}"/>
              </a:ext>
            </a:extLst>
          </p:cNvPr>
          <p:cNvGrpSpPr/>
          <p:nvPr/>
        </p:nvGrpSpPr>
        <p:grpSpPr>
          <a:xfrm>
            <a:off x="4339103" y="2433234"/>
            <a:ext cx="3381437" cy="3357135"/>
            <a:chOff x="4454853" y="2167013"/>
            <a:chExt cx="3381437" cy="3357135"/>
          </a:xfrm>
        </p:grpSpPr>
        <p:sp>
          <p:nvSpPr>
            <p:cNvPr id="392" name="TextBox 13"/>
            <p:cNvSpPr txBox="1"/>
            <p:nvPr/>
          </p:nvSpPr>
          <p:spPr>
            <a:xfrm>
              <a:off x="4877466" y="2167013"/>
              <a:ext cx="2958824" cy="33571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nSpc>
                  <a:spcPct val="110000"/>
                </a:lnSpc>
                <a:spcAft>
                  <a:spcPts val="600"/>
                </a:spcAft>
                <a:defRPr sz="1600">
                  <a:latin typeface="Calibri"/>
                  <a:ea typeface="Calibri"/>
                  <a:cs typeface="Calibri"/>
                  <a:sym typeface="Calibri"/>
                </a:defRPr>
              </a:pPr>
              <a:r>
                <a:rPr lang="en-US" dirty="0">
                  <a:solidFill>
                    <a:schemeClr val="tx1">
                      <a:lumMod val="50000"/>
                    </a:schemeClr>
                  </a:solidFill>
                  <a:latin typeface="Century Gothic" panose="020B0502020202020204" pitchFamily="34" charset="0"/>
                </a:rPr>
                <a:t>Weak Stream: </a:t>
              </a:r>
              <a:r>
                <a:rPr lang="en-US" b="0" dirty="0">
                  <a:solidFill>
                    <a:schemeClr val="tx1">
                      <a:lumMod val="50000"/>
                    </a:schemeClr>
                  </a:solidFill>
                  <a:latin typeface="Century Gothic" panose="020B0502020202020204" pitchFamily="34" charset="0"/>
                </a:rPr>
                <a:t>gentle instead of a strong stream of urine</a:t>
              </a:r>
            </a:p>
            <a:p>
              <a:pPr>
                <a:lnSpc>
                  <a:spcPct val="110000"/>
                </a:lnSpc>
                <a:spcAft>
                  <a:spcPts val="600"/>
                </a:spcAft>
                <a:defRPr sz="1600">
                  <a:latin typeface="Calibri"/>
                  <a:ea typeface="Calibri"/>
                  <a:cs typeface="Calibri"/>
                  <a:sym typeface="Calibri"/>
                </a:defRPr>
              </a:pPr>
              <a:r>
                <a:rPr dirty="0">
                  <a:solidFill>
                    <a:schemeClr val="tx1">
                      <a:lumMod val="50000"/>
                    </a:schemeClr>
                  </a:solidFill>
                  <a:latin typeface="Century Gothic" panose="020B0502020202020204" pitchFamily="34" charset="0"/>
                </a:rPr>
                <a:t>Straining:</a:t>
              </a:r>
              <a:r>
                <a:rPr b="0" dirty="0">
                  <a:solidFill>
                    <a:schemeClr val="tx1">
                      <a:lumMod val="50000"/>
                    </a:schemeClr>
                  </a:solidFill>
                  <a:latin typeface="Century Gothic" panose="020B0502020202020204" pitchFamily="34" charset="0"/>
                </a:rPr>
                <a:t> the need to push to start or complete urinating</a:t>
              </a:r>
            </a:p>
            <a:p>
              <a:pPr>
                <a:lnSpc>
                  <a:spcPct val="110000"/>
                </a:lnSpc>
                <a:spcAft>
                  <a:spcPts val="600"/>
                </a:spcAft>
                <a:defRPr sz="1600">
                  <a:latin typeface="Calibri"/>
                  <a:ea typeface="Calibri"/>
                  <a:cs typeface="Calibri"/>
                  <a:sym typeface="Calibri"/>
                </a:defRPr>
              </a:pPr>
              <a:r>
                <a:rPr dirty="0">
                  <a:solidFill>
                    <a:schemeClr val="tx1">
                      <a:lumMod val="50000"/>
                    </a:schemeClr>
                  </a:solidFill>
                  <a:latin typeface="Century Gothic" panose="020B0502020202020204" pitchFamily="34" charset="0"/>
                </a:rPr>
                <a:t>Hesitancy:</a:t>
              </a:r>
              <a:r>
                <a:rPr b="0" dirty="0">
                  <a:solidFill>
                    <a:schemeClr val="tx1">
                      <a:lumMod val="50000"/>
                    </a:schemeClr>
                  </a:solidFill>
                  <a:latin typeface="Century Gothic" panose="020B0502020202020204" pitchFamily="34" charset="0"/>
                </a:rPr>
                <a:t> difficulty starting to urinate</a:t>
              </a:r>
            </a:p>
            <a:p>
              <a:pPr>
                <a:lnSpc>
                  <a:spcPct val="110000"/>
                </a:lnSpc>
                <a:spcAft>
                  <a:spcPts val="600"/>
                </a:spcAft>
                <a:defRPr sz="1600">
                  <a:latin typeface="Calibri"/>
                  <a:ea typeface="Calibri"/>
                  <a:cs typeface="Calibri"/>
                  <a:sym typeface="Calibri"/>
                </a:defRPr>
              </a:pPr>
              <a:r>
                <a:rPr dirty="0">
                  <a:solidFill>
                    <a:schemeClr val="tx1">
                      <a:lumMod val="50000"/>
                    </a:schemeClr>
                  </a:solidFill>
                  <a:latin typeface="Century Gothic" panose="020B0502020202020204" pitchFamily="34" charset="0"/>
                </a:rPr>
                <a:t>Intermittency:</a:t>
              </a:r>
              <a:r>
                <a:rPr b="0" dirty="0">
                  <a:solidFill>
                    <a:schemeClr val="tx1">
                      <a:lumMod val="50000"/>
                    </a:schemeClr>
                  </a:solidFill>
                  <a:latin typeface="Century Gothic" panose="020B0502020202020204" pitchFamily="34" charset="0"/>
                </a:rPr>
                <a:t> a urine stream that starts and stops</a:t>
              </a:r>
            </a:p>
            <a:p>
              <a:pPr>
                <a:lnSpc>
                  <a:spcPct val="110000"/>
                </a:lnSpc>
                <a:spcAft>
                  <a:spcPts val="600"/>
                </a:spcAft>
                <a:defRPr sz="1600">
                  <a:latin typeface="Calibri"/>
                  <a:ea typeface="Calibri"/>
                  <a:cs typeface="Calibri"/>
                  <a:sym typeface="Calibri"/>
                </a:defRPr>
              </a:pPr>
              <a:r>
                <a:rPr dirty="0">
                  <a:solidFill>
                    <a:schemeClr val="tx1">
                      <a:lumMod val="50000"/>
                    </a:schemeClr>
                  </a:solidFill>
                  <a:latin typeface="Century Gothic" panose="020B0502020202020204" pitchFamily="34" charset="0"/>
                </a:rPr>
                <a:t>Retention:</a:t>
              </a:r>
              <a:r>
                <a:rPr b="0" dirty="0">
                  <a:solidFill>
                    <a:schemeClr val="tx1">
                      <a:lumMod val="50000"/>
                    </a:schemeClr>
                  </a:solidFill>
                  <a:latin typeface="Century Gothic" panose="020B0502020202020204" pitchFamily="34" charset="0"/>
                </a:rPr>
                <a:t> complete loss of the ability to empty the bladder</a:t>
              </a:r>
            </a:p>
          </p:txBody>
        </p:sp>
        <p:pic>
          <p:nvPicPr>
            <p:cNvPr id="18" name="Picture 17" descr="A blue lines on a black background&#10;&#10;Description automatically generated">
              <a:extLst>
                <a:ext uri="{FF2B5EF4-FFF2-40B4-BE49-F238E27FC236}">
                  <a16:creationId xmlns:a16="http://schemas.microsoft.com/office/drawing/2014/main" id="{ADA70C71-6628-1C58-5415-9D6E0EDB9817}"/>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490264" y="2241124"/>
              <a:ext cx="309841" cy="309841"/>
            </a:xfrm>
            <a:prstGeom prst="rect">
              <a:avLst/>
            </a:prstGeom>
          </p:spPr>
        </p:pic>
        <p:pic>
          <p:nvPicPr>
            <p:cNvPr id="20" name="Picture 19" descr="A blue line art of a person with a black background&#10;&#10;Description automatically generated">
              <a:extLst>
                <a:ext uri="{FF2B5EF4-FFF2-40B4-BE49-F238E27FC236}">
                  <a16:creationId xmlns:a16="http://schemas.microsoft.com/office/drawing/2014/main" id="{0C0B1D38-D04D-542A-6D8F-19E51BF237E6}"/>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490264" y="2852045"/>
              <a:ext cx="309841" cy="309841"/>
            </a:xfrm>
            <a:prstGeom prst="rect">
              <a:avLst/>
            </a:prstGeom>
          </p:spPr>
        </p:pic>
        <p:pic>
          <p:nvPicPr>
            <p:cNvPr id="22" name="Picture 21" descr="A blue line art of a stopwatch&#10;&#10;Description automatically generated">
              <a:extLst>
                <a:ext uri="{FF2B5EF4-FFF2-40B4-BE49-F238E27FC236}">
                  <a16:creationId xmlns:a16="http://schemas.microsoft.com/office/drawing/2014/main" id="{369F8D53-AD54-51FC-F2EF-3A844B57BA8E}"/>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490264" y="3505784"/>
              <a:ext cx="309841" cy="380662"/>
            </a:xfrm>
            <a:prstGeom prst="rect">
              <a:avLst/>
            </a:prstGeom>
          </p:spPr>
        </p:pic>
        <p:pic>
          <p:nvPicPr>
            <p:cNvPr id="24" name="Picture 23" descr="A blue clock with a black background&#10;&#10;Description automatically generated">
              <a:extLst>
                <a:ext uri="{FF2B5EF4-FFF2-40B4-BE49-F238E27FC236}">
                  <a16:creationId xmlns:a16="http://schemas.microsoft.com/office/drawing/2014/main" id="{BC58AD7D-C85C-3D57-5644-022C59C14451}"/>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4454853" y="4102913"/>
              <a:ext cx="380662" cy="380662"/>
            </a:xfrm>
            <a:prstGeom prst="rect">
              <a:avLst/>
            </a:prstGeom>
          </p:spPr>
        </p:pic>
        <p:pic>
          <p:nvPicPr>
            <p:cNvPr id="28" name="Picture 27" descr="A blue and black water drop&#10;&#10;Description automatically generated">
              <a:extLst>
                <a:ext uri="{FF2B5EF4-FFF2-40B4-BE49-F238E27FC236}">
                  <a16:creationId xmlns:a16="http://schemas.microsoft.com/office/drawing/2014/main" id="{589D0664-E074-36A1-72B5-17A81534C845}"/>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4490264" y="4717678"/>
              <a:ext cx="309841" cy="451483"/>
            </a:xfrm>
            <a:prstGeom prst="rect">
              <a:avLst/>
            </a:prstGeom>
          </p:spPr>
        </p:pic>
      </p:grpSp>
      <p:sp>
        <p:nvSpPr>
          <p:cNvPr id="32" name="Res-Callout">
            <a:extLst>
              <a:ext uri="{FF2B5EF4-FFF2-40B4-BE49-F238E27FC236}">
                <a16:creationId xmlns:a16="http://schemas.microsoft.com/office/drawing/2014/main" id="{19E8AC9D-3229-F3F0-D5C9-078849358BAC}"/>
              </a:ext>
            </a:extLst>
          </p:cNvPr>
          <p:cNvSpPr txBox="1"/>
          <p:nvPr/>
        </p:nvSpPr>
        <p:spPr>
          <a:xfrm>
            <a:off x="7616179" y="1178937"/>
            <a:ext cx="937366" cy="937366"/>
          </a:xfrm>
          <a:prstGeom prst="ellipse">
            <a:avLst/>
          </a:prstGeom>
          <a:solidFill>
            <a:schemeClr val="bg1"/>
          </a:solidFill>
          <a:ln w="28575">
            <a:solidFill>
              <a:schemeClr val="accent2"/>
            </a:solidFill>
          </a:ln>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mn-cs"/>
              </a:rPr>
              <a:t>99%</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Title 1"/>
          <p:cNvSpPr txBox="1">
            <a:spLocks noGrp="1"/>
          </p:cNvSpPr>
          <p:nvPr>
            <p:ph type="title"/>
          </p:nvPr>
        </p:nvSpPr>
        <p:spPr>
          <a:prstGeom prst="rect">
            <a:avLst/>
          </a:prstGeom>
        </p:spPr>
        <p:txBody>
          <a:bodyPr/>
          <a:lstStyle>
            <a:lvl1pPr>
              <a:defRPr>
                <a:solidFill>
                  <a:srgbClr val="0070C0"/>
                </a:solidFill>
              </a:defRPr>
            </a:lvl1pPr>
          </a:lstStyle>
          <a:p>
            <a:r>
              <a:rPr lang="en-US" b="1" dirty="0">
                <a:solidFill>
                  <a:schemeClr val="accent2"/>
                </a:solidFill>
              </a:rPr>
              <a:t>Diagnosing BPH &amp; </a:t>
            </a:r>
            <a:r>
              <a:rPr b="1" dirty="0">
                <a:solidFill>
                  <a:schemeClr val="accent2"/>
                </a:solidFill>
              </a:rPr>
              <a:t>IPSS</a:t>
            </a:r>
            <a:r>
              <a:rPr lang="en-US" b="1" dirty="0">
                <a:solidFill>
                  <a:schemeClr val="accent2"/>
                </a:solidFill>
              </a:rPr>
              <a:t> Evaluation -  Know your Score!</a:t>
            </a:r>
            <a:endParaRPr b="1" dirty="0">
              <a:solidFill>
                <a:schemeClr val="accent2"/>
              </a:solidFill>
            </a:endParaRPr>
          </a:p>
        </p:txBody>
      </p:sp>
      <p:graphicFrame>
        <p:nvGraphicFramePr>
          <p:cNvPr id="2" name="Table 1">
            <a:extLst>
              <a:ext uri="{FF2B5EF4-FFF2-40B4-BE49-F238E27FC236}">
                <a16:creationId xmlns:a16="http://schemas.microsoft.com/office/drawing/2014/main" id="{E631B0B2-E2D7-21B7-1646-9A92E063311B}"/>
              </a:ext>
            </a:extLst>
          </p:cNvPr>
          <p:cNvGraphicFramePr>
            <a:graphicFrameLocks noGrp="1"/>
          </p:cNvGraphicFramePr>
          <p:nvPr>
            <p:extLst>
              <p:ext uri="{D42A27DB-BD31-4B8C-83A1-F6EECF244321}">
                <p14:modId xmlns:p14="http://schemas.microsoft.com/office/powerpoint/2010/main" val="412538240"/>
              </p:ext>
            </p:extLst>
          </p:nvPr>
        </p:nvGraphicFramePr>
        <p:xfrm>
          <a:off x="570991" y="3622874"/>
          <a:ext cx="4849818" cy="1483802"/>
        </p:xfrm>
        <a:graphic>
          <a:graphicData uri="http://schemas.openxmlformats.org/drawingml/2006/table">
            <a:tbl>
              <a:tblPr firstRow="1" bandRow="1">
                <a:tableStyleId>{3C2FFA5D-87B4-456A-9821-1D502468CF0F}</a:tableStyleId>
              </a:tblPr>
              <a:tblGrid>
                <a:gridCol w="2097439">
                  <a:extLst>
                    <a:ext uri="{9D8B030D-6E8A-4147-A177-3AD203B41FA5}">
                      <a16:colId xmlns:a16="http://schemas.microsoft.com/office/drawing/2014/main" val="2939858624"/>
                    </a:ext>
                  </a:extLst>
                </a:gridCol>
                <a:gridCol w="2752379">
                  <a:extLst>
                    <a:ext uri="{9D8B030D-6E8A-4147-A177-3AD203B41FA5}">
                      <a16:colId xmlns:a16="http://schemas.microsoft.com/office/drawing/2014/main" val="1892413243"/>
                    </a:ext>
                  </a:extLst>
                </a:gridCol>
              </a:tblGrid>
              <a:tr h="4488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Century Gothic" panose="020B0502020202020204" pitchFamily="34" charset="0"/>
                          <a:sym typeface="Calibri"/>
                        </a:rPr>
                        <a:t>0 to 7 points</a:t>
                      </a:r>
                    </a:p>
                  </a:txBody>
                  <a:tcPr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92D050"/>
                    </a:solidFill>
                  </a:tcPr>
                </a:tc>
                <a:tc>
                  <a:txBody>
                    <a:bodyPr/>
                    <a:lstStyle/>
                    <a:p>
                      <a:pPr algn="ctr"/>
                      <a:r>
                        <a:rPr lang="en-US" sz="1600" b="0" dirty="0">
                          <a:solidFill>
                            <a:schemeClr val="bg1"/>
                          </a:solidFill>
                          <a:latin typeface="Century Gothic" panose="020B0502020202020204" pitchFamily="34" charset="0"/>
                        </a:rPr>
                        <a:t>Mild Symptoms</a:t>
                      </a:r>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92D050"/>
                    </a:solidFill>
                  </a:tcPr>
                </a:tc>
                <a:extLst>
                  <a:ext uri="{0D108BD9-81ED-4DB2-BD59-A6C34878D82A}">
                    <a16:rowId xmlns:a16="http://schemas.microsoft.com/office/drawing/2014/main" val="1376991387"/>
                  </a:ext>
                </a:extLst>
              </a:tr>
              <a:tr h="5344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latin typeface="Century Gothic" panose="020B0502020202020204" pitchFamily="34" charset="0"/>
                          <a:sym typeface="Calibri"/>
                        </a:rPr>
                        <a:t>8 to 19 points</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a:r>
                        <a:rPr lang="en-US" sz="1600" b="0" dirty="0">
                          <a:solidFill>
                            <a:schemeClr val="bg1"/>
                          </a:solidFill>
                          <a:latin typeface="Century Gothic" panose="020B0502020202020204" pitchFamily="34" charset="0"/>
                        </a:rPr>
                        <a:t>Moderate Symptoms</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3357226400"/>
                  </a:ext>
                </a:extLst>
              </a:tr>
              <a:tr h="500493">
                <a:tc>
                  <a:txBody>
                    <a:bodyPr/>
                    <a:lstStyle/>
                    <a:p>
                      <a:pPr algn="ctr"/>
                      <a:r>
                        <a:rPr lang="en-US" sz="1600" b="0" dirty="0">
                          <a:solidFill>
                            <a:schemeClr val="bg1"/>
                          </a:solidFill>
                          <a:latin typeface="Century Gothic" panose="020B0502020202020204" pitchFamily="34" charset="0"/>
                        </a:rPr>
                        <a:t>20 to 35 points</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C00000"/>
                    </a:solidFill>
                  </a:tcPr>
                </a:tc>
                <a:tc>
                  <a:txBody>
                    <a:bodyPr/>
                    <a:lstStyle/>
                    <a:p>
                      <a:pPr algn="ctr"/>
                      <a:r>
                        <a:rPr lang="en-US" sz="1600" b="0" dirty="0">
                          <a:solidFill>
                            <a:schemeClr val="bg1"/>
                          </a:solidFill>
                          <a:latin typeface="Century Gothic" panose="020B0502020202020204" pitchFamily="34" charset="0"/>
                        </a:rPr>
                        <a:t>Severe Symptoms </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C00000"/>
                    </a:solidFill>
                  </a:tcPr>
                </a:tc>
                <a:extLst>
                  <a:ext uri="{0D108BD9-81ED-4DB2-BD59-A6C34878D82A}">
                    <a16:rowId xmlns:a16="http://schemas.microsoft.com/office/drawing/2014/main" val="638368317"/>
                  </a:ext>
                </a:extLst>
              </a:tr>
            </a:tbl>
          </a:graphicData>
        </a:graphic>
      </p:graphicFrame>
      <p:sp>
        <p:nvSpPr>
          <p:cNvPr id="8" name="Rectangle 7">
            <a:extLst>
              <a:ext uri="{FF2B5EF4-FFF2-40B4-BE49-F238E27FC236}">
                <a16:creationId xmlns:a16="http://schemas.microsoft.com/office/drawing/2014/main" id="{A8374D51-F6B9-AD0F-68C7-EC534A5493A4}"/>
              </a:ext>
            </a:extLst>
          </p:cNvPr>
          <p:cNvSpPr/>
          <p:nvPr/>
        </p:nvSpPr>
        <p:spPr>
          <a:xfrm>
            <a:off x="0" y="5381834"/>
            <a:ext cx="12191999" cy="664411"/>
          </a:xfrm>
          <a:prstGeom prst="rect">
            <a:avLst/>
          </a:prstGeom>
          <a:solidFill>
            <a:schemeClr val="accent5"/>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chorCtr="1">
            <a:noAutofit/>
          </a:bodyPr>
          <a:lstStyle/>
          <a:p>
            <a:pPr algn="ctr"/>
            <a:r>
              <a:rPr kumimoji="0" lang="en-US" sz="2000" i="0" u="none" strike="noStrike" cap="none" spc="0" normalizeH="0" baseline="0" dirty="0">
                <a:ln>
                  <a:noFill/>
                </a:ln>
                <a:solidFill>
                  <a:schemeClr val="bg1"/>
                </a:solidFill>
                <a:effectLst/>
                <a:uFillTx/>
                <a:latin typeface="Century Gothic"/>
                <a:ea typeface="Century Gothic"/>
                <a:cs typeface="Century Gothic"/>
                <a:sym typeface="Century Gothic"/>
              </a:rPr>
              <a:t>Visit: </a:t>
            </a:r>
            <a:r>
              <a:rPr kumimoji="0" lang="en-US" sz="2000" i="0" u="sng" strike="noStrike" cap="none" spc="0" normalizeH="0" baseline="0" dirty="0" err="1">
                <a:ln>
                  <a:noFill/>
                </a:ln>
                <a:solidFill>
                  <a:schemeClr val="bg1"/>
                </a:solidFill>
                <a:effectLst/>
                <a:uFillTx/>
                <a:latin typeface="Century Gothic"/>
                <a:ea typeface="Century Gothic"/>
                <a:cs typeface="Century Gothic"/>
                <a:sym typeface="Century Gothic"/>
              </a:rPr>
              <a:t>Aquablation.com</a:t>
            </a:r>
            <a:r>
              <a:rPr kumimoji="0" lang="en-US" sz="2000" i="0" strike="noStrike" cap="none" spc="0" normalizeH="0" baseline="0" dirty="0">
                <a:ln>
                  <a:noFill/>
                </a:ln>
                <a:solidFill>
                  <a:schemeClr val="bg1"/>
                </a:solidFill>
                <a:effectLst/>
                <a:uFillTx/>
                <a:latin typeface="Century Gothic"/>
                <a:ea typeface="Century Gothic"/>
                <a:cs typeface="Century Gothic"/>
                <a:sym typeface="Century Gothic"/>
              </a:rPr>
              <a:t> </a:t>
            </a:r>
            <a:r>
              <a:rPr kumimoji="0" lang="en-US" sz="2000" i="0" u="none" strike="noStrike" cap="none" spc="0" normalizeH="0" baseline="0" dirty="0">
                <a:ln>
                  <a:noFill/>
                </a:ln>
                <a:solidFill>
                  <a:schemeClr val="bg1"/>
                </a:solidFill>
                <a:effectLst/>
                <a:uFillTx/>
                <a:latin typeface="Century Gothic"/>
                <a:ea typeface="Century Gothic"/>
                <a:cs typeface="Century Gothic"/>
                <a:sym typeface="Century Gothic"/>
              </a:rPr>
              <a:t>to take the IPSS evaluation &amp; download your results</a:t>
            </a:r>
          </a:p>
        </p:txBody>
      </p:sp>
      <p:sp>
        <p:nvSpPr>
          <p:cNvPr id="10" name="Rounded Rectangular Callout 9">
            <a:extLst>
              <a:ext uri="{FF2B5EF4-FFF2-40B4-BE49-F238E27FC236}">
                <a16:creationId xmlns:a16="http://schemas.microsoft.com/office/drawing/2014/main" id="{7023D233-1BAD-7A02-A1B1-8AE60CB76536}"/>
              </a:ext>
            </a:extLst>
          </p:cNvPr>
          <p:cNvSpPr/>
          <p:nvPr/>
        </p:nvSpPr>
        <p:spPr>
          <a:xfrm>
            <a:off x="6095999" y="1275716"/>
            <a:ext cx="4475544" cy="1594806"/>
          </a:xfrm>
          <a:prstGeom prst="wedgeRoundRectCallout">
            <a:avLst>
              <a:gd name="adj1" fmla="val -36833"/>
              <a:gd name="adj2" fmla="val 66858"/>
              <a:gd name="adj3" fmla="val 16667"/>
            </a:avLst>
          </a:prstGeom>
          <a:solidFill>
            <a:srgbClr val="FFFFFF"/>
          </a:solidFill>
          <a:ln w="25400" cap="flat">
            <a:solidFill>
              <a:schemeClr val="accent2"/>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chorCtr="0">
            <a:noAutofit/>
          </a:bodyPr>
          <a:lstStyle/>
          <a:p>
            <a:pPr marL="57150"/>
            <a:r>
              <a:rPr lang="en-US" sz="1800" b="0" kern="100" dirty="0">
                <a:effectLst/>
                <a:latin typeface="Century Gothic" panose="020B0502020202020204" pitchFamily="34" charset="0"/>
                <a:ea typeface="Aptos" panose="020B0004020202020204" pitchFamily="34" charset="0"/>
                <a:cs typeface="Times New Roman (Body CS)"/>
              </a:rPr>
              <a:t>If you were to spend the rest of your life with your urinary condition just the way it is now, how would you feel about that?</a:t>
            </a:r>
          </a:p>
        </p:txBody>
      </p:sp>
      <p:sp>
        <p:nvSpPr>
          <p:cNvPr id="16" name="Rounded Rectangular Callout 15">
            <a:extLst>
              <a:ext uri="{FF2B5EF4-FFF2-40B4-BE49-F238E27FC236}">
                <a16:creationId xmlns:a16="http://schemas.microsoft.com/office/drawing/2014/main" id="{7EDB9881-DF37-318F-E292-FC9489BA6698}"/>
              </a:ext>
            </a:extLst>
          </p:cNvPr>
          <p:cNvSpPr/>
          <p:nvPr/>
        </p:nvSpPr>
        <p:spPr>
          <a:xfrm>
            <a:off x="7145465" y="3310494"/>
            <a:ext cx="4070403" cy="1391340"/>
          </a:xfrm>
          <a:prstGeom prst="wedgeRoundRectCallout">
            <a:avLst>
              <a:gd name="adj1" fmla="val -36033"/>
              <a:gd name="adj2" fmla="val 70431"/>
              <a:gd name="adj3" fmla="val 16667"/>
            </a:avLst>
          </a:prstGeom>
          <a:solidFill>
            <a:srgbClr val="FFFFFF"/>
          </a:solidFill>
          <a:ln w="25400" cap="flat">
            <a:solidFill>
              <a:schemeClr val="accent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chorCtr="0">
            <a:noAutofit/>
          </a:bodyPr>
          <a:lstStyle/>
          <a:p>
            <a:pPr marL="57150"/>
            <a:r>
              <a:rPr lang="en-US" sz="1800" b="0" kern="100" dirty="0">
                <a:effectLst/>
                <a:latin typeface="Century Gothic" panose="020B0502020202020204" pitchFamily="34" charset="0"/>
                <a:ea typeface="Aptos" panose="020B0004020202020204" pitchFamily="34" charset="0"/>
                <a:cs typeface="Times New Roman (Body CS)"/>
              </a:rPr>
              <a:t>During the last month, how many times did you get up at night to urinate?</a:t>
            </a:r>
          </a:p>
        </p:txBody>
      </p:sp>
      <p:sp>
        <p:nvSpPr>
          <p:cNvPr id="17" name="TextBox 16">
            <a:extLst>
              <a:ext uri="{FF2B5EF4-FFF2-40B4-BE49-F238E27FC236}">
                <a16:creationId xmlns:a16="http://schemas.microsoft.com/office/drawing/2014/main" id="{8C88112B-6194-F6B8-E404-491512CC0EDC}"/>
              </a:ext>
            </a:extLst>
          </p:cNvPr>
          <p:cNvSpPr txBox="1"/>
          <p:nvPr/>
        </p:nvSpPr>
        <p:spPr>
          <a:xfrm>
            <a:off x="582592" y="937669"/>
            <a:ext cx="4838217" cy="20928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spcBef>
                <a:spcPts val="1200"/>
              </a:spcBef>
              <a:defRPr sz="2000" b="0">
                <a:latin typeface="Calibri Light"/>
                <a:ea typeface="Calibri Light"/>
                <a:cs typeface="Calibri Light"/>
                <a:sym typeface="Calibri Light"/>
              </a:defRPr>
            </a:pPr>
            <a:r>
              <a:rPr lang="en-US" sz="1800" dirty="0">
                <a:solidFill>
                  <a:schemeClr val="tx1"/>
                </a:solidFill>
                <a:latin typeface="Century Gothic" panose="020B0502020202020204" pitchFamily="34" charset="0"/>
              </a:rPr>
              <a:t>Your urologist may evaluate:</a:t>
            </a:r>
          </a:p>
          <a:p>
            <a:pPr marL="342900" indent="-342900">
              <a:spcBef>
                <a:spcPts val="1200"/>
              </a:spcBef>
              <a:buClr>
                <a:schemeClr val="accent1"/>
              </a:buClr>
              <a:buSzPct val="100000"/>
              <a:buFont typeface="Arial" panose="020B0604020202020204" pitchFamily="34" charset="0"/>
              <a:buChar char="•"/>
              <a:defRPr sz="2000" b="0">
                <a:latin typeface="Calibri Light"/>
                <a:ea typeface="Calibri Light"/>
                <a:cs typeface="Calibri Light"/>
                <a:sym typeface="Calibri Light"/>
              </a:defRPr>
            </a:pPr>
            <a:r>
              <a:rPr lang="en-US" sz="1800" dirty="0">
                <a:latin typeface="Century Gothic" panose="020B0502020202020204" pitchFamily="34" charset="0"/>
              </a:rPr>
              <a:t>Physical exam of your prostate</a:t>
            </a:r>
          </a:p>
          <a:p>
            <a:pPr marL="342900" indent="-342900">
              <a:spcBef>
                <a:spcPts val="1200"/>
              </a:spcBef>
              <a:buClr>
                <a:schemeClr val="accent1"/>
              </a:buClr>
              <a:buSzPct val="100000"/>
              <a:buFont typeface="Arial" panose="020B0604020202020204" pitchFamily="34" charset="0"/>
              <a:buChar char="•"/>
              <a:defRPr sz="2000" b="0">
                <a:latin typeface="Calibri Light"/>
                <a:ea typeface="Calibri Light"/>
                <a:cs typeface="Calibri Light"/>
                <a:sym typeface="Calibri Light"/>
              </a:defRPr>
            </a:pPr>
            <a:r>
              <a:rPr lang="en-US" sz="1800" dirty="0">
                <a:latin typeface="Century Gothic" panose="020B0502020202020204" pitchFamily="34" charset="0"/>
              </a:rPr>
              <a:t>Review of your symptoms</a:t>
            </a:r>
          </a:p>
          <a:p>
            <a:pPr marL="342900" indent="-342900">
              <a:spcBef>
                <a:spcPts val="1200"/>
              </a:spcBef>
              <a:buClr>
                <a:schemeClr val="accent1"/>
              </a:buClr>
              <a:buSzPct val="100000"/>
              <a:buFont typeface="Arial" panose="020B0604020202020204" pitchFamily="34" charset="0"/>
              <a:buChar char="•"/>
              <a:defRPr sz="2000" b="0">
                <a:latin typeface="Calibri Light"/>
                <a:ea typeface="Calibri Light"/>
                <a:cs typeface="Calibri Light"/>
                <a:sym typeface="Calibri Light"/>
              </a:defRPr>
            </a:pPr>
            <a:r>
              <a:rPr lang="en-US" sz="1800" dirty="0">
                <a:latin typeface="Century Gothic" panose="020B0502020202020204" pitchFamily="34" charset="0"/>
              </a:rPr>
              <a:t>Medical tests to </a:t>
            </a:r>
            <a:r>
              <a:rPr lang="en-US" sz="1800" dirty="0">
                <a:solidFill>
                  <a:schemeClr val="tx1"/>
                </a:solidFill>
                <a:latin typeface="Century Gothic" panose="020B0502020202020204" pitchFamily="34" charset="0"/>
              </a:rPr>
              <a:t>evaluate bladder function and prostate anatomy</a:t>
            </a:r>
          </a:p>
        </p:txBody>
      </p:sp>
      <p:sp>
        <p:nvSpPr>
          <p:cNvPr id="18" name="TextBox 17">
            <a:extLst>
              <a:ext uri="{FF2B5EF4-FFF2-40B4-BE49-F238E27FC236}">
                <a16:creationId xmlns:a16="http://schemas.microsoft.com/office/drawing/2014/main" id="{11E7222D-4310-479A-5890-4BF23756794D}"/>
              </a:ext>
            </a:extLst>
          </p:cNvPr>
          <p:cNvSpPr txBox="1"/>
          <p:nvPr/>
        </p:nvSpPr>
        <p:spPr>
          <a:xfrm>
            <a:off x="570991" y="3136872"/>
            <a:ext cx="4943018"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1800" dirty="0">
                <a:solidFill>
                  <a:schemeClr val="accent1"/>
                </a:solidFill>
                <a:latin typeface="Century Gothic" panose="020B0502020202020204" pitchFamily="34" charset="0"/>
              </a:rPr>
              <a:t>International Prostate Symptom Score (IPSS)</a:t>
            </a:r>
          </a:p>
        </p:txBody>
      </p:sp>
    </p:spTree>
    <p:extLst>
      <p:ext uri="{BB962C8B-B14F-4D97-AF65-F5344CB8AC3E}">
        <p14:creationId xmlns:p14="http://schemas.microsoft.com/office/powerpoint/2010/main" val="3651341866"/>
      </p:ext>
    </p:extLst>
  </p:cSld>
  <p:clrMapOvr>
    <a:masterClrMapping/>
  </p:clrMapOvr>
  <p:transition spd="med"/>
</p:sld>
</file>

<file path=ppt/theme/theme1.xml><?xml version="1.0" encoding="utf-8"?>
<a:theme xmlns:a="http://schemas.openxmlformats.org/drawingml/2006/main" name="1_Cover Slide">
  <a:themeElements>
    <a:clrScheme name="1_Cover Slide">
      <a:dk1>
        <a:srgbClr val="53565A"/>
      </a:dk1>
      <a:lt1>
        <a:srgbClr val="FFFFFF"/>
      </a:lt1>
      <a:dk2>
        <a:srgbClr val="A7A7A7"/>
      </a:dk2>
      <a:lt2>
        <a:srgbClr val="535353"/>
      </a:lt2>
      <a:accent1>
        <a:srgbClr val="1E93D2"/>
      </a:accent1>
      <a:accent2>
        <a:srgbClr val="2A2870"/>
      </a:accent2>
      <a:accent3>
        <a:srgbClr val="F6B316"/>
      </a:accent3>
      <a:accent4>
        <a:srgbClr val="A0B0BA"/>
      </a:accent4>
      <a:accent5>
        <a:srgbClr val="663997"/>
      </a:accent5>
      <a:accent6>
        <a:srgbClr val="9A258F"/>
      </a:accent6>
      <a:hlink>
        <a:srgbClr val="0000FF"/>
      </a:hlink>
      <a:folHlink>
        <a:srgbClr val="FF00FF"/>
      </a:folHlink>
    </a:clrScheme>
    <a:fontScheme name="1_Cover Slide">
      <a:majorFont>
        <a:latin typeface="Aptos"/>
        <a:ea typeface="Aptos"/>
        <a:cs typeface="Aptos"/>
      </a:majorFont>
      <a:minorFont>
        <a:latin typeface="Helvetica"/>
        <a:ea typeface="Helvetica"/>
        <a:cs typeface="Helvetica"/>
      </a:minorFont>
    </a:fontScheme>
    <a:fmtScheme name="1_Cover Slid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53565A"/>
            </a:solidFill>
            <a:effectLst/>
            <a:uFillTx/>
            <a:latin typeface="Century Gothic"/>
            <a:ea typeface="Century Gothic"/>
            <a:cs typeface="Century Gothic"/>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53565A"/>
            </a:solidFill>
            <a:effectLst/>
            <a:uFillTx/>
            <a:latin typeface="Century Gothic"/>
            <a:ea typeface="Century Gothic"/>
            <a:cs typeface="Century Gothic"/>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Cover Slide">
  <a:themeElements>
    <a:clrScheme name="1_Cover Slide">
      <a:dk1>
        <a:srgbClr val="000000"/>
      </a:dk1>
      <a:lt1>
        <a:srgbClr val="FFFFFF"/>
      </a:lt1>
      <a:dk2>
        <a:srgbClr val="A7A7A7"/>
      </a:dk2>
      <a:lt2>
        <a:srgbClr val="535353"/>
      </a:lt2>
      <a:accent1>
        <a:srgbClr val="1E93D2"/>
      </a:accent1>
      <a:accent2>
        <a:srgbClr val="2A2870"/>
      </a:accent2>
      <a:accent3>
        <a:srgbClr val="F6B316"/>
      </a:accent3>
      <a:accent4>
        <a:srgbClr val="A0B0BA"/>
      </a:accent4>
      <a:accent5>
        <a:srgbClr val="663997"/>
      </a:accent5>
      <a:accent6>
        <a:srgbClr val="9A258F"/>
      </a:accent6>
      <a:hlink>
        <a:srgbClr val="0000FF"/>
      </a:hlink>
      <a:folHlink>
        <a:srgbClr val="FF00FF"/>
      </a:folHlink>
    </a:clrScheme>
    <a:fontScheme name="1_Cover Slide">
      <a:majorFont>
        <a:latin typeface="Aptos"/>
        <a:ea typeface="Aptos"/>
        <a:cs typeface="Aptos"/>
      </a:majorFont>
      <a:minorFont>
        <a:latin typeface="Helvetica"/>
        <a:ea typeface="Helvetica"/>
        <a:cs typeface="Helvetica"/>
      </a:minorFont>
    </a:fontScheme>
    <a:fmtScheme name="1_Cover Slid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53565A"/>
            </a:solidFill>
            <a:effectLst/>
            <a:uFillTx/>
            <a:latin typeface="Century Gothic"/>
            <a:ea typeface="Century Gothic"/>
            <a:cs typeface="Century Gothic"/>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53565A"/>
            </a:solidFill>
            <a:effectLst/>
            <a:uFillTx/>
            <a:latin typeface="Century Gothic"/>
            <a:ea typeface="Century Gothic"/>
            <a:cs typeface="Century Gothic"/>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Patient Education_Patient Presentation Template_MD REVIEW VERSION</Template>
  <TotalTime>13985</TotalTime>
  <Words>2168</Words>
  <Application>Microsoft Macintosh PowerPoint</Application>
  <PresentationFormat>Widescreen</PresentationFormat>
  <Paragraphs>237</Paragraphs>
  <Slides>24</Slides>
  <Notes>15</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Aptos</vt:lpstr>
      <vt:lpstr>Arial</vt:lpstr>
      <vt:lpstr>Calibri</vt:lpstr>
      <vt:lpstr>Calibri Light</vt:lpstr>
      <vt:lpstr>Century Gothic</vt:lpstr>
      <vt:lpstr>Roboto Light</vt:lpstr>
      <vt:lpstr>Source Sans Pro</vt:lpstr>
      <vt:lpstr>1_Cover Slide</vt:lpstr>
      <vt:lpstr>Aquablation Therapy:  For the Man Who Is Tired of BPH</vt:lpstr>
      <vt:lpstr>Physician Name – Practice/hospital</vt:lpstr>
      <vt:lpstr>Disclosures</vt:lpstr>
      <vt:lpstr>Today’s Presentation: Key Questions We’ll Address</vt:lpstr>
      <vt:lpstr>Understanding BPH</vt:lpstr>
      <vt:lpstr>BPH is Enlargement of the Transition Zone in the Prostate</vt:lpstr>
      <vt:lpstr>PowerPoint Presentation</vt:lpstr>
      <vt:lpstr>Lower Urinary Tract Symptoms Due to BPH</vt:lpstr>
      <vt:lpstr>Diagnosing BPH &amp; IPSS Evaluation -  Know your Score!</vt:lpstr>
      <vt:lpstr>BPH is a Chronic Disease with Long Term Consequences if NOT treated</vt:lpstr>
      <vt:lpstr>Treatment Options – Every Patient is Unique</vt:lpstr>
      <vt:lpstr>BPH Treatments Trade-off Effectiveness and Sexual Side Effects</vt:lpstr>
      <vt:lpstr>Aquablation Therapy – Minimizes BPH Treatment Trade-offs</vt:lpstr>
      <vt:lpstr>Aquablation Therapy Proven Safe &amp; Effective in Clinical Studies1,2</vt:lpstr>
      <vt:lpstr>Aquablation Therapy is a Game-changing Robotic-assisted Procedure That Removes Prostate Tissue Using the Power of Water</vt:lpstr>
      <vt:lpstr>Aquablation Therapy – How it Works Part 1 </vt:lpstr>
      <vt:lpstr>Aquablation Therapy – How it Works Part 2</vt:lpstr>
      <vt:lpstr>What to Expect After Aquablation Therapy</vt:lpstr>
      <vt:lpstr>Journey with BPH: Take the Next Step to Long-term Symptom Relief</vt:lpstr>
      <vt:lpstr>Insert Local Patient Story Here or DELETE this slide</vt:lpstr>
      <vt:lpstr>Howards Journey with BPH – Patient Testimonial</vt:lpstr>
      <vt:lpstr>Safety Information</vt:lpstr>
      <vt:lpstr>References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Aquablation Therapy:  For the Man Who Is Tired of BPH</dc:title>
  <dc:subject/>
  <dc:creator>Gerald Park</dc:creator>
  <cp:keywords/>
  <dc:description/>
  <cp:lastModifiedBy>Barbara Leal</cp:lastModifiedBy>
  <cp:revision>72</cp:revision>
  <dcterms:created xsi:type="dcterms:W3CDTF">2024-06-10T05:57:02Z</dcterms:created>
  <dcterms:modified xsi:type="dcterms:W3CDTF">2026-05-19T20:51:54Z</dcterms:modified>
  <cp:category/>
</cp:coreProperties>
</file>